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4"/>
  </p:notesMasterIdLst>
  <p:handoutMasterIdLst>
    <p:handoutMasterId r:id="rId115"/>
  </p:handoutMasterIdLst>
  <p:sldIdLst>
    <p:sldId id="257" r:id="rId2"/>
    <p:sldId id="282" r:id="rId3"/>
    <p:sldId id="261" r:id="rId4"/>
    <p:sldId id="262" r:id="rId5"/>
    <p:sldId id="263" r:id="rId6"/>
    <p:sldId id="264" r:id="rId7"/>
    <p:sldId id="265" r:id="rId8"/>
    <p:sldId id="271" r:id="rId9"/>
    <p:sldId id="267" r:id="rId10"/>
    <p:sldId id="272" r:id="rId11"/>
    <p:sldId id="277" r:id="rId12"/>
    <p:sldId id="268" r:id="rId13"/>
    <p:sldId id="273" r:id="rId14"/>
    <p:sldId id="283" r:id="rId15"/>
    <p:sldId id="274" r:id="rId16"/>
    <p:sldId id="278" r:id="rId17"/>
    <p:sldId id="279" r:id="rId18"/>
    <p:sldId id="280" r:id="rId19"/>
    <p:sldId id="275" r:id="rId20"/>
    <p:sldId id="281" r:id="rId21"/>
    <p:sldId id="284" r:id="rId22"/>
    <p:sldId id="285" r:id="rId23"/>
    <p:sldId id="286" r:id="rId24"/>
    <p:sldId id="287" r:id="rId25"/>
    <p:sldId id="289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9" r:id="rId34"/>
    <p:sldId id="300" r:id="rId35"/>
    <p:sldId id="301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8" r:id="rId45"/>
    <p:sldId id="317" r:id="rId46"/>
    <p:sldId id="312" r:id="rId47"/>
    <p:sldId id="313" r:id="rId48"/>
    <p:sldId id="314" r:id="rId49"/>
    <p:sldId id="311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3" r:id="rId63"/>
    <p:sldId id="335" r:id="rId64"/>
    <p:sldId id="336" r:id="rId65"/>
    <p:sldId id="337" r:id="rId66"/>
    <p:sldId id="338" r:id="rId67"/>
    <p:sldId id="339" r:id="rId68"/>
    <p:sldId id="341" r:id="rId69"/>
    <p:sldId id="343" r:id="rId70"/>
    <p:sldId id="344" r:id="rId71"/>
    <p:sldId id="346" r:id="rId72"/>
    <p:sldId id="348" r:id="rId73"/>
    <p:sldId id="350" r:id="rId74"/>
    <p:sldId id="351" r:id="rId75"/>
    <p:sldId id="352" r:id="rId76"/>
    <p:sldId id="353" r:id="rId77"/>
    <p:sldId id="360" r:id="rId78"/>
    <p:sldId id="355" r:id="rId79"/>
    <p:sldId id="356" r:id="rId80"/>
    <p:sldId id="357" r:id="rId81"/>
    <p:sldId id="354" r:id="rId82"/>
    <p:sldId id="358" r:id="rId83"/>
    <p:sldId id="359" r:id="rId84"/>
    <p:sldId id="361" r:id="rId85"/>
    <p:sldId id="362" r:id="rId86"/>
    <p:sldId id="363" r:id="rId87"/>
    <p:sldId id="366" r:id="rId88"/>
    <p:sldId id="367" r:id="rId89"/>
    <p:sldId id="368" r:id="rId90"/>
    <p:sldId id="369" r:id="rId91"/>
    <p:sldId id="371" r:id="rId92"/>
    <p:sldId id="373" r:id="rId93"/>
    <p:sldId id="374" r:id="rId94"/>
    <p:sldId id="376" r:id="rId95"/>
    <p:sldId id="377" r:id="rId96"/>
    <p:sldId id="378" r:id="rId97"/>
    <p:sldId id="380" r:id="rId98"/>
    <p:sldId id="382" r:id="rId99"/>
    <p:sldId id="383" r:id="rId100"/>
    <p:sldId id="385" r:id="rId101"/>
    <p:sldId id="387" r:id="rId102"/>
    <p:sldId id="388" r:id="rId103"/>
    <p:sldId id="389" r:id="rId104"/>
    <p:sldId id="390" r:id="rId105"/>
    <p:sldId id="392" r:id="rId106"/>
    <p:sldId id="394" r:id="rId107"/>
    <p:sldId id="395" r:id="rId108"/>
    <p:sldId id="396" r:id="rId109"/>
    <p:sldId id="397" r:id="rId110"/>
    <p:sldId id="398" r:id="rId111"/>
    <p:sldId id="288" r:id="rId112"/>
    <p:sldId id="372" r:id="rId1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4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63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26C2DF-6C40-47B7-820E-67B545208FE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132ABF-43F7-4599-9A54-EE7475EF1B92}">
      <dgm:prSet phldrT="[Text]" custT="1"/>
      <dgm:spPr>
        <a:solidFill>
          <a:schemeClr val="lt1">
            <a:hueOff val="0"/>
            <a:satOff val="0"/>
            <a:lumOff val="0"/>
            <a:alpha val="95000"/>
          </a:schemeClr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</a:rPr>
            <a:t>Depth Perception</a:t>
          </a:r>
        </a:p>
      </dgm:t>
    </dgm:pt>
    <dgm:pt modelId="{9D23065D-3C8C-47E2-BB65-49CB1B1D6563}" type="parTrans" cxnId="{90D816CB-70C9-4188-95C9-1889DE06F655}">
      <dgm:prSet/>
      <dgm:spPr/>
      <dgm:t>
        <a:bodyPr/>
        <a:lstStyle/>
        <a:p>
          <a:endParaRPr lang="en-US"/>
        </a:p>
      </dgm:t>
    </dgm:pt>
    <dgm:pt modelId="{82DDB5A4-5A1F-43FC-88F4-8B52EDF3F0A7}" type="sibTrans" cxnId="{90D816CB-70C9-4188-95C9-1889DE06F655}">
      <dgm:prSet/>
      <dgm:spPr/>
      <dgm:t>
        <a:bodyPr/>
        <a:lstStyle/>
        <a:p>
          <a:endParaRPr lang="en-US"/>
        </a:p>
      </dgm:t>
    </dgm:pt>
    <dgm:pt modelId="{3845AEDD-3BEC-438F-B486-A19068CEF936}">
      <dgm:prSet phldrT="[Text]" custT="1"/>
      <dgm:spPr>
        <a:solidFill>
          <a:schemeClr val="lt1">
            <a:hueOff val="0"/>
            <a:satOff val="0"/>
            <a:lumOff val="0"/>
            <a:alpha val="95000"/>
          </a:schemeClr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</a:rPr>
            <a:t>Oculomotor</a:t>
          </a:r>
          <a:endParaRPr lang="en-US" sz="1200" dirty="0">
            <a:solidFill>
              <a:sysClr val="windowText" lastClr="000000"/>
            </a:solidFill>
          </a:endParaRPr>
        </a:p>
      </dgm:t>
    </dgm:pt>
    <dgm:pt modelId="{B139AEE8-942E-4218-BD04-48A3709BA9DF}" type="parTrans" cxnId="{630095BA-83CA-4DCD-B252-4CDCF6BF4FA9}">
      <dgm:prSet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620FAF31-DD49-4D3A-AF35-E11FF655DD87}" type="sibTrans" cxnId="{630095BA-83CA-4DCD-B252-4CDCF6BF4FA9}">
      <dgm:prSet/>
      <dgm:spPr/>
      <dgm:t>
        <a:bodyPr/>
        <a:lstStyle/>
        <a:p>
          <a:endParaRPr lang="en-US"/>
        </a:p>
      </dgm:t>
    </dgm:pt>
    <dgm:pt modelId="{6F3EEAF6-F834-4773-AC73-45A72D0B7088}">
      <dgm:prSet phldrT="[Text]" custT="1"/>
      <dgm:spPr>
        <a:solidFill>
          <a:schemeClr val="lt1">
            <a:hueOff val="0"/>
            <a:satOff val="0"/>
            <a:lumOff val="0"/>
            <a:alpha val="95000"/>
          </a:schemeClr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</a:rPr>
            <a:t>Binocular</a:t>
          </a:r>
          <a:endParaRPr lang="en-US" sz="1100" dirty="0">
            <a:solidFill>
              <a:sysClr val="windowText" lastClr="000000"/>
            </a:solidFill>
          </a:endParaRPr>
        </a:p>
      </dgm:t>
    </dgm:pt>
    <dgm:pt modelId="{A4BC9A31-C763-4CFC-9483-5BF6BE993206}" type="parTrans" cxnId="{AB863490-DF4D-4ED7-8E0E-58DC0E84F0F6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1ED9B450-9044-430C-9B74-676D3B0BB216}" type="sibTrans" cxnId="{AB863490-DF4D-4ED7-8E0E-58DC0E84F0F6}">
      <dgm:prSet/>
      <dgm:spPr/>
      <dgm:t>
        <a:bodyPr/>
        <a:lstStyle/>
        <a:p>
          <a:endParaRPr lang="en-US"/>
        </a:p>
      </dgm:t>
    </dgm:pt>
    <dgm:pt modelId="{A76C7A00-B954-4A2D-8A10-2B88BC52F40C}">
      <dgm:prSet phldrT="[Text]" custT="1"/>
      <dgm:spPr>
        <a:solidFill>
          <a:schemeClr val="lt1">
            <a:hueOff val="0"/>
            <a:satOff val="0"/>
            <a:lumOff val="0"/>
            <a:alpha val="95000"/>
          </a:schemeClr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</a:rPr>
            <a:t>Monocular</a:t>
          </a:r>
          <a:endParaRPr lang="en-US" sz="800" dirty="0">
            <a:solidFill>
              <a:sysClr val="windowText" lastClr="000000"/>
            </a:solidFill>
          </a:endParaRPr>
        </a:p>
      </dgm:t>
    </dgm:pt>
    <dgm:pt modelId="{20F8FDB8-3641-482B-8ABD-D32B1107A1F8}" type="parTrans" cxnId="{8ECEA239-2FD7-475B-8FFB-DEA6883C7CF3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665A3E9B-44E4-446D-9C41-BB989A028802}" type="sibTrans" cxnId="{8ECEA239-2FD7-475B-8FFB-DEA6883C7CF3}">
      <dgm:prSet/>
      <dgm:spPr/>
      <dgm:t>
        <a:bodyPr/>
        <a:lstStyle/>
        <a:p>
          <a:endParaRPr lang="en-US"/>
        </a:p>
      </dgm:t>
    </dgm:pt>
    <dgm:pt modelId="{E351D78E-7BA4-4FE4-9ADC-BF6B6E4AACBD}">
      <dgm:prSet phldrT="[Text]" custT="1"/>
      <dgm:spPr>
        <a:solidFill>
          <a:schemeClr val="lt1">
            <a:hueOff val="0"/>
            <a:satOff val="0"/>
            <a:lumOff val="0"/>
            <a:alpha val="95000"/>
          </a:schemeClr>
        </a:soli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</a:rPr>
            <a:t>Visual</a:t>
          </a:r>
          <a:endParaRPr lang="en-US" sz="800" dirty="0">
            <a:solidFill>
              <a:sysClr val="windowText" lastClr="000000"/>
            </a:solidFill>
          </a:endParaRPr>
        </a:p>
      </dgm:t>
    </dgm:pt>
    <dgm:pt modelId="{58C6EB38-5E20-4A59-904F-C23C36E49068}" type="parTrans" cxnId="{90EA02AE-5569-456D-B7CE-F7FC6FE73EC8}">
      <dgm:prSet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78519933-2903-41A1-B3ED-5F26F10CA230}" type="sibTrans" cxnId="{90EA02AE-5569-456D-B7CE-F7FC6FE73EC8}">
      <dgm:prSet/>
      <dgm:spPr/>
      <dgm:t>
        <a:bodyPr/>
        <a:lstStyle/>
        <a:p>
          <a:endParaRPr lang="en-US"/>
        </a:p>
      </dgm:t>
    </dgm:pt>
    <dgm:pt modelId="{6AA8A932-AAB9-46F1-A978-A2BBFE139C12}">
      <dgm:prSet phldrT="[Text]" custT="1"/>
      <dgm:spPr>
        <a:solidFill>
          <a:schemeClr val="lt1">
            <a:hueOff val="0"/>
            <a:satOff val="0"/>
            <a:lumOff val="0"/>
            <a:alpha val="95000"/>
          </a:schemeClr>
        </a:soli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</a:rPr>
            <a:t>Binocular</a:t>
          </a:r>
          <a:endParaRPr lang="en-US" sz="600" dirty="0">
            <a:solidFill>
              <a:sysClr val="windowText" lastClr="000000"/>
            </a:solidFill>
          </a:endParaRPr>
        </a:p>
      </dgm:t>
    </dgm:pt>
    <dgm:pt modelId="{12AD08C2-19D2-45AD-9BA5-64F09DE6DBB8}" type="parTrans" cxnId="{0F240136-0C89-42BC-A963-C411AAD84140}">
      <dgm:prSet/>
      <dgm:spPr/>
      <dgm:t>
        <a:bodyPr/>
        <a:lstStyle/>
        <a:p>
          <a:endParaRPr lang="en-US"/>
        </a:p>
      </dgm:t>
    </dgm:pt>
    <dgm:pt modelId="{7ACCD8AC-5FC8-498C-A0B2-7C4AC0480E84}" type="sibTrans" cxnId="{0F240136-0C89-42BC-A963-C411AAD84140}">
      <dgm:prSet/>
      <dgm:spPr/>
      <dgm:t>
        <a:bodyPr/>
        <a:lstStyle/>
        <a:p>
          <a:endParaRPr lang="en-US"/>
        </a:p>
      </dgm:t>
    </dgm:pt>
    <dgm:pt modelId="{FA5357D6-7D23-402A-A156-B0B4B790EA28}">
      <dgm:prSet phldrT="[Text]" custT="1"/>
      <dgm:spPr>
        <a:solidFill>
          <a:schemeClr val="lt1">
            <a:hueOff val="0"/>
            <a:satOff val="0"/>
            <a:lumOff val="0"/>
            <a:alpha val="95000"/>
          </a:schemeClr>
        </a:soli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</a:rPr>
            <a:t>Monocular</a:t>
          </a:r>
          <a:endParaRPr lang="en-US" sz="600" dirty="0">
            <a:solidFill>
              <a:sysClr val="windowText" lastClr="000000"/>
            </a:solidFill>
          </a:endParaRPr>
        </a:p>
      </dgm:t>
    </dgm:pt>
    <dgm:pt modelId="{BFDD33A8-6B7B-4475-B9CD-2E7D38B5743F}" type="parTrans" cxnId="{467DC010-9F6A-475C-AC13-79ABB1FBBB4A}">
      <dgm:prSet/>
      <dgm:spPr/>
      <dgm:t>
        <a:bodyPr/>
        <a:lstStyle/>
        <a:p>
          <a:endParaRPr lang="en-US"/>
        </a:p>
      </dgm:t>
    </dgm:pt>
    <dgm:pt modelId="{F83D6DB9-9CFD-4A9A-8C3D-7FBBE33A51E9}" type="sibTrans" cxnId="{467DC010-9F6A-475C-AC13-79ABB1FBBB4A}">
      <dgm:prSet/>
      <dgm:spPr/>
      <dgm:t>
        <a:bodyPr/>
        <a:lstStyle/>
        <a:p>
          <a:endParaRPr lang="en-US"/>
        </a:p>
      </dgm:t>
    </dgm:pt>
    <dgm:pt modelId="{1B0366CA-BFCE-44DB-B859-40252F7512EE}">
      <dgm:prSet phldrT="[Text]" custT="1"/>
      <dgm:spPr>
        <a:solidFill>
          <a:schemeClr val="lt1">
            <a:hueOff val="0"/>
            <a:satOff val="0"/>
            <a:lumOff val="0"/>
            <a:alpha val="95000"/>
          </a:schemeClr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</a:rPr>
            <a:t>Convergence</a:t>
          </a:r>
          <a:endParaRPr lang="en-US" sz="600" dirty="0">
            <a:solidFill>
              <a:sysClr val="windowText" lastClr="000000"/>
            </a:solidFill>
          </a:endParaRPr>
        </a:p>
      </dgm:t>
    </dgm:pt>
    <dgm:pt modelId="{6624BB54-F6BB-424E-88F5-18029D3DEC3E}" type="parTrans" cxnId="{2BC17D1B-3929-4712-A492-CA8B3AB358D9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A6F20884-1B4A-4E21-8B03-5761C41A9F73}" type="sibTrans" cxnId="{2BC17D1B-3929-4712-A492-CA8B3AB358D9}">
      <dgm:prSet/>
      <dgm:spPr/>
      <dgm:t>
        <a:bodyPr/>
        <a:lstStyle/>
        <a:p>
          <a:endParaRPr lang="en-US"/>
        </a:p>
      </dgm:t>
    </dgm:pt>
    <dgm:pt modelId="{DEE3E75D-2E80-450F-85FE-C3E94D462159}">
      <dgm:prSet phldrT="[Text]" custT="1"/>
      <dgm:spPr>
        <a:solidFill>
          <a:schemeClr val="lt1">
            <a:hueOff val="0"/>
            <a:satOff val="0"/>
            <a:lumOff val="0"/>
            <a:alpha val="95000"/>
          </a:schemeClr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</a:rPr>
            <a:t>Accommodation</a:t>
          </a:r>
          <a:endParaRPr lang="en-US" sz="1200" dirty="0">
            <a:solidFill>
              <a:sysClr val="windowText" lastClr="000000"/>
            </a:solidFill>
          </a:endParaRPr>
        </a:p>
      </dgm:t>
    </dgm:pt>
    <dgm:pt modelId="{EAEEA389-3739-4463-AE5C-72EF4A726AC5}" type="parTrans" cxnId="{56D4A289-7897-4BEF-BB75-D6BD40D2C4C6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D3415E8F-AE04-4143-A411-EC980DFA2F17}" type="sibTrans" cxnId="{56D4A289-7897-4BEF-BB75-D6BD40D2C4C6}">
      <dgm:prSet/>
      <dgm:spPr/>
      <dgm:t>
        <a:bodyPr/>
        <a:lstStyle/>
        <a:p>
          <a:endParaRPr lang="en-US"/>
        </a:p>
      </dgm:t>
    </dgm:pt>
    <dgm:pt modelId="{5164A745-7AAD-40A1-8102-7EA5A3F47B84}">
      <dgm:prSet phldrT="[Text]" custT="1"/>
      <dgm:spPr>
        <a:solidFill>
          <a:schemeClr val="lt1">
            <a:hueOff val="0"/>
            <a:satOff val="0"/>
            <a:lumOff val="0"/>
            <a:alpha val="95000"/>
          </a:schemeClr>
        </a:soli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</a:rPr>
            <a:t>Stereopsis</a:t>
          </a:r>
          <a:endParaRPr lang="en-US" sz="600" dirty="0">
            <a:solidFill>
              <a:sysClr val="windowText" lastClr="000000"/>
            </a:solidFill>
          </a:endParaRPr>
        </a:p>
      </dgm:t>
    </dgm:pt>
    <dgm:pt modelId="{A432521F-00F3-4CCD-ACE1-CDD2F69B838F}" type="parTrans" cxnId="{D93E3DC4-2F75-4B4C-8E0E-8614DF41AF69}">
      <dgm:prSet/>
      <dgm:spPr/>
      <dgm:t>
        <a:bodyPr/>
        <a:lstStyle/>
        <a:p>
          <a:endParaRPr lang="en-US"/>
        </a:p>
      </dgm:t>
    </dgm:pt>
    <dgm:pt modelId="{7DA704F9-79CA-426B-8448-6E28A50C0185}" type="sibTrans" cxnId="{D93E3DC4-2F75-4B4C-8E0E-8614DF41AF69}">
      <dgm:prSet/>
      <dgm:spPr/>
      <dgm:t>
        <a:bodyPr/>
        <a:lstStyle/>
        <a:p>
          <a:endParaRPr lang="en-US"/>
        </a:p>
      </dgm:t>
    </dgm:pt>
    <dgm:pt modelId="{76CBB411-0B9E-4278-BA9F-413AD3235E73}">
      <dgm:prSet phldrT="[Text]" custT="1"/>
      <dgm:spPr>
        <a:solidFill>
          <a:schemeClr val="lt1">
            <a:hueOff val="0"/>
            <a:satOff val="0"/>
            <a:lumOff val="0"/>
            <a:alpha val="95000"/>
          </a:schemeClr>
        </a:soli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</a:rPr>
            <a:t>Static Cues</a:t>
          </a:r>
        </a:p>
      </dgm:t>
    </dgm:pt>
    <dgm:pt modelId="{71CE7BDD-BA45-4DB1-8D9A-D1C17FFE2AFB}" type="parTrans" cxnId="{236F437A-F753-4176-AE69-47BB9CF10E2A}">
      <dgm:prSet/>
      <dgm:spPr/>
      <dgm:t>
        <a:bodyPr/>
        <a:lstStyle/>
        <a:p>
          <a:endParaRPr lang="en-US"/>
        </a:p>
      </dgm:t>
    </dgm:pt>
    <dgm:pt modelId="{38C59BD7-E3FF-442D-B55D-D0F5E18B73B9}" type="sibTrans" cxnId="{236F437A-F753-4176-AE69-47BB9CF10E2A}">
      <dgm:prSet/>
      <dgm:spPr/>
      <dgm:t>
        <a:bodyPr/>
        <a:lstStyle/>
        <a:p>
          <a:endParaRPr lang="en-US"/>
        </a:p>
      </dgm:t>
    </dgm:pt>
    <dgm:pt modelId="{8900BA9A-8570-4474-A4A7-9802104D815E}">
      <dgm:prSet phldrT="[Text]" custT="1"/>
      <dgm:spPr>
        <a:solidFill>
          <a:schemeClr val="lt1">
            <a:hueOff val="0"/>
            <a:satOff val="0"/>
            <a:lumOff val="0"/>
            <a:alpha val="95000"/>
          </a:schemeClr>
        </a:soli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</a:rPr>
            <a:t>Motion Parallax</a:t>
          </a:r>
        </a:p>
      </dgm:t>
    </dgm:pt>
    <dgm:pt modelId="{5DFED72C-0B07-45F9-AFD6-37EF17918308}" type="parTrans" cxnId="{593FD500-AED3-4E3D-AB5A-10B2544A56BA}">
      <dgm:prSet/>
      <dgm:spPr/>
      <dgm:t>
        <a:bodyPr/>
        <a:lstStyle/>
        <a:p>
          <a:endParaRPr lang="en-US"/>
        </a:p>
      </dgm:t>
    </dgm:pt>
    <dgm:pt modelId="{0CBD3173-B781-45D5-BD32-88140FE0CDE9}" type="sibTrans" cxnId="{593FD500-AED3-4E3D-AB5A-10B2544A56BA}">
      <dgm:prSet/>
      <dgm:spPr/>
      <dgm:t>
        <a:bodyPr/>
        <a:lstStyle/>
        <a:p>
          <a:endParaRPr lang="en-US"/>
        </a:p>
      </dgm:t>
    </dgm:pt>
    <dgm:pt modelId="{E9FF29E3-E3EB-4D90-A059-1B26E8B85CDE}">
      <dgm:prSet phldrT="[Text]" custT="1"/>
      <dgm:spPr>
        <a:solidFill>
          <a:schemeClr val="lt1">
            <a:hueOff val="0"/>
            <a:satOff val="0"/>
            <a:lumOff val="0"/>
            <a:alpha val="95000"/>
          </a:schemeClr>
        </a:soli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</a:rPr>
            <a:t>Perspective</a:t>
          </a:r>
          <a:endParaRPr lang="en-US" sz="600" dirty="0">
            <a:solidFill>
              <a:sysClr val="windowText" lastClr="000000"/>
            </a:solidFill>
          </a:endParaRPr>
        </a:p>
      </dgm:t>
    </dgm:pt>
    <dgm:pt modelId="{DBC413A9-BA16-4BEC-A956-CD2688E19AA5}" type="parTrans" cxnId="{956ABD82-E016-472C-A288-CE927DEA0E94}">
      <dgm:prSet/>
      <dgm:spPr/>
      <dgm:t>
        <a:bodyPr/>
        <a:lstStyle/>
        <a:p>
          <a:endParaRPr lang="en-US"/>
        </a:p>
      </dgm:t>
    </dgm:pt>
    <dgm:pt modelId="{1C8445AC-71EB-456D-8D65-DD77FE77C58D}" type="sibTrans" cxnId="{956ABD82-E016-472C-A288-CE927DEA0E94}">
      <dgm:prSet/>
      <dgm:spPr/>
      <dgm:t>
        <a:bodyPr/>
        <a:lstStyle/>
        <a:p>
          <a:endParaRPr lang="en-US"/>
        </a:p>
      </dgm:t>
    </dgm:pt>
    <dgm:pt modelId="{F6C85206-33F9-4094-837B-8A3D0697B9BE}">
      <dgm:prSet phldrT="[Text]" custT="1"/>
      <dgm:spPr>
        <a:solidFill>
          <a:schemeClr val="lt1">
            <a:hueOff val="0"/>
            <a:satOff val="0"/>
            <a:lumOff val="0"/>
            <a:alpha val="95000"/>
          </a:schemeClr>
        </a:soli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</a:rPr>
            <a:t>Occlusion</a:t>
          </a:r>
          <a:endParaRPr lang="en-US" sz="800" dirty="0">
            <a:solidFill>
              <a:sysClr val="windowText" lastClr="000000"/>
            </a:solidFill>
          </a:endParaRPr>
        </a:p>
      </dgm:t>
    </dgm:pt>
    <dgm:pt modelId="{8B39AE65-37E4-470E-959C-99F57525524A}" type="parTrans" cxnId="{3759E84A-BC33-4CB5-8B89-15CD8D83F681}">
      <dgm:prSet/>
      <dgm:spPr/>
      <dgm:t>
        <a:bodyPr/>
        <a:lstStyle/>
        <a:p>
          <a:endParaRPr lang="en-US"/>
        </a:p>
      </dgm:t>
    </dgm:pt>
    <dgm:pt modelId="{310EB1A4-46C2-4B06-B9F5-5427706FA24D}" type="sibTrans" cxnId="{3759E84A-BC33-4CB5-8B89-15CD8D83F681}">
      <dgm:prSet/>
      <dgm:spPr/>
      <dgm:t>
        <a:bodyPr/>
        <a:lstStyle/>
        <a:p>
          <a:endParaRPr lang="en-US"/>
        </a:p>
      </dgm:t>
    </dgm:pt>
    <dgm:pt modelId="{9C2C9CDE-FE65-471A-AE99-9DC4FF406324}">
      <dgm:prSet phldrT="[Text]" custT="1"/>
      <dgm:spPr>
        <a:solidFill>
          <a:schemeClr val="lt1">
            <a:hueOff val="0"/>
            <a:satOff val="0"/>
            <a:lumOff val="0"/>
            <a:alpha val="95000"/>
          </a:schemeClr>
        </a:soli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</a:rPr>
            <a:t>Texture Gradient</a:t>
          </a:r>
        </a:p>
      </dgm:t>
    </dgm:pt>
    <dgm:pt modelId="{4980C1F2-CD33-441C-8D64-AF4945109F24}" type="parTrans" cxnId="{B57A9B26-988C-496C-8C04-95E64D68D946}">
      <dgm:prSet/>
      <dgm:spPr/>
      <dgm:t>
        <a:bodyPr/>
        <a:lstStyle/>
        <a:p>
          <a:endParaRPr lang="en-US"/>
        </a:p>
      </dgm:t>
    </dgm:pt>
    <dgm:pt modelId="{0FA21C52-3D1A-4F8C-932E-EC118F720785}" type="sibTrans" cxnId="{B57A9B26-988C-496C-8C04-95E64D68D946}">
      <dgm:prSet/>
      <dgm:spPr/>
      <dgm:t>
        <a:bodyPr/>
        <a:lstStyle/>
        <a:p>
          <a:endParaRPr lang="en-US"/>
        </a:p>
      </dgm:t>
    </dgm:pt>
    <dgm:pt modelId="{8973A50F-1079-49AF-A6E9-938D1FE21448}">
      <dgm:prSet phldrT="[Text]" custT="1"/>
      <dgm:spPr>
        <a:solidFill>
          <a:schemeClr val="lt1">
            <a:hueOff val="0"/>
            <a:satOff val="0"/>
            <a:lumOff val="0"/>
            <a:alpha val="95000"/>
          </a:schemeClr>
        </a:soli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</a:rPr>
            <a:t>Shading, Shadows, </a:t>
          </a:r>
          <a:r>
            <a:rPr lang="en-US" sz="1400" dirty="0" smtClean="0">
              <a:solidFill>
                <a:sysClr val="windowText" lastClr="000000"/>
              </a:solidFill>
            </a:rPr>
            <a:t>Highlights</a:t>
          </a:r>
          <a:endParaRPr lang="en-US" sz="1400" dirty="0">
            <a:solidFill>
              <a:sysClr val="windowText" lastClr="000000"/>
            </a:solidFill>
          </a:endParaRPr>
        </a:p>
      </dgm:t>
    </dgm:pt>
    <dgm:pt modelId="{3F44EB3C-454A-4A69-A4DA-91A31B1B6768}" type="parTrans" cxnId="{A8591A41-46BC-4602-BDFC-836E134C6591}">
      <dgm:prSet/>
      <dgm:spPr/>
      <dgm:t>
        <a:bodyPr/>
        <a:lstStyle/>
        <a:p>
          <a:endParaRPr lang="en-US"/>
        </a:p>
      </dgm:t>
    </dgm:pt>
    <dgm:pt modelId="{DD60B423-6CAC-41F9-9DCC-26BC557C9599}" type="sibTrans" cxnId="{A8591A41-46BC-4602-BDFC-836E134C6591}">
      <dgm:prSet/>
      <dgm:spPr/>
      <dgm:t>
        <a:bodyPr/>
        <a:lstStyle/>
        <a:p>
          <a:endParaRPr lang="en-US"/>
        </a:p>
      </dgm:t>
    </dgm:pt>
    <dgm:pt modelId="{B61278E6-3EE5-47FF-8395-EA3B413F1C84}">
      <dgm:prSet phldrT="[Text]" custT="1"/>
      <dgm:spPr>
        <a:solidFill>
          <a:schemeClr val="lt1">
            <a:hueOff val="0"/>
            <a:satOff val="0"/>
            <a:lumOff val="0"/>
            <a:alpha val="95000"/>
          </a:schemeClr>
        </a:soli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</a:rPr>
            <a:t>Atmospheric Blur</a:t>
          </a:r>
        </a:p>
      </dgm:t>
    </dgm:pt>
    <dgm:pt modelId="{9E625786-E81A-4950-90FA-33EC7F2DA5E7}" type="parTrans" cxnId="{9EC471FD-7AAD-4021-930E-60C84B850B64}">
      <dgm:prSet/>
      <dgm:spPr/>
      <dgm:t>
        <a:bodyPr/>
        <a:lstStyle/>
        <a:p>
          <a:endParaRPr lang="en-US"/>
        </a:p>
      </dgm:t>
    </dgm:pt>
    <dgm:pt modelId="{901A79F3-1984-4142-9E55-BDC1ED70433D}" type="sibTrans" cxnId="{9EC471FD-7AAD-4021-930E-60C84B850B64}">
      <dgm:prSet/>
      <dgm:spPr/>
      <dgm:t>
        <a:bodyPr/>
        <a:lstStyle/>
        <a:p>
          <a:endParaRPr lang="en-US"/>
        </a:p>
      </dgm:t>
    </dgm:pt>
    <dgm:pt modelId="{A1C8997B-5C83-4D6C-A300-E5FD68D0F544}">
      <dgm:prSet phldrT="[Text]" custT="1"/>
      <dgm:spPr>
        <a:solidFill>
          <a:schemeClr val="lt1">
            <a:hueOff val="0"/>
            <a:satOff val="0"/>
            <a:lumOff val="0"/>
            <a:alpha val="95000"/>
          </a:schemeClr>
        </a:soli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</a:rPr>
            <a:t>Motion, Position</a:t>
          </a:r>
        </a:p>
      </dgm:t>
    </dgm:pt>
    <dgm:pt modelId="{2562E7DC-0A71-4BAC-A04E-2E4926CD2764}" type="parTrans" cxnId="{8995B7B7-28B8-4CCC-BB08-96F848E5D39D}">
      <dgm:prSet/>
      <dgm:spPr/>
      <dgm:t>
        <a:bodyPr/>
        <a:lstStyle/>
        <a:p>
          <a:endParaRPr lang="en-US"/>
        </a:p>
      </dgm:t>
    </dgm:pt>
    <dgm:pt modelId="{7C2076FF-23EF-4B36-BAD8-C7EAC6AD9DD8}" type="sibTrans" cxnId="{8995B7B7-28B8-4CCC-BB08-96F848E5D39D}">
      <dgm:prSet/>
      <dgm:spPr/>
      <dgm:t>
        <a:bodyPr/>
        <a:lstStyle/>
        <a:p>
          <a:endParaRPr lang="en-US"/>
        </a:p>
      </dgm:t>
    </dgm:pt>
    <dgm:pt modelId="{804A109F-6B2E-4007-8CAD-1D967D876874}">
      <dgm:prSet phldrT="[Text]" custT="1"/>
      <dgm:spPr>
        <a:solidFill>
          <a:schemeClr val="lt1">
            <a:hueOff val="0"/>
            <a:satOff val="0"/>
            <a:lumOff val="0"/>
            <a:alpha val="95000"/>
          </a:schemeClr>
        </a:solidFill>
      </dgm:spPr>
      <dgm:t>
        <a:bodyPr/>
        <a:lstStyle/>
        <a:p>
          <a:r>
            <a:rPr lang="en-US" sz="1400" dirty="0">
              <a:solidFill>
                <a:sysClr val="windowText" lastClr="000000"/>
              </a:solidFill>
            </a:rPr>
            <a:t>Familiarity, Relative Size</a:t>
          </a:r>
        </a:p>
      </dgm:t>
    </dgm:pt>
    <dgm:pt modelId="{CDA379BA-4987-4BC5-AF21-DEA3A881D3C6}" type="parTrans" cxnId="{9A8FCF20-C6F9-4F32-A7D1-961532259512}">
      <dgm:prSet/>
      <dgm:spPr/>
      <dgm:t>
        <a:bodyPr/>
        <a:lstStyle/>
        <a:p>
          <a:endParaRPr lang="en-US"/>
        </a:p>
      </dgm:t>
    </dgm:pt>
    <dgm:pt modelId="{222D7B5C-52D1-443D-AB8B-7BE90E80B171}" type="sibTrans" cxnId="{9A8FCF20-C6F9-4F32-A7D1-961532259512}">
      <dgm:prSet/>
      <dgm:spPr/>
      <dgm:t>
        <a:bodyPr/>
        <a:lstStyle/>
        <a:p>
          <a:endParaRPr lang="en-US"/>
        </a:p>
      </dgm:t>
    </dgm:pt>
    <dgm:pt modelId="{6548E861-05B5-4068-9402-09E9A9431CE8}" type="pres">
      <dgm:prSet presAssocID="{0F26C2DF-6C40-47B7-820E-67B545208FE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80699D0-0165-4767-8C73-DBB11B9FB62C}" type="pres">
      <dgm:prSet presAssocID="{3B132ABF-43F7-4599-9A54-EE7475EF1B92}" presName="hierRoot1" presStyleCnt="0"/>
      <dgm:spPr/>
    </dgm:pt>
    <dgm:pt modelId="{CF5D60A0-91E7-4768-9502-77AE0F6AD899}" type="pres">
      <dgm:prSet presAssocID="{3B132ABF-43F7-4599-9A54-EE7475EF1B92}" presName="composite" presStyleCnt="0"/>
      <dgm:spPr/>
    </dgm:pt>
    <dgm:pt modelId="{284C1C54-7115-4F2D-922A-7CB8FADE9846}" type="pres">
      <dgm:prSet presAssocID="{3B132ABF-43F7-4599-9A54-EE7475EF1B92}" presName="background" presStyleLbl="node0" presStyleIdx="0" presStyleCnt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31C33D59-8B4A-4676-A521-CC39BA944AB1}" type="pres">
      <dgm:prSet presAssocID="{3B132ABF-43F7-4599-9A54-EE7475EF1B92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1E6686-E4C7-4518-843F-AAC3B256EC85}" type="pres">
      <dgm:prSet presAssocID="{3B132ABF-43F7-4599-9A54-EE7475EF1B92}" presName="hierChild2" presStyleCnt="0"/>
      <dgm:spPr/>
    </dgm:pt>
    <dgm:pt modelId="{AD0CC87B-4C0B-49F5-8EB1-15F47B93685E}" type="pres">
      <dgm:prSet presAssocID="{B139AEE8-942E-4218-BD04-48A3709BA9DF}" presName="Name10" presStyleLbl="parChTrans1D2" presStyleIdx="0" presStyleCnt="2"/>
      <dgm:spPr/>
      <dgm:t>
        <a:bodyPr/>
        <a:lstStyle/>
        <a:p>
          <a:endParaRPr lang="en-US"/>
        </a:p>
      </dgm:t>
    </dgm:pt>
    <dgm:pt modelId="{103E9BF1-EE1B-4303-B3A9-E813C451C4F1}" type="pres">
      <dgm:prSet presAssocID="{3845AEDD-3BEC-438F-B486-A19068CEF936}" presName="hierRoot2" presStyleCnt="0"/>
      <dgm:spPr/>
    </dgm:pt>
    <dgm:pt modelId="{B085FEF3-2556-4546-B1A8-8BEB67A32A01}" type="pres">
      <dgm:prSet presAssocID="{3845AEDD-3BEC-438F-B486-A19068CEF936}" presName="composite2" presStyleCnt="0"/>
      <dgm:spPr/>
    </dgm:pt>
    <dgm:pt modelId="{753D8099-261A-41C8-96ED-28F90081B693}" type="pres">
      <dgm:prSet presAssocID="{3845AEDD-3BEC-438F-B486-A19068CEF936}" presName="background2" presStyleLbl="node2" presStyleIdx="0" presStyleCnt="2"/>
      <dgm:spPr>
        <a:solidFill>
          <a:schemeClr val="accent6"/>
        </a:solidFill>
      </dgm:spPr>
      <dgm:t>
        <a:bodyPr/>
        <a:lstStyle/>
        <a:p>
          <a:endParaRPr lang="en-US"/>
        </a:p>
      </dgm:t>
    </dgm:pt>
    <dgm:pt modelId="{8070AFC2-55B8-48D3-ADF5-BB9208564E33}" type="pres">
      <dgm:prSet presAssocID="{3845AEDD-3BEC-438F-B486-A19068CEF936}" presName="text2" presStyleLbl="fgAcc2" presStyleIdx="0" presStyleCnt="2" custScaleX="1161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F264E3-4CBE-4ABD-80DB-356B977481AF}" type="pres">
      <dgm:prSet presAssocID="{3845AEDD-3BEC-438F-B486-A19068CEF936}" presName="hierChild3" presStyleCnt="0"/>
      <dgm:spPr/>
    </dgm:pt>
    <dgm:pt modelId="{5EEA956D-96D2-43F9-B367-5B7A0F30CD9A}" type="pres">
      <dgm:prSet presAssocID="{A4BC9A31-C763-4CFC-9483-5BF6BE993206}" presName="Name17" presStyleLbl="parChTrans1D3" presStyleIdx="0" presStyleCnt="4"/>
      <dgm:spPr/>
      <dgm:t>
        <a:bodyPr/>
        <a:lstStyle/>
        <a:p>
          <a:endParaRPr lang="en-US"/>
        </a:p>
      </dgm:t>
    </dgm:pt>
    <dgm:pt modelId="{139FEAF0-5A0A-47D9-809A-6731C587439A}" type="pres">
      <dgm:prSet presAssocID="{6F3EEAF6-F834-4773-AC73-45A72D0B7088}" presName="hierRoot3" presStyleCnt="0"/>
      <dgm:spPr/>
    </dgm:pt>
    <dgm:pt modelId="{4284D16A-AD54-4B28-8BFD-D99E07178C73}" type="pres">
      <dgm:prSet presAssocID="{6F3EEAF6-F834-4773-AC73-45A72D0B7088}" presName="composite3" presStyleCnt="0"/>
      <dgm:spPr/>
    </dgm:pt>
    <dgm:pt modelId="{CE5455EA-FFE1-4C12-B29A-8E2FA310C4DD}" type="pres">
      <dgm:prSet presAssocID="{6F3EEAF6-F834-4773-AC73-45A72D0B7088}" presName="background3" presStyleLbl="node3" presStyleIdx="0" presStyleCnt="4"/>
      <dgm:spPr>
        <a:solidFill>
          <a:schemeClr val="accent6"/>
        </a:solidFill>
      </dgm:spPr>
      <dgm:t>
        <a:bodyPr/>
        <a:lstStyle/>
        <a:p>
          <a:endParaRPr lang="en-US"/>
        </a:p>
      </dgm:t>
    </dgm:pt>
    <dgm:pt modelId="{12364C96-EBBD-4B17-925A-862A1B083C69}" type="pres">
      <dgm:prSet presAssocID="{6F3EEAF6-F834-4773-AC73-45A72D0B7088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585203-A323-4521-898A-8AC8A0976C15}" type="pres">
      <dgm:prSet presAssocID="{6F3EEAF6-F834-4773-AC73-45A72D0B7088}" presName="hierChild4" presStyleCnt="0"/>
      <dgm:spPr/>
    </dgm:pt>
    <dgm:pt modelId="{878EF959-5800-40E6-BC8A-CC068BF1F15D}" type="pres">
      <dgm:prSet presAssocID="{6624BB54-F6BB-424E-88F5-18029D3DEC3E}" presName="Name23" presStyleLbl="parChTrans1D4" presStyleIdx="0" presStyleCnt="12"/>
      <dgm:spPr/>
      <dgm:t>
        <a:bodyPr/>
        <a:lstStyle/>
        <a:p>
          <a:endParaRPr lang="en-US"/>
        </a:p>
      </dgm:t>
    </dgm:pt>
    <dgm:pt modelId="{D9A008FE-E175-4E3B-9D9A-421DF23512E9}" type="pres">
      <dgm:prSet presAssocID="{1B0366CA-BFCE-44DB-B859-40252F7512EE}" presName="hierRoot4" presStyleCnt="0"/>
      <dgm:spPr/>
    </dgm:pt>
    <dgm:pt modelId="{9E22FCD1-8ECF-4E84-8C46-E9D1881DD0E4}" type="pres">
      <dgm:prSet presAssocID="{1B0366CA-BFCE-44DB-B859-40252F7512EE}" presName="composite4" presStyleCnt="0"/>
      <dgm:spPr/>
    </dgm:pt>
    <dgm:pt modelId="{E961A4E7-F631-427D-B67F-480B1601FA7D}" type="pres">
      <dgm:prSet presAssocID="{1B0366CA-BFCE-44DB-B859-40252F7512EE}" presName="background4" presStyleLbl="node4" presStyleIdx="0" presStyleCnt="12"/>
      <dgm:spPr>
        <a:solidFill>
          <a:schemeClr val="accent6"/>
        </a:solidFill>
      </dgm:spPr>
      <dgm:t>
        <a:bodyPr/>
        <a:lstStyle/>
        <a:p>
          <a:endParaRPr lang="en-US"/>
        </a:p>
      </dgm:t>
    </dgm:pt>
    <dgm:pt modelId="{79F3FB86-C937-4EED-B756-386EC8355323}" type="pres">
      <dgm:prSet presAssocID="{1B0366CA-BFCE-44DB-B859-40252F7512EE}" presName="text4" presStyleLbl="fgAcc4" presStyleIdx="0" presStyleCnt="12" custScaleX="1198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E1AF8C-42AE-4368-9802-B007E901C56E}" type="pres">
      <dgm:prSet presAssocID="{1B0366CA-BFCE-44DB-B859-40252F7512EE}" presName="hierChild5" presStyleCnt="0"/>
      <dgm:spPr/>
    </dgm:pt>
    <dgm:pt modelId="{F33742B3-35A6-4AF9-9697-E6917AA177C4}" type="pres">
      <dgm:prSet presAssocID="{20F8FDB8-3641-482B-8ABD-D32B1107A1F8}" presName="Name17" presStyleLbl="parChTrans1D3" presStyleIdx="1" presStyleCnt="4"/>
      <dgm:spPr/>
      <dgm:t>
        <a:bodyPr/>
        <a:lstStyle/>
        <a:p>
          <a:endParaRPr lang="en-US"/>
        </a:p>
      </dgm:t>
    </dgm:pt>
    <dgm:pt modelId="{9966D0D4-B4F4-42EC-966F-3A2B6C17922D}" type="pres">
      <dgm:prSet presAssocID="{A76C7A00-B954-4A2D-8A10-2B88BC52F40C}" presName="hierRoot3" presStyleCnt="0"/>
      <dgm:spPr/>
    </dgm:pt>
    <dgm:pt modelId="{1B07D4AE-B5FD-484C-A980-342593FA83E5}" type="pres">
      <dgm:prSet presAssocID="{A76C7A00-B954-4A2D-8A10-2B88BC52F40C}" presName="composite3" presStyleCnt="0"/>
      <dgm:spPr/>
    </dgm:pt>
    <dgm:pt modelId="{AF303C68-988F-46CF-AE7A-8CCA9E654ADB}" type="pres">
      <dgm:prSet presAssocID="{A76C7A00-B954-4A2D-8A10-2B88BC52F40C}" presName="background3" presStyleLbl="node3" presStyleIdx="1" presStyleCnt="4"/>
      <dgm:spPr>
        <a:solidFill>
          <a:schemeClr val="accent6"/>
        </a:solidFill>
      </dgm:spPr>
      <dgm:t>
        <a:bodyPr/>
        <a:lstStyle/>
        <a:p>
          <a:endParaRPr lang="en-US"/>
        </a:p>
      </dgm:t>
    </dgm:pt>
    <dgm:pt modelId="{93D24DEE-1E79-495A-AE3B-ED6E6D197717}" type="pres">
      <dgm:prSet presAssocID="{A76C7A00-B954-4A2D-8A10-2B88BC52F40C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D4EC31-94F9-490D-9140-9FE2334618A2}" type="pres">
      <dgm:prSet presAssocID="{A76C7A00-B954-4A2D-8A10-2B88BC52F40C}" presName="hierChild4" presStyleCnt="0"/>
      <dgm:spPr/>
    </dgm:pt>
    <dgm:pt modelId="{525AA5D4-3AF2-43BC-883E-E2451EB8E3C0}" type="pres">
      <dgm:prSet presAssocID="{EAEEA389-3739-4463-AE5C-72EF4A726AC5}" presName="Name23" presStyleLbl="parChTrans1D4" presStyleIdx="1" presStyleCnt="12"/>
      <dgm:spPr/>
      <dgm:t>
        <a:bodyPr/>
        <a:lstStyle/>
        <a:p>
          <a:endParaRPr lang="en-US"/>
        </a:p>
      </dgm:t>
    </dgm:pt>
    <dgm:pt modelId="{A5585691-C9EA-4E79-85B3-56A56BF3DC83}" type="pres">
      <dgm:prSet presAssocID="{DEE3E75D-2E80-450F-85FE-C3E94D462159}" presName="hierRoot4" presStyleCnt="0"/>
      <dgm:spPr/>
    </dgm:pt>
    <dgm:pt modelId="{4C77CFE8-835D-4A71-8189-EAEC1836A7B2}" type="pres">
      <dgm:prSet presAssocID="{DEE3E75D-2E80-450F-85FE-C3E94D462159}" presName="composite4" presStyleCnt="0"/>
      <dgm:spPr/>
    </dgm:pt>
    <dgm:pt modelId="{0F848D01-1290-47C1-80B8-BDF0327D4765}" type="pres">
      <dgm:prSet presAssocID="{DEE3E75D-2E80-450F-85FE-C3E94D462159}" presName="background4" presStyleLbl="node4" presStyleIdx="1" presStyleCnt="12"/>
      <dgm:spPr>
        <a:solidFill>
          <a:schemeClr val="accent6"/>
        </a:solidFill>
      </dgm:spPr>
      <dgm:t>
        <a:bodyPr/>
        <a:lstStyle/>
        <a:p>
          <a:endParaRPr lang="en-US"/>
        </a:p>
      </dgm:t>
    </dgm:pt>
    <dgm:pt modelId="{D9004207-ED9B-4FA9-BEE7-40555AE86B2F}" type="pres">
      <dgm:prSet presAssocID="{DEE3E75D-2E80-450F-85FE-C3E94D462159}" presName="text4" presStyleLbl="fgAcc4" presStyleIdx="1" presStyleCnt="12" custScaleX="1510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7F971C-B193-4365-919F-33D5D14C8B80}" type="pres">
      <dgm:prSet presAssocID="{DEE3E75D-2E80-450F-85FE-C3E94D462159}" presName="hierChild5" presStyleCnt="0"/>
      <dgm:spPr/>
    </dgm:pt>
    <dgm:pt modelId="{2BEDC68E-4F2A-4031-9BE6-5EE52A2AF637}" type="pres">
      <dgm:prSet presAssocID="{58C6EB38-5E20-4A59-904F-C23C36E49068}" presName="Name10" presStyleLbl="parChTrans1D2" presStyleIdx="1" presStyleCnt="2"/>
      <dgm:spPr/>
      <dgm:t>
        <a:bodyPr/>
        <a:lstStyle/>
        <a:p>
          <a:endParaRPr lang="en-US"/>
        </a:p>
      </dgm:t>
    </dgm:pt>
    <dgm:pt modelId="{390D5AC6-A384-40E7-9520-BD562E7B6962}" type="pres">
      <dgm:prSet presAssocID="{E351D78E-7BA4-4FE4-9ADC-BF6B6E4AACBD}" presName="hierRoot2" presStyleCnt="0"/>
      <dgm:spPr/>
    </dgm:pt>
    <dgm:pt modelId="{78B4A034-E1F6-4068-9F76-6B9DB2D9993B}" type="pres">
      <dgm:prSet presAssocID="{E351D78E-7BA4-4FE4-9ADC-BF6B6E4AACBD}" presName="composite2" presStyleCnt="0"/>
      <dgm:spPr/>
    </dgm:pt>
    <dgm:pt modelId="{BCFD0010-6E55-437D-B825-4EAC67C708DE}" type="pres">
      <dgm:prSet presAssocID="{E351D78E-7BA4-4FE4-9ADC-BF6B6E4AACBD}" presName="background2" presStyleLbl="node2" presStyleIdx="1" presStyleCnt="2"/>
      <dgm:spPr/>
      <dgm:t>
        <a:bodyPr/>
        <a:lstStyle/>
        <a:p>
          <a:endParaRPr lang="en-US"/>
        </a:p>
      </dgm:t>
    </dgm:pt>
    <dgm:pt modelId="{8ED30D7F-846B-46A9-AA4A-F422752E4B06}" type="pres">
      <dgm:prSet presAssocID="{E351D78E-7BA4-4FE4-9ADC-BF6B6E4AACBD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AE31AE-6F0E-4FA8-B64C-1552904F27E7}" type="pres">
      <dgm:prSet presAssocID="{E351D78E-7BA4-4FE4-9ADC-BF6B6E4AACBD}" presName="hierChild3" presStyleCnt="0"/>
      <dgm:spPr/>
    </dgm:pt>
    <dgm:pt modelId="{F3740828-EFDB-49AE-ABCE-BD7FB072F77C}" type="pres">
      <dgm:prSet presAssocID="{12AD08C2-19D2-45AD-9BA5-64F09DE6DBB8}" presName="Name17" presStyleLbl="parChTrans1D3" presStyleIdx="2" presStyleCnt="4"/>
      <dgm:spPr/>
      <dgm:t>
        <a:bodyPr/>
        <a:lstStyle/>
        <a:p>
          <a:endParaRPr lang="en-US"/>
        </a:p>
      </dgm:t>
    </dgm:pt>
    <dgm:pt modelId="{6EF803E2-D9F9-4732-BC52-055250DBBC47}" type="pres">
      <dgm:prSet presAssocID="{6AA8A932-AAB9-46F1-A978-A2BBFE139C12}" presName="hierRoot3" presStyleCnt="0"/>
      <dgm:spPr/>
    </dgm:pt>
    <dgm:pt modelId="{CE62147E-8242-493B-B598-405128621CC4}" type="pres">
      <dgm:prSet presAssocID="{6AA8A932-AAB9-46F1-A978-A2BBFE139C12}" presName="composite3" presStyleCnt="0"/>
      <dgm:spPr/>
    </dgm:pt>
    <dgm:pt modelId="{0EE2C2A6-D303-4B56-9EC4-91DAA70EBFA7}" type="pres">
      <dgm:prSet presAssocID="{6AA8A932-AAB9-46F1-A978-A2BBFE139C12}" presName="background3" presStyleLbl="node3" presStyleIdx="2" presStyleCnt="4"/>
      <dgm:spPr/>
    </dgm:pt>
    <dgm:pt modelId="{E03AF513-BF81-4C84-A834-02CF4607A717}" type="pres">
      <dgm:prSet presAssocID="{6AA8A932-AAB9-46F1-A978-A2BBFE139C12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764977-005C-48A4-AE90-EAABE2287170}" type="pres">
      <dgm:prSet presAssocID="{6AA8A932-AAB9-46F1-A978-A2BBFE139C12}" presName="hierChild4" presStyleCnt="0"/>
      <dgm:spPr/>
    </dgm:pt>
    <dgm:pt modelId="{159F9BDA-3169-4806-A75B-0450FC979129}" type="pres">
      <dgm:prSet presAssocID="{A432521F-00F3-4CCD-ACE1-CDD2F69B838F}" presName="Name23" presStyleLbl="parChTrans1D4" presStyleIdx="2" presStyleCnt="12"/>
      <dgm:spPr/>
      <dgm:t>
        <a:bodyPr/>
        <a:lstStyle/>
        <a:p>
          <a:endParaRPr lang="en-US"/>
        </a:p>
      </dgm:t>
    </dgm:pt>
    <dgm:pt modelId="{29DB83B5-2B8A-4B64-9BA0-C66CA732B083}" type="pres">
      <dgm:prSet presAssocID="{5164A745-7AAD-40A1-8102-7EA5A3F47B84}" presName="hierRoot4" presStyleCnt="0"/>
      <dgm:spPr/>
    </dgm:pt>
    <dgm:pt modelId="{40788D41-0917-4857-B4ED-A511EE57DF3A}" type="pres">
      <dgm:prSet presAssocID="{5164A745-7AAD-40A1-8102-7EA5A3F47B84}" presName="composite4" presStyleCnt="0"/>
      <dgm:spPr/>
    </dgm:pt>
    <dgm:pt modelId="{83E2FB7B-4A7C-45DD-A358-FEF6E46F6B8B}" type="pres">
      <dgm:prSet presAssocID="{5164A745-7AAD-40A1-8102-7EA5A3F47B84}" presName="background4" presStyleLbl="node4" presStyleIdx="2" presStyleCnt="12"/>
      <dgm:spPr/>
    </dgm:pt>
    <dgm:pt modelId="{B7EEA4B7-54E5-4E23-9309-6B133930E8D5}" type="pres">
      <dgm:prSet presAssocID="{5164A745-7AAD-40A1-8102-7EA5A3F47B84}" presName="text4" presStyleLbl="fgAcc4" presStyleIdx="2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3E5FC9-910B-4EA7-8BA2-524A85DD9E58}" type="pres">
      <dgm:prSet presAssocID="{5164A745-7AAD-40A1-8102-7EA5A3F47B84}" presName="hierChild5" presStyleCnt="0"/>
      <dgm:spPr/>
    </dgm:pt>
    <dgm:pt modelId="{9A62577E-2524-48BA-963A-2FBAF3AA5D8E}" type="pres">
      <dgm:prSet presAssocID="{BFDD33A8-6B7B-4475-B9CD-2E7D38B5743F}" presName="Name17" presStyleLbl="parChTrans1D3" presStyleIdx="3" presStyleCnt="4"/>
      <dgm:spPr/>
      <dgm:t>
        <a:bodyPr/>
        <a:lstStyle/>
        <a:p>
          <a:endParaRPr lang="en-US"/>
        </a:p>
      </dgm:t>
    </dgm:pt>
    <dgm:pt modelId="{25431878-07ED-42C2-AA5C-88B24849A034}" type="pres">
      <dgm:prSet presAssocID="{FA5357D6-7D23-402A-A156-B0B4B790EA28}" presName="hierRoot3" presStyleCnt="0"/>
      <dgm:spPr/>
    </dgm:pt>
    <dgm:pt modelId="{4644E08A-062C-4D36-A5B7-01C3054CA8E4}" type="pres">
      <dgm:prSet presAssocID="{FA5357D6-7D23-402A-A156-B0B4B790EA28}" presName="composite3" presStyleCnt="0"/>
      <dgm:spPr/>
    </dgm:pt>
    <dgm:pt modelId="{139EC945-D6CF-4F1B-8716-FD7EA2BCFB26}" type="pres">
      <dgm:prSet presAssocID="{FA5357D6-7D23-402A-A156-B0B4B790EA28}" presName="background3" presStyleLbl="node3" presStyleIdx="3" presStyleCnt="4"/>
      <dgm:spPr/>
    </dgm:pt>
    <dgm:pt modelId="{54E2F3DE-6A2E-438E-8EB6-A0C3703546F7}" type="pres">
      <dgm:prSet presAssocID="{FA5357D6-7D23-402A-A156-B0B4B790EA28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A38EC1-C529-4AC9-B949-020088D67118}" type="pres">
      <dgm:prSet presAssocID="{FA5357D6-7D23-402A-A156-B0B4B790EA28}" presName="hierChild4" presStyleCnt="0"/>
      <dgm:spPr/>
    </dgm:pt>
    <dgm:pt modelId="{333593E2-82FA-4572-91D0-17E4A93E5E12}" type="pres">
      <dgm:prSet presAssocID="{71CE7BDD-BA45-4DB1-8D9A-D1C17FFE2AFB}" presName="Name23" presStyleLbl="parChTrans1D4" presStyleIdx="3" presStyleCnt="12"/>
      <dgm:spPr/>
      <dgm:t>
        <a:bodyPr/>
        <a:lstStyle/>
        <a:p>
          <a:endParaRPr lang="en-US"/>
        </a:p>
      </dgm:t>
    </dgm:pt>
    <dgm:pt modelId="{776D055A-E077-49EF-941C-112BF070B9E1}" type="pres">
      <dgm:prSet presAssocID="{76CBB411-0B9E-4278-BA9F-413AD3235E73}" presName="hierRoot4" presStyleCnt="0"/>
      <dgm:spPr/>
    </dgm:pt>
    <dgm:pt modelId="{C677908F-98C8-43E9-A4D9-643951F4BF65}" type="pres">
      <dgm:prSet presAssocID="{76CBB411-0B9E-4278-BA9F-413AD3235E73}" presName="composite4" presStyleCnt="0"/>
      <dgm:spPr/>
    </dgm:pt>
    <dgm:pt modelId="{AF261E20-6E75-4EDA-BB0A-033307A1EF5C}" type="pres">
      <dgm:prSet presAssocID="{76CBB411-0B9E-4278-BA9F-413AD3235E73}" presName="background4" presStyleLbl="node4" presStyleIdx="3" presStyleCnt="12"/>
      <dgm:spPr/>
    </dgm:pt>
    <dgm:pt modelId="{B6F86F31-6E34-4083-832D-D83EBD4B19DC}" type="pres">
      <dgm:prSet presAssocID="{76CBB411-0B9E-4278-BA9F-413AD3235E73}" presName="text4" presStyleLbl="fgAcc4" presStyleIdx="3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EF36BA-4115-4586-A9C7-DD2BD3755721}" type="pres">
      <dgm:prSet presAssocID="{76CBB411-0B9E-4278-BA9F-413AD3235E73}" presName="hierChild5" presStyleCnt="0"/>
      <dgm:spPr/>
    </dgm:pt>
    <dgm:pt modelId="{A139D9C2-7F4B-4764-AA5E-8CDEA26731B7}" type="pres">
      <dgm:prSet presAssocID="{DBC413A9-BA16-4BEC-A956-CD2688E19AA5}" presName="Name23" presStyleLbl="parChTrans1D4" presStyleIdx="4" presStyleCnt="12"/>
      <dgm:spPr/>
      <dgm:t>
        <a:bodyPr/>
        <a:lstStyle/>
        <a:p>
          <a:endParaRPr lang="en-US"/>
        </a:p>
      </dgm:t>
    </dgm:pt>
    <dgm:pt modelId="{34A94B13-6243-4803-8373-EFB0C7128E9E}" type="pres">
      <dgm:prSet presAssocID="{E9FF29E3-E3EB-4D90-A059-1B26E8B85CDE}" presName="hierRoot4" presStyleCnt="0"/>
      <dgm:spPr/>
    </dgm:pt>
    <dgm:pt modelId="{73B869B6-3056-4366-963F-60AEB47E77FC}" type="pres">
      <dgm:prSet presAssocID="{E9FF29E3-E3EB-4D90-A059-1B26E8B85CDE}" presName="composite4" presStyleCnt="0"/>
      <dgm:spPr/>
    </dgm:pt>
    <dgm:pt modelId="{386BE3E1-8A97-439D-A380-410BA6B04401}" type="pres">
      <dgm:prSet presAssocID="{E9FF29E3-E3EB-4D90-A059-1B26E8B85CDE}" presName="background4" presStyleLbl="node4" presStyleIdx="4" presStyleCnt="12"/>
      <dgm:spPr/>
    </dgm:pt>
    <dgm:pt modelId="{F6EFD5C0-1FA6-4B7C-AFB9-DC73E4BFCAF6}" type="pres">
      <dgm:prSet presAssocID="{E9FF29E3-E3EB-4D90-A059-1B26E8B85CDE}" presName="text4" presStyleLbl="fgAcc4" presStyleIdx="4" presStyleCnt="12" custScaleX="1106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F0EA38-D84A-4C72-876F-D59DACCFA259}" type="pres">
      <dgm:prSet presAssocID="{E9FF29E3-E3EB-4D90-A059-1B26E8B85CDE}" presName="hierChild5" presStyleCnt="0"/>
      <dgm:spPr/>
    </dgm:pt>
    <dgm:pt modelId="{0EAED7A9-59BB-4550-830E-3ED0007C1FB5}" type="pres">
      <dgm:prSet presAssocID="{CDA379BA-4987-4BC5-AF21-DEA3A881D3C6}" presName="Name23" presStyleLbl="parChTrans1D4" presStyleIdx="5" presStyleCnt="12"/>
      <dgm:spPr/>
      <dgm:t>
        <a:bodyPr/>
        <a:lstStyle/>
        <a:p>
          <a:endParaRPr lang="en-US"/>
        </a:p>
      </dgm:t>
    </dgm:pt>
    <dgm:pt modelId="{55EC2FBD-EB04-4ACE-B7C2-9AD132115726}" type="pres">
      <dgm:prSet presAssocID="{804A109F-6B2E-4007-8CAD-1D967D876874}" presName="hierRoot4" presStyleCnt="0"/>
      <dgm:spPr/>
    </dgm:pt>
    <dgm:pt modelId="{CB799BFB-4D26-4F84-9F8E-D723AFEC8DB0}" type="pres">
      <dgm:prSet presAssocID="{804A109F-6B2E-4007-8CAD-1D967D876874}" presName="composite4" presStyleCnt="0"/>
      <dgm:spPr/>
    </dgm:pt>
    <dgm:pt modelId="{751EB35A-F1C3-41CF-96EE-B52C5ABCFCE2}" type="pres">
      <dgm:prSet presAssocID="{804A109F-6B2E-4007-8CAD-1D967D876874}" presName="background4" presStyleLbl="node4" presStyleIdx="5" presStyleCnt="12"/>
      <dgm:spPr/>
    </dgm:pt>
    <dgm:pt modelId="{FB91AFB0-2CFC-4DF8-913C-2E2248D7AAEA}" type="pres">
      <dgm:prSet presAssocID="{804A109F-6B2E-4007-8CAD-1D967D876874}" presName="text4" presStyleLbl="fgAcc4" presStyleIdx="5" presStyleCnt="12" custScaleX="1164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59BC4AA-04D4-4D4A-9F4F-B2702A3FA9A3}" type="pres">
      <dgm:prSet presAssocID="{804A109F-6B2E-4007-8CAD-1D967D876874}" presName="hierChild5" presStyleCnt="0"/>
      <dgm:spPr/>
    </dgm:pt>
    <dgm:pt modelId="{49296669-4EFD-4F9A-B3CF-DE1FB039212E}" type="pres">
      <dgm:prSet presAssocID="{2562E7DC-0A71-4BAC-A04E-2E4926CD2764}" presName="Name23" presStyleLbl="parChTrans1D4" presStyleIdx="6" presStyleCnt="12"/>
      <dgm:spPr/>
      <dgm:t>
        <a:bodyPr/>
        <a:lstStyle/>
        <a:p>
          <a:endParaRPr lang="en-US"/>
        </a:p>
      </dgm:t>
    </dgm:pt>
    <dgm:pt modelId="{AB2F6BEC-5D21-4A14-B3B9-7B778A924215}" type="pres">
      <dgm:prSet presAssocID="{A1C8997B-5C83-4D6C-A300-E5FD68D0F544}" presName="hierRoot4" presStyleCnt="0"/>
      <dgm:spPr/>
    </dgm:pt>
    <dgm:pt modelId="{AE05AE83-220C-4C46-9570-C2ACC22A469B}" type="pres">
      <dgm:prSet presAssocID="{A1C8997B-5C83-4D6C-A300-E5FD68D0F544}" presName="composite4" presStyleCnt="0"/>
      <dgm:spPr/>
    </dgm:pt>
    <dgm:pt modelId="{5611245D-C92B-4AAB-8FAF-0018B6AD0A04}" type="pres">
      <dgm:prSet presAssocID="{A1C8997B-5C83-4D6C-A300-E5FD68D0F544}" presName="background4" presStyleLbl="node4" presStyleIdx="6" presStyleCnt="12"/>
      <dgm:spPr/>
    </dgm:pt>
    <dgm:pt modelId="{E4C35F93-EC78-4FA1-9332-6D0247EBAD89}" type="pres">
      <dgm:prSet presAssocID="{A1C8997B-5C83-4D6C-A300-E5FD68D0F544}" presName="text4" presStyleLbl="fgAcc4" presStyleIdx="6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FB0CE3-1648-450E-B76C-302AC80DF224}" type="pres">
      <dgm:prSet presAssocID="{A1C8997B-5C83-4D6C-A300-E5FD68D0F544}" presName="hierChild5" presStyleCnt="0"/>
      <dgm:spPr/>
    </dgm:pt>
    <dgm:pt modelId="{E6041E6F-96B7-47A9-B47F-AF7D81A9858B}" type="pres">
      <dgm:prSet presAssocID="{8B39AE65-37E4-470E-959C-99F57525524A}" presName="Name23" presStyleLbl="parChTrans1D4" presStyleIdx="7" presStyleCnt="12"/>
      <dgm:spPr/>
      <dgm:t>
        <a:bodyPr/>
        <a:lstStyle/>
        <a:p>
          <a:endParaRPr lang="en-US"/>
        </a:p>
      </dgm:t>
    </dgm:pt>
    <dgm:pt modelId="{E301C7D3-28C3-42FA-8F20-4F1F026DCAB0}" type="pres">
      <dgm:prSet presAssocID="{F6C85206-33F9-4094-837B-8A3D0697B9BE}" presName="hierRoot4" presStyleCnt="0"/>
      <dgm:spPr/>
    </dgm:pt>
    <dgm:pt modelId="{CDF3F596-2354-47A1-9E0C-CE8E75210BFF}" type="pres">
      <dgm:prSet presAssocID="{F6C85206-33F9-4094-837B-8A3D0697B9BE}" presName="composite4" presStyleCnt="0"/>
      <dgm:spPr/>
    </dgm:pt>
    <dgm:pt modelId="{1F90EC32-92B0-45BA-9744-18E37E9EFCDC}" type="pres">
      <dgm:prSet presAssocID="{F6C85206-33F9-4094-837B-8A3D0697B9BE}" presName="background4" presStyleLbl="node4" presStyleIdx="7" presStyleCnt="12"/>
      <dgm:spPr/>
    </dgm:pt>
    <dgm:pt modelId="{C448EF14-4DB4-4919-B941-1A55DFA2FEF5}" type="pres">
      <dgm:prSet presAssocID="{F6C85206-33F9-4094-837B-8A3D0697B9BE}" presName="text4" presStyleLbl="fgAcc4" presStyleIdx="7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2384E0-86B5-45B3-B854-FF05FF90561E}" type="pres">
      <dgm:prSet presAssocID="{F6C85206-33F9-4094-837B-8A3D0697B9BE}" presName="hierChild5" presStyleCnt="0"/>
      <dgm:spPr/>
    </dgm:pt>
    <dgm:pt modelId="{5FAC3EF6-60FD-463C-9C49-C1F0911C49E5}" type="pres">
      <dgm:prSet presAssocID="{4980C1F2-CD33-441C-8D64-AF4945109F24}" presName="Name23" presStyleLbl="parChTrans1D4" presStyleIdx="8" presStyleCnt="12"/>
      <dgm:spPr/>
      <dgm:t>
        <a:bodyPr/>
        <a:lstStyle/>
        <a:p>
          <a:endParaRPr lang="en-US"/>
        </a:p>
      </dgm:t>
    </dgm:pt>
    <dgm:pt modelId="{5968DFAD-62A3-4079-819F-D810BC158AC0}" type="pres">
      <dgm:prSet presAssocID="{9C2C9CDE-FE65-471A-AE99-9DC4FF406324}" presName="hierRoot4" presStyleCnt="0"/>
      <dgm:spPr/>
    </dgm:pt>
    <dgm:pt modelId="{8B20CB83-4689-4C52-ABEA-0564510F7140}" type="pres">
      <dgm:prSet presAssocID="{9C2C9CDE-FE65-471A-AE99-9DC4FF406324}" presName="composite4" presStyleCnt="0"/>
      <dgm:spPr/>
    </dgm:pt>
    <dgm:pt modelId="{648AD930-1D9C-476A-A3CF-799A12540A66}" type="pres">
      <dgm:prSet presAssocID="{9C2C9CDE-FE65-471A-AE99-9DC4FF406324}" presName="background4" presStyleLbl="node4" presStyleIdx="8" presStyleCnt="12"/>
      <dgm:spPr/>
    </dgm:pt>
    <dgm:pt modelId="{F6764721-94A6-4949-B312-3F5E672AD991}" type="pres">
      <dgm:prSet presAssocID="{9C2C9CDE-FE65-471A-AE99-9DC4FF406324}" presName="text4" presStyleLbl="fgAcc4" presStyleIdx="8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F1223E1-4284-434F-81DD-B9AE50A6714D}" type="pres">
      <dgm:prSet presAssocID="{9C2C9CDE-FE65-471A-AE99-9DC4FF406324}" presName="hierChild5" presStyleCnt="0"/>
      <dgm:spPr/>
    </dgm:pt>
    <dgm:pt modelId="{CC4DB5F9-B16E-4186-A556-64EE303E1649}" type="pres">
      <dgm:prSet presAssocID="{3F44EB3C-454A-4A69-A4DA-91A31B1B6768}" presName="Name23" presStyleLbl="parChTrans1D4" presStyleIdx="9" presStyleCnt="12"/>
      <dgm:spPr/>
      <dgm:t>
        <a:bodyPr/>
        <a:lstStyle/>
        <a:p>
          <a:endParaRPr lang="en-US"/>
        </a:p>
      </dgm:t>
    </dgm:pt>
    <dgm:pt modelId="{1605100B-3C42-4F9B-9B1E-39A9CD7A557E}" type="pres">
      <dgm:prSet presAssocID="{8973A50F-1079-49AF-A6E9-938D1FE21448}" presName="hierRoot4" presStyleCnt="0"/>
      <dgm:spPr/>
    </dgm:pt>
    <dgm:pt modelId="{2380AE78-D24C-47D5-8E94-51E4905A3FBC}" type="pres">
      <dgm:prSet presAssocID="{8973A50F-1079-49AF-A6E9-938D1FE21448}" presName="composite4" presStyleCnt="0"/>
      <dgm:spPr/>
    </dgm:pt>
    <dgm:pt modelId="{05723E93-E410-454D-A95A-4729C81B2C0A}" type="pres">
      <dgm:prSet presAssocID="{8973A50F-1079-49AF-A6E9-938D1FE21448}" presName="background4" presStyleLbl="node4" presStyleIdx="9" presStyleCnt="12"/>
      <dgm:spPr/>
    </dgm:pt>
    <dgm:pt modelId="{23C934DC-9DAE-4829-8DE1-A1FB29BF48E1}" type="pres">
      <dgm:prSet presAssocID="{8973A50F-1079-49AF-A6E9-938D1FE21448}" presName="text4" presStyleLbl="fgAcc4" presStyleIdx="9" presStyleCnt="12" custScaleX="968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878F13-6F19-44D5-B6FF-330D1A156F95}" type="pres">
      <dgm:prSet presAssocID="{8973A50F-1079-49AF-A6E9-938D1FE21448}" presName="hierChild5" presStyleCnt="0"/>
      <dgm:spPr/>
    </dgm:pt>
    <dgm:pt modelId="{07A26B53-1905-47BF-BD1E-BEA009D06535}" type="pres">
      <dgm:prSet presAssocID="{9E625786-E81A-4950-90FA-33EC7F2DA5E7}" presName="Name23" presStyleLbl="parChTrans1D4" presStyleIdx="10" presStyleCnt="12"/>
      <dgm:spPr/>
      <dgm:t>
        <a:bodyPr/>
        <a:lstStyle/>
        <a:p>
          <a:endParaRPr lang="en-US"/>
        </a:p>
      </dgm:t>
    </dgm:pt>
    <dgm:pt modelId="{B52C9287-F30F-409E-AA78-C520E3E61755}" type="pres">
      <dgm:prSet presAssocID="{B61278E6-3EE5-47FF-8395-EA3B413F1C84}" presName="hierRoot4" presStyleCnt="0"/>
      <dgm:spPr/>
    </dgm:pt>
    <dgm:pt modelId="{8EC01D90-133C-41B1-8134-135F8FC261DA}" type="pres">
      <dgm:prSet presAssocID="{B61278E6-3EE5-47FF-8395-EA3B413F1C84}" presName="composite4" presStyleCnt="0"/>
      <dgm:spPr/>
    </dgm:pt>
    <dgm:pt modelId="{DCFB02C1-300A-4148-8F40-5656D17FEA6A}" type="pres">
      <dgm:prSet presAssocID="{B61278E6-3EE5-47FF-8395-EA3B413F1C84}" presName="background4" presStyleLbl="node4" presStyleIdx="10" presStyleCnt="12"/>
      <dgm:spPr/>
    </dgm:pt>
    <dgm:pt modelId="{7FAACFD6-F4C0-4E3B-8AFC-B7AFA855D16A}" type="pres">
      <dgm:prSet presAssocID="{B61278E6-3EE5-47FF-8395-EA3B413F1C84}" presName="text4" presStyleLbl="fgAcc4" presStyleIdx="10" presStyleCnt="12" custScaleX="1183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1AD8F4-C0D1-413C-BCBC-FA04E498C301}" type="pres">
      <dgm:prSet presAssocID="{B61278E6-3EE5-47FF-8395-EA3B413F1C84}" presName="hierChild5" presStyleCnt="0"/>
      <dgm:spPr/>
    </dgm:pt>
    <dgm:pt modelId="{A5E98A3C-5B2E-47AF-BC70-1DB1FADC9660}" type="pres">
      <dgm:prSet presAssocID="{5DFED72C-0B07-45F9-AFD6-37EF17918308}" presName="Name23" presStyleLbl="parChTrans1D4" presStyleIdx="11" presStyleCnt="12"/>
      <dgm:spPr/>
      <dgm:t>
        <a:bodyPr/>
        <a:lstStyle/>
        <a:p>
          <a:endParaRPr lang="en-US"/>
        </a:p>
      </dgm:t>
    </dgm:pt>
    <dgm:pt modelId="{DD9188B8-D9B7-48B2-A34F-52174EE265CC}" type="pres">
      <dgm:prSet presAssocID="{8900BA9A-8570-4474-A4A7-9802104D815E}" presName="hierRoot4" presStyleCnt="0"/>
      <dgm:spPr/>
    </dgm:pt>
    <dgm:pt modelId="{7651EAC1-5A0E-4B24-82F0-A222C6C4319F}" type="pres">
      <dgm:prSet presAssocID="{8900BA9A-8570-4474-A4A7-9802104D815E}" presName="composite4" presStyleCnt="0"/>
      <dgm:spPr/>
    </dgm:pt>
    <dgm:pt modelId="{CC7C8842-F29D-4363-B2A3-43BC18D73ABE}" type="pres">
      <dgm:prSet presAssocID="{8900BA9A-8570-4474-A4A7-9802104D815E}" presName="background4" presStyleLbl="node4" presStyleIdx="11" presStyleCnt="12"/>
      <dgm:spPr/>
    </dgm:pt>
    <dgm:pt modelId="{6E7A5F90-EF9D-450E-B727-EE0DD4491535}" type="pres">
      <dgm:prSet presAssocID="{8900BA9A-8570-4474-A4A7-9802104D815E}" presName="text4" presStyleLbl="fgAcc4" presStyleIdx="11" presStyleCnt="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FEE56A-858D-4153-8568-F30957B9BF56}" type="pres">
      <dgm:prSet presAssocID="{8900BA9A-8570-4474-A4A7-9802104D815E}" presName="hierChild5" presStyleCnt="0"/>
      <dgm:spPr/>
    </dgm:pt>
  </dgm:ptLst>
  <dgm:cxnLst>
    <dgm:cxn modelId="{52DA0F9E-C00F-46A1-B207-7DE575942970}" type="presOf" srcId="{CDA379BA-4987-4BC5-AF21-DEA3A881D3C6}" destId="{0EAED7A9-59BB-4550-830E-3ED0007C1FB5}" srcOrd="0" destOrd="0" presId="urn:microsoft.com/office/officeart/2005/8/layout/hierarchy1"/>
    <dgm:cxn modelId="{18BBED16-2EDF-4E82-B721-41F410914E04}" type="presOf" srcId="{71CE7BDD-BA45-4DB1-8D9A-D1C17FFE2AFB}" destId="{333593E2-82FA-4572-91D0-17E4A93E5E12}" srcOrd="0" destOrd="0" presId="urn:microsoft.com/office/officeart/2005/8/layout/hierarchy1"/>
    <dgm:cxn modelId="{6910C4C9-BCEB-4A05-B11D-833652CEC441}" type="presOf" srcId="{5164A745-7AAD-40A1-8102-7EA5A3F47B84}" destId="{B7EEA4B7-54E5-4E23-9309-6B133930E8D5}" srcOrd="0" destOrd="0" presId="urn:microsoft.com/office/officeart/2005/8/layout/hierarchy1"/>
    <dgm:cxn modelId="{9EC471FD-7AAD-4021-930E-60C84B850B64}" srcId="{76CBB411-0B9E-4278-BA9F-413AD3235E73}" destId="{B61278E6-3EE5-47FF-8395-EA3B413F1C84}" srcOrd="6" destOrd="0" parTransId="{9E625786-E81A-4950-90FA-33EC7F2DA5E7}" sibTransId="{901A79F3-1984-4142-9E55-BDC1ED70433D}"/>
    <dgm:cxn modelId="{42079159-D150-4245-A4AA-6B6BB0E878EA}" type="presOf" srcId="{6624BB54-F6BB-424E-88F5-18029D3DEC3E}" destId="{878EF959-5800-40E6-BC8A-CC068BF1F15D}" srcOrd="0" destOrd="0" presId="urn:microsoft.com/office/officeart/2005/8/layout/hierarchy1"/>
    <dgm:cxn modelId="{CC0D83FC-7C05-4701-9196-BF1EFFFC96D4}" type="presOf" srcId="{0F26C2DF-6C40-47B7-820E-67B545208FEB}" destId="{6548E861-05B5-4068-9402-09E9A9431CE8}" srcOrd="0" destOrd="0" presId="urn:microsoft.com/office/officeart/2005/8/layout/hierarchy1"/>
    <dgm:cxn modelId="{80ACD977-18BB-4C0D-B093-7D0737B9286B}" type="presOf" srcId="{804A109F-6B2E-4007-8CAD-1D967D876874}" destId="{FB91AFB0-2CFC-4DF8-913C-2E2248D7AAEA}" srcOrd="0" destOrd="0" presId="urn:microsoft.com/office/officeart/2005/8/layout/hierarchy1"/>
    <dgm:cxn modelId="{869F9607-4CB6-4F5D-B2A0-C029439598E0}" type="presOf" srcId="{3B132ABF-43F7-4599-9A54-EE7475EF1B92}" destId="{31C33D59-8B4A-4676-A521-CC39BA944AB1}" srcOrd="0" destOrd="0" presId="urn:microsoft.com/office/officeart/2005/8/layout/hierarchy1"/>
    <dgm:cxn modelId="{30E13C27-4EBD-4806-9986-2AFD8A51B6CC}" type="presOf" srcId="{9C2C9CDE-FE65-471A-AE99-9DC4FF406324}" destId="{F6764721-94A6-4949-B312-3F5E672AD991}" srcOrd="0" destOrd="0" presId="urn:microsoft.com/office/officeart/2005/8/layout/hierarchy1"/>
    <dgm:cxn modelId="{DB710A65-B6DD-496F-A83C-51D4D0E7EFFF}" type="presOf" srcId="{A76C7A00-B954-4A2D-8A10-2B88BC52F40C}" destId="{93D24DEE-1E79-495A-AE3B-ED6E6D197717}" srcOrd="0" destOrd="0" presId="urn:microsoft.com/office/officeart/2005/8/layout/hierarchy1"/>
    <dgm:cxn modelId="{1F989199-2083-4198-8449-BE7C9A3F8DE3}" type="presOf" srcId="{5DFED72C-0B07-45F9-AFD6-37EF17918308}" destId="{A5E98A3C-5B2E-47AF-BC70-1DB1FADC9660}" srcOrd="0" destOrd="0" presId="urn:microsoft.com/office/officeart/2005/8/layout/hierarchy1"/>
    <dgm:cxn modelId="{2EF0478B-8AEA-4EF5-B5CA-1256954E230A}" type="presOf" srcId="{E351D78E-7BA4-4FE4-9ADC-BF6B6E4AACBD}" destId="{8ED30D7F-846B-46A9-AA4A-F422752E4B06}" srcOrd="0" destOrd="0" presId="urn:microsoft.com/office/officeart/2005/8/layout/hierarchy1"/>
    <dgm:cxn modelId="{EE2AD618-EB8A-4577-B66E-180DA23AD59B}" type="presOf" srcId="{1B0366CA-BFCE-44DB-B859-40252F7512EE}" destId="{79F3FB86-C937-4EED-B756-386EC8355323}" srcOrd="0" destOrd="0" presId="urn:microsoft.com/office/officeart/2005/8/layout/hierarchy1"/>
    <dgm:cxn modelId="{EECB9571-2316-4432-BE1C-F3272BBF539D}" type="presOf" srcId="{9E625786-E81A-4950-90FA-33EC7F2DA5E7}" destId="{07A26B53-1905-47BF-BD1E-BEA009D06535}" srcOrd="0" destOrd="0" presId="urn:microsoft.com/office/officeart/2005/8/layout/hierarchy1"/>
    <dgm:cxn modelId="{D736260F-9EA2-4E72-BB41-F99CF3B74E71}" type="presOf" srcId="{8B39AE65-37E4-470E-959C-99F57525524A}" destId="{E6041E6F-96B7-47A9-B47F-AF7D81A9858B}" srcOrd="0" destOrd="0" presId="urn:microsoft.com/office/officeart/2005/8/layout/hierarchy1"/>
    <dgm:cxn modelId="{3EFFFFB8-6A02-47FA-B8D5-3BAC7D725F0E}" type="presOf" srcId="{58C6EB38-5E20-4A59-904F-C23C36E49068}" destId="{2BEDC68E-4F2A-4031-9BE6-5EE52A2AF637}" srcOrd="0" destOrd="0" presId="urn:microsoft.com/office/officeart/2005/8/layout/hierarchy1"/>
    <dgm:cxn modelId="{B84272EE-E5B2-4C2D-8520-84EBA9B1FC26}" type="presOf" srcId="{DEE3E75D-2E80-450F-85FE-C3E94D462159}" destId="{D9004207-ED9B-4FA9-BEE7-40555AE86B2F}" srcOrd="0" destOrd="0" presId="urn:microsoft.com/office/officeart/2005/8/layout/hierarchy1"/>
    <dgm:cxn modelId="{8EF57CC4-BCCF-434F-96BB-0B9804F2680F}" type="presOf" srcId="{A4BC9A31-C763-4CFC-9483-5BF6BE993206}" destId="{5EEA956D-96D2-43F9-B367-5B7A0F30CD9A}" srcOrd="0" destOrd="0" presId="urn:microsoft.com/office/officeart/2005/8/layout/hierarchy1"/>
    <dgm:cxn modelId="{05A348CF-D6FA-45DB-9FA3-14A6096EF412}" type="presOf" srcId="{FA5357D6-7D23-402A-A156-B0B4B790EA28}" destId="{54E2F3DE-6A2E-438E-8EB6-A0C3703546F7}" srcOrd="0" destOrd="0" presId="urn:microsoft.com/office/officeart/2005/8/layout/hierarchy1"/>
    <dgm:cxn modelId="{7844F148-6B2B-4F4B-B97F-57C454961E6F}" type="presOf" srcId="{BFDD33A8-6B7B-4475-B9CD-2E7D38B5743F}" destId="{9A62577E-2524-48BA-963A-2FBAF3AA5D8E}" srcOrd="0" destOrd="0" presId="urn:microsoft.com/office/officeart/2005/8/layout/hierarchy1"/>
    <dgm:cxn modelId="{DCAABF54-BD96-4B78-94E4-D6D5127BC37A}" type="presOf" srcId="{B139AEE8-942E-4218-BD04-48A3709BA9DF}" destId="{AD0CC87B-4C0B-49F5-8EB1-15F47B93685E}" srcOrd="0" destOrd="0" presId="urn:microsoft.com/office/officeart/2005/8/layout/hierarchy1"/>
    <dgm:cxn modelId="{A8591A41-46BC-4602-BDFC-836E134C6591}" srcId="{76CBB411-0B9E-4278-BA9F-413AD3235E73}" destId="{8973A50F-1079-49AF-A6E9-938D1FE21448}" srcOrd="5" destOrd="0" parTransId="{3F44EB3C-454A-4A69-A4DA-91A31B1B6768}" sibTransId="{DD60B423-6CAC-41F9-9DCC-26BC557C9599}"/>
    <dgm:cxn modelId="{ECC4D685-3C17-4363-879F-0C79BCE57E3A}" type="presOf" srcId="{DBC413A9-BA16-4BEC-A956-CD2688E19AA5}" destId="{A139D9C2-7F4B-4764-AA5E-8CDEA26731B7}" srcOrd="0" destOrd="0" presId="urn:microsoft.com/office/officeart/2005/8/layout/hierarchy1"/>
    <dgm:cxn modelId="{8478D3E8-D628-4684-9889-2270761283E7}" type="presOf" srcId="{A1C8997B-5C83-4D6C-A300-E5FD68D0F544}" destId="{E4C35F93-EC78-4FA1-9332-6D0247EBAD89}" srcOrd="0" destOrd="0" presId="urn:microsoft.com/office/officeart/2005/8/layout/hierarchy1"/>
    <dgm:cxn modelId="{8995B7B7-28B8-4CCC-BB08-96F848E5D39D}" srcId="{76CBB411-0B9E-4278-BA9F-413AD3235E73}" destId="{A1C8997B-5C83-4D6C-A300-E5FD68D0F544}" srcOrd="2" destOrd="0" parTransId="{2562E7DC-0A71-4BAC-A04E-2E4926CD2764}" sibTransId="{7C2076FF-23EF-4B36-BAD8-C7EAC6AD9DD8}"/>
    <dgm:cxn modelId="{91C602FB-D6E9-4B26-A115-603019C4D28A}" type="presOf" srcId="{8900BA9A-8570-4474-A4A7-9802104D815E}" destId="{6E7A5F90-EF9D-450E-B727-EE0DD4491535}" srcOrd="0" destOrd="0" presId="urn:microsoft.com/office/officeart/2005/8/layout/hierarchy1"/>
    <dgm:cxn modelId="{2200F7A1-8F33-4380-A8D6-1A53ADBE3F69}" type="presOf" srcId="{F6C85206-33F9-4094-837B-8A3D0697B9BE}" destId="{C448EF14-4DB4-4919-B941-1A55DFA2FEF5}" srcOrd="0" destOrd="0" presId="urn:microsoft.com/office/officeart/2005/8/layout/hierarchy1"/>
    <dgm:cxn modelId="{0F977D41-6ADE-4598-99BB-8E9B465AD78A}" type="presOf" srcId="{8973A50F-1079-49AF-A6E9-938D1FE21448}" destId="{23C934DC-9DAE-4829-8DE1-A1FB29BF48E1}" srcOrd="0" destOrd="0" presId="urn:microsoft.com/office/officeart/2005/8/layout/hierarchy1"/>
    <dgm:cxn modelId="{B57A9B26-988C-496C-8C04-95E64D68D946}" srcId="{76CBB411-0B9E-4278-BA9F-413AD3235E73}" destId="{9C2C9CDE-FE65-471A-AE99-9DC4FF406324}" srcOrd="4" destOrd="0" parTransId="{4980C1F2-CD33-441C-8D64-AF4945109F24}" sibTransId="{0FA21C52-3D1A-4F8C-932E-EC118F720785}"/>
    <dgm:cxn modelId="{0F240136-0C89-42BC-A963-C411AAD84140}" srcId="{E351D78E-7BA4-4FE4-9ADC-BF6B6E4AACBD}" destId="{6AA8A932-AAB9-46F1-A978-A2BBFE139C12}" srcOrd="0" destOrd="0" parTransId="{12AD08C2-19D2-45AD-9BA5-64F09DE6DBB8}" sibTransId="{7ACCD8AC-5FC8-498C-A0B2-7C4AC0480E84}"/>
    <dgm:cxn modelId="{9A8FCF20-C6F9-4F32-A7D1-961532259512}" srcId="{76CBB411-0B9E-4278-BA9F-413AD3235E73}" destId="{804A109F-6B2E-4007-8CAD-1D967D876874}" srcOrd="1" destOrd="0" parTransId="{CDA379BA-4987-4BC5-AF21-DEA3A881D3C6}" sibTransId="{222D7B5C-52D1-443D-AB8B-7BE90E80B171}"/>
    <dgm:cxn modelId="{467DC010-9F6A-475C-AC13-79ABB1FBBB4A}" srcId="{E351D78E-7BA4-4FE4-9ADC-BF6B6E4AACBD}" destId="{FA5357D6-7D23-402A-A156-B0B4B790EA28}" srcOrd="1" destOrd="0" parTransId="{BFDD33A8-6B7B-4475-B9CD-2E7D38B5743F}" sibTransId="{F83D6DB9-9CFD-4A9A-8C3D-7FBBE33A51E9}"/>
    <dgm:cxn modelId="{28F8A183-4ADB-48B4-82AF-EC77778A11F2}" type="presOf" srcId="{6F3EEAF6-F834-4773-AC73-45A72D0B7088}" destId="{12364C96-EBBD-4B17-925A-862A1B083C69}" srcOrd="0" destOrd="0" presId="urn:microsoft.com/office/officeart/2005/8/layout/hierarchy1"/>
    <dgm:cxn modelId="{BFF92DC7-8DE6-472E-8B73-C6FFF82D5F2E}" type="presOf" srcId="{EAEEA389-3739-4463-AE5C-72EF4A726AC5}" destId="{525AA5D4-3AF2-43BC-883E-E2451EB8E3C0}" srcOrd="0" destOrd="0" presId="urn:microsoft.com/office/officeart/2005/8/layout/hierarchy1"/>
    <dgm:cxn modelId="{F0CF4BF4-E860-43BD-A3EC-C6432D08A92A}" type="presOf" srcId="{B61278E6-3EE5-47FF-8395-EA3B413F1C84}" destId="{7FAACFD6-F4C0-4E3B-8AFC-B7AFA855D16A}" srcOrd="0" destOrd="0" presId="urn:microsoft.com/office/officeart/2005/8/layout/hierarchy1"/>
    <dgm:cxn modelId="{3759E84A-BC33-4CB5-8B89-15CD8D83F681}" srcId="{76CBB411-0B9E-4278-BA9F-413AD3235E73}" destId="{F6C85206-33F9-4094-837B-8A3D0697B9BE}" srcOrd="3" destOrd="0" parTransId="{8B39AE65-37E4-470E-959C-99F57525524A}" sibTransId="{310EB1A4-46C2-4B06-B9F5-5427706FA24D}"/>
    <dgm:cxn modelId="{2BC17D1B-3929-4712-A492-CA8B3AB358D9}" srcId="{6F3EEAF6-F834-4773-AC73-45A72D0B7088}" destId="{1B0366CA-BFCE-44DB-B859-40252F7512EE}" srcOrd="0" destOrd="0" parTransId="{6624BB54-F6BB-424E-88F5-18029D3DEC3E}" sibTransId="{A6F20884-1B4A-4E21-8B03-5761C41A9F73}"/>
    <dgm:cxn modelId="{593FD500-AED3-4E3D-AB5A-10B2544A56BA}" srcId="{FA5357D6-7D23-402A-A156-B0B4B790EA28}" destId="{8900BA9A-8570-4474-A4A7-9802104D815E}" srcOrd="1" destOrd="0" parTransId="{5DFED72C-0B07-45F9-AFD6-37EF17918308}" sibTransId="{0CBD3173-B781-45D5-BD32-88140FE0CDE9}"/>
    <dgm:cxn modelId="{90EA02AE-5569-456D-B7CE-F7FC6FE73EC8}" srcId="{3B132ABF-43F7-4599-9A54-EE7475EF1B92}" destId="{E351D78E-7BA4-4FE4-9ADC-BF6B6E4AACBD}" srcOrd="1" destOrd="0" parTransId="{58C6EB38-5E20-4A59-904F-C23C36E49068}" sibTransId="{78519933-2903-41A1-B3ED-5F26F10CA230}"/>
    <dgm:cxn modelId="{D93E3DC4-2F75-4B4C-8E0E-8614DF41AF69}" srcId="{6AA8A932-AAB9-46F1-A978-A2BBFE139C12}" destId="{5164A745-7AAD-40A1-8102-7EA5A3F47B84}" srcOrd="0" destOrd="0" parTransId="{A432521F-00F3-4CCD-ACE1-CDD2F69B838F}" sibTransId="{7DA704F9-79CA-426B-8448-6E28A50C0185}"/>
    <dgm:cxn modelId="{AB863490-DF4D-4ED7-8E0E-58DC0E84F0F6}" srcId="{3845AEDD-3BEC-438F-B486-A19068CEF936}" destId="{6F3EEAF6-F834-4773-AC73-45A72D0B7088}" srcOrd="0" destOrd="0" parTransId="{A4BC9A31-C763-4CFC-9483-5BF6BE993206}" sibTransId="{1ED9B450-9044-430C-9B74-676D3B0BB216}"/>
    <dgm:cxn modelId="{99B55BFA-0740-456B-B68D-0E2DCE7D0400}" type="presOf" srcId="{A432521F-00F3-4CCD-ACE1-CDD2F69B838F}" destId="{159F9BDA-3169-4806-A75B-0450FC979129}" srcOrd="0" destOrd="0" presId="urn:microsoft.com/office/officeart/2005/8/layout/hierarchy1"/>
    <dgm:cxn modelId="{236F437A-F753-4176-AE69-47BB9CF10E2A}" srcId="{FA5357D6-7D23-402A-A156-B0B4B790EA28}" destId="{76CBB411-0B9E-4278-BA9F-413AD3235E73}" srcOrd="0" destOrd="0" parTransId="{71CE7BDD-BA45-4DB1-8D9A-D1C17FFE2AFB}" sibTransId="{38C59BD7-E3FF-442D-B55D-D0F5E18B73B9}"/>
    <dgm:cxn modelId="{DDC3A808-84C2-496B-9DB8-23561598663A}" type="presOf" srcId="{76CBB411-0B9E-4278-BA9F-413AD3235E73}" destId="{B6F86F31-6E34-4083-832D-D83EBD4B19DC}" srcOrd="0" destOrd="0" presId="urn:microsoft.com/office/officeart/2005/8/layout/hierarchy1"/>
    <dgm:cxn modelId="{8ECEA239-2FD7-475B-8FFB-DEA6883C7CF3}" srcId="{3845AEDD-3BEC-438F-B486-A19068CEF936}" destId="{A76C7A00-B954-4A2D-8A10-2B88BC52F40C}" srcOrd="1" destOrd="0" parTransId="{20F8FDB8-3641-482B-8ABD-D32B1107A1F8}" sibTransId="{665A3E9B-44E4-446D-9C41-BB989A028802}"/>
    <dgm:cxn modelId="{35183ADF-59EA-49A4-9B67-7EA8C0332AAA}" type="presOf" srcId="{E9FF29E3-E3EB-4D90-A059-1B26E8B85CDE}" destId="{F6EFD5C0-1FA6-4B7C-AFB9-DC73E4BFCAF6}" srcOrd="0" destOrd="0" presId="urn:microsoft.com/office/officeart/2005/8/layout/hierarchy1"/>
    <dgm:cxn modelId="{472F11E1-6CA9-4349-9600-2705EB320197}" type="presOf" srcId="{12AD08C2-19D2-45AD-9BA5-64F09DE6DBB8}" destId="{F3740828-EFDB-49AE-ABCE-BD7FB072F77C}" srcOrd="0" destOrd="0" presId="urn:microsoft.com/office/officeart/2005/8/layout/hierarchy1"/>
    <dgm:cxn modelId="{4BDD5F20-C0E0-4D87-A942-01D4AFCF1A40}" type="presOf" srcId="{6AA8A932-AAB9-46F1-A978-A2BBFE139C12}" destId="{E03AF513-BF81-4C84-A834-02CF4607A717}" srcOrd="0" destOrd="0" presId="urn:microsoft.com/office/officeart/2005/8/layout/hierarchy1"/>
    <dgm:cxn modelId="{157CEA72-262F-4DAA-BB0B-99328435BA18}" type="presOf" srcId="{2562E7DC-0A71-4BAC-A04E-2E4926CD2764}" destId="{49296669-4EFD-4F9A-B3CF-DE1FB039212E}" srcOrd="0" destOrd="0" presId="urn:microsoft.com/office/officeart/2005/8/layout/hierarchy1"/>
    <dgm:cxn modelId="{956ABD82-E016-472C-A288-CE927DEA0E94}" srcId="{76CBB411-0B9E-4278-BA9F-413AD3235E73}" destId="{E9FF29E3-E3EB-4D90-A059-1B26E8B85CDE}" srcOrd="0" destOrd="0" parTransId="{DBC413A9-BA16-4BEC-A956-CD2688E19AA5}" sibTransId="{1C8445AC-71EB-456D-8D65-DD77FE77C58D}"/>
    <dgm:cxn modelId="{77C91517-CE42-489D-BAD1-FE322019C5AA}" type="presOf" srcId="{20F8FDB8-3641-482B-8ABD-D32B1107A1F8}" destId="{F33742B3-35A6-4AF9-9697-E6917AA177C4}" srcOrd="0" destOrd="0" presId="urn:microsoft.com/office/officeart/2005/8/layout/hierarchy1"/>
    <dgm:cxn modelId="{90D816CB-70C9-4188-95C9-1889DE06F655}" srcId="{0F26C2DF-6C40-47B7-820E-67B545208FEB}" destId="{3B132ABF-43F7-4599-9A54-EE7475EF1B92}" srcOrd="0" destOrd="0" parTransId="{9D23065D-3C8C-47E2-BB65-49CB1B1D6563}" sibTransId="{82DDB5A4-5A1F-43FC-88F4-8B52EDF3F0A7}"/>
    <dgm:cxn modelId="{B5B9B522-1500-49B0-AAB7-849607797542}" type="presOf" srcId="{3F44EB3C-454A-4A69-A4DA-91A31B1B6768}" destId="{CC4DB5F9-B16E-4186-A556-64EE303E1649}" srcOrd="0" destOrd="0" presId="urn:microsoft.com/office/officeart/2005/8/layout/hierarchy1"/>
    <dgm:cxn modelId="{630095BA-83CA-4DCD-B252-4CDCF6BF4FA9}" srcId="{3B132ABF-43F7-4599-9A54-EE7475EF1B92}" destId="{3845AEDD-3BEC-438F-B486-A19068CEF936}" srcOrd="0" destOrd="0" parTransId="{B139AEE8-942E-4218-BD04-48A3709BA9DF}" sibTransId="{620FAF31-DD49-4D3A-AF35-E11FF655DD87}"/>
    <dgm:cxn modelId="{3C38BB99-F28A-4191-8AD3-7AFD094864E7}" type="presOf" srcId="{3845AEDD-3BEC-438F-B486-A19068CEF936}" destId="{8070AFC2-55B8-48D3-ADF5-BB9208564E33}" srcOrd="0" destOrd="0" presId="urn:microsoft.com/office/officeart/2005/8/layout/hierarchy1"/>
    <dgm:cxn modelId="{56D4A289-7897-4BEF-BB75-D6BD40D2C4C6}" srcId="{A76C7A00-B954-4A2D-8A10-2B88BC52F40C}" destId="{DEE3E75D-2E80-450F-85FE-C3E94D462159}" srcOrd="0" destOrd="0" parTransId="{EAEEA389-3739-4463-AE5C-72EF4A726AC5}" sibTransId="{D3415E8F-AE04-4143-A411-EC980DFA2F17}"/>
    <dgm:cxn modelId="{F851BE72-E7D8-4D21-B18D-4D4916944058}" type="presOf" srcId="{4980C1F2-CD33-441C-8D64-AF4945109F24}" destId="{5FAC3EF6-60FD-463C-9C49-C1F0911C49E5}" srcOrd="0" destOrd="0" presId="urn:microsoft.com/office/officeart/2005/8/layout/hierarchy1"/>
    <dgm:cxn modelId="{D1571601-4B30-4D79-AAA4-7D65DF2B6CA4}" type="presParOf" srcId="{6548E861-05B5-4068-9402-09E9A9431CE8}" destId="{680699D0-0165-4767-8C73-DBB11B9FB62C}" srcOrd="0" destOrd="0" presId="urn:microsoft.com/office/officeart/2005/8/layout/hierarchy1"/>
    <dgm:cxn modelId="{48863AE2-D0EC-4E37-88D4-0F75DB4BFC77}" type="presParOf" srcId="{680699D0-0165-4767-8C73-DBB11B9FB62C}" destId="{CF5D60A0-91E7-4768-9502-77AE0F6AD899}" srcOrd="0" destOrd="0" presId="urn:microsoft.com/office/officeart/2005/8/layout/hierarchy1"/>
    <dgm:cxn modelId="{D6FA44D8-F782-4F04-90B6-E2158CB38DD3}" type="presParOf" srcId="{CF5D60A0-91E7-4768-9502-77AE0F6AD899}" destId="{284C1C54-7115-4F2D-922A-7CB8FADE9846}" srcOrd="0" destOrd="0" presId="urn:microsoft.com/office/officeart/2005/8/layout/hierarchy1"/>
    <dgm:cxn modelId="{D09CC722-9366-4CB5-91BB-D6ECD48884F5}" type="presParOf" srcId="{CF5D60A0-91E7-4768-9502-77AE0F6AD899}" destId="{31C33D59-8B4A-4676-A521-CC39BA944AB1}" srcOrd="1" destOrd="0" presId="urn:microsoft.com/office/officeart/2005/8/layout/hierarchy1"/>
    <dgm:cxn modelId="{CC582162-547C-44F5-AE25-E7C0181AACFE}" type="presParOf" srcId="{680699D0-0165-4767-8C73-DBB11B9FB62C}" destId="{F81E6686-E4C7-4518-843F-AAC3B256EC85}" srcOrd="1" destOrd="0" presId="urn:microsoft.com/office/officeart/2005/8/layout/hierarchy1"/>
    <dgm:cxn modelId="{99F3C7A7-557B-44D2-8595-9BAE9DAE2A47}" type="presParOf" srcId="{F81E6686-E4C7-4518-843F-AAC3B256EC85}" destId="{AD0CC87B-4C0B-49F5-8EB1-15F47B93685E}" srcOrd="0" destOrd="0" presId="urn:microsoft.com/office/officeart/2005/8/layout/hierarchy1"/>
    <dgm:cxn modelId="{CAC30429-59D0-4499-A53C-046981F0474F}" type="presParOf" srcId="{F81E6686-E4C7-4518-843F-AAC3B256EC85}" destId="{103E9BF1-EE1B-4303-B3A9-E813C451C4F1}" srcOrd="1" destOrd="0" presId="urn:microsoft.com/office/officeart/2005/8/layout/hierarchy1"/>
    <dgm:cxn modelId="{320352FE-523F-4500-857D-3CA021F75F7B}" type="presParOf" srcId="{103E9BF1-EE1B-4303-B3A9-E813C451C4F1}" destId="{B085FEF3-2556-4546-B1A8-8BEB67A32A01}" srcOrd="0" destOrd="0" presId="urn:microsoft.com/office/officeart/2005/8/layout/hierarchy1"/>
    <dgm:cxn modelId="{08FF76B3-4852-41A1-8676-D1108F97156C}" type="presParOf" srcId="{B085FEF3-2556-4546-B1A8-8BEB67A32A01}" destId="{753D8099-261A-41C8-96ED-28F90081B693}" srcOrd="0" destOrd="0" presId="urn:microsoft.com/office/officeart/2005/8/layout/hierarchy1"/>
    <dgm:cxn modelId="{5EA631DD-87AD-4305-9F88-DB16E9BE0835}" type="presParOf" srcId="{B085FEF3-2556-4546-B1A8-8BEB67A32A01}" destId="{8070AFC2-55B8-48D3-ADF5-BB9208564E33}" srcOrd="1" destOrd="0" presId="urn:microsoft.com/office/officeart/2005/8/layout/hierarchy1"/>
    <dgm:cxn modelId="{B03A4C87-2504-406E-A6B6-B6E1BCAC5A9F}" type="presParOf" srcId="{103E9BF1-EE1B-4303-B3A9-E813C451C4F1}" destId="{F9F264E3-4CBE-4ABD-80DB-356B977481AF}" srcOrd="1" destOrd="0" presId="urn:microsoft.com/office/officeart/2005/8/layout/hierarchy1"/>
    <dgm:cxn modelId="{DF1BB227-4576-4979-8D0E-8FB1F7153DE4}" type="presParOf" srcId="{F9F264E3-4CBE-4ABD-80DB-356B977481AF}" destId="{5EEA956D-96D2-43F9-B367-5B7A0F30CD9A}" srcOrd="0" destOrd="0" presId="urn:microsoft.com/office/officeart/2005/8/layout/hierarchy1"/>
    <dgm:cxn modelId="{9C0112E3-EC30-4285-A35D-3D7B9D5A0129}" type="presParOf" srcId="{F9F264E3-4CBE-4ABD-80DB-356B977481AF}" destId="{139FEAF0-5A0A-47D9-809A-6731C587439A}" srcOrd="1" destOrd="0" presId="urn:microsoft.com/office/officeart/2005/8/layout/hierarchy1"/>
    <dgm:cxn modelId="{43756A60-B250-41A9-B48E-5A8AA0261900}" type="presParOf" srcId="{139FEAF0-5A0A-47D9-809A-6731C587439A}" destId="{4284D16A-AD54-4B28-8BFD-D99E07178C73}" srcOrd="0" destOrd="0" presId="urn:microsoft.com/office/officeart/2005/8/layout/hierarchy1"/>
    <dgm:cxn modelId="{07008580-200D-432B-8879-777B6105A03D}" type="presParOf" srcId="{4284D16A-AD54-4B28-8BFD-D99E07178C73}" destId="{CE5455EA-FFE1-4C12-B29A-8E2FA310C4DD}" srcOrd="0" destOrd="0" presId="urn:microsoft.com/office/officeart/2005/8/layout/hierarchy1"/>
    <dgm:cxn modelId="{DC1424A8-EB02-4F4E-B565-0AC53BA4DF0F}" type="presParOf" srcId="{4284D16A-AD54-4B28-8BFD-D99E07178C73}" destId="{12364C96-EBBD-4B17-925A-862A1B083C69}" srcOrd="1" destOrd="0" presId="urn:microsoft.com/office/officeart/2005/8/layout/hierarchy1"/>
    <dgm:cxn modelId="{201E2036-6575-4DCC-9C54-9FB2D3E49504}" type="presParOf" srcId="{139FEAF0-5A0A-47D9-809A-6731C587439A}" destId="{6B585203-A323-4521-898A-8AC8A0976C15}" srcOrd="1" destOrd="0" presId="urn:microsoft.com/office/officeart/2005/8/layout/hierarchy1"/>
    <dgm:cxn modelId="{FEB1AE6E-CB84-41D3-991F-E9C67E652007}" type="presParOf" srcId="{6B585203-A323-4521-898A-8AC8A0976C15}" destId="{878EF959-5800-40E6-BC8A-CC068BF1F15D}" srcOrd="0" destOrd="0" presId="urn:microsoft.com/office/officeart/2005/8/layout/hierarchy1"/>
    <dgm:cxn modelId="{1094E0AD-627D-49A5-A298-B442423F3A23}" type="presParOf" srcId="{6B585203-A323-4521-898A-8AC8A0976C15}" destId="{D9A008FE-E175-4E3B-9D9A-421DF23512E9}" srcOrd="1" destOrd="0" presId="urn:microsoft.com/office/officeart/2005/8/layout/hierarchy1"/>
    <dgm:cxn modelId="{3EC32A0B-FDFE-43BE-8DA2-E4CE5A64371C}" type="presParOf" srcId="{D9A008FE-E175-4E3B-9D9A-421DF23512E9}" destId="{9E22FCD1-8ECF-4E84-8C46-E9D1881DD0E4}" srcOrd="0" destOrd="0" presId="urn:microsoft.com/office/officeart/2005/8/layout/hierarchy1"/>
    <dgm:cxn modelId="{4D77EC33-09AF-40F7-BCBD-A9322573A2E3}" type="presParOf" srcId="{9E22FCD1-8ECF-4E84-8C46-E9D1881DD0E4}" destId="{E961A4E7-F631-427D-B67F-480B1601FA7D}" srcOrd="0" destOrd="0" presId="urn:microsoft.com/office/officeart/2005/8/layout/hierarchy1"/>
    <dgm:cxn modelId="{82353B8F-79F3-41E1-91E0-6A0E0C7E8A54}" type="presParOf" srcId="{9E22FCD1-8ECF-4E84-8C46-E9D1881DD0E4}" destId="{79F3FB86-C937-4EED-B756-386EC8355323}" srcOrd="1" destOrd="0" presId="urn:microsoft.com/office/officeart/2005/8/layout/hierarchy1"/>
    <dgm:cxn modelId="{5AB2A65B-0ED4-4EBE-8512-B8793A38048E}" type="presParOf" srcId="{D9A008FE-E175-4E3B-9D9A-421DF23512E9}" destId="{02E1AF8C-42AE-4368-9802-B007E901C56E}" srcOrd="1" destOrd="0" presId="urn:microsoft.com/office/officeart/2005/8/layout/hierarchy1"/>
    <dgm:cxn modelId="{701EB3B8-F1AE-4CBE-B6B6-A86FA5800716}" type="presParOf" srcId="{F9F264E3-4CBE-4ABD-80DB-356B977481AF}" destId="{F33742B3-35A6-4AF9-9697-E6917AA177C4}" srcOrd="2" destOrd="0" presId="urn:microsoft.com/office/officeart/2005/8/layout/hierarchy1"/>
    <dgm:cxn modelId="{9E681D01-9FF0-4D7F-8E3D-56F0BD98AD13}" type="presParOf" srcId="{F9F264E3-4CBE-4ABD-80DB-356B977481AF}" destId="{9966D0D4-B4F4-42EC-966F-3A2B6C17922D}" srcOrd="3" destOrd="0" presId="urn:microsoft.com/office/officeart/2005/8/layout/hierarchy1"/>
    <dgm:cxn modelId="{AF6D4B20-EE5F-4493-ADD7-4D7B31D65BE3}" type="presParOf" srcId="{9966D0D4-B4F4-42EC-966F-3A2B6C17922D}" destId="{1B07D4AE-B5FD-484C-A980-342593FA83E5}" srcOrd="0" destOrd="0" presId="urn:microsoft.com/office/officeart/2005/8/layout/hierarchy1"/>
    <dgm:cxn modelId="{24D184EB-F306-4025-96A6-EE6C046485C5}" type="presParOf" srcId="{1B07D4AE-B5FD-484C-A980-342593FA83E5}" destId="{AF303C68-988F-46CF-AE7A-8CCA9E654ADB}" srcOrd="0" destOrd="0" presId="urn:microsoft.com/office/officeart/2005/8/layout/hierarchy1"/>
    <dgm:cxn modelId="{7A25F148-2B1E-4B3B-8CE5-089D8DDE9AA3}" type="presParOf" srcId="{1B07D4AE-B5FD-484C-A980-342593FA83E5}" destId="{93D24DEE-1E79-495A-AE3B-ED6E6D197717}" srcOrd="1" destOrd="0" presId="urn:microsoft.com/office/officeart/2005/8/layout/hierarchy1"/>
    <dgm:cxn modelId="{A2E2D9A4-EF66-45A9-AB66-378965D6BF4F}" type="presParOf" srcId="{9966D0D4-B4F4-42EC-966F-3A2B6C17922D}" destId="{21D4EC31-94F9-490D-9140-9FE2334618A2}" srcOrd="1" destOrd="0" presId="urn:microsoft.com/office/officeart/2005/8/layout/hierarchy1"/>
    <dgm:cxn modelId="{39BCF437-61EA-4894-9558-96B8F15ABA0A}" type="presParOf" srcId="{21D4EC31-94F9-490D-9140-9FE2334618A2}" destId="{525AA5D4-3AF2-43BC-883E-E2451EB8E3C0}" srcOrd="0" destOrd="0" presId="urn:microsoft.com/office/officeart/2005/8/layout/hierarchy1"/>
    <dgm:cxn modelId="{A9C8D57C-6B10-4D60-AEC7-3A24469D6598}" type="presParOf" srcId="{21D4EC31-94F9-490D-9140-9FE2334618A2}" destId="{A5585691-C9EA-4E79-85B3-56A56BF3DC83}" srcOrd="1" destOrd="0" presId="urn:microsoft.com/office/officeart/2005/8/layout/hierarchy1"/>
    <dgm:cxn modelId="{03AF35E3-A4B3-4675-A285-FC2E59C57D50}" type="presParOf" srcId="{A5585691-C9EA-4E79-85B3-56A56BF3DC83}" destId="{4C77CFE8-835D-4A71-8189-EAEC1836A7B2}" srcOrd="0" destOrd="0" presId="urn:microsoft.com/office/officeart/2005/8/layout/hierarchy1"/>
    <dgm:cxn modelId="{3113573B-86E1-4D1A-A5E2-FEC59FC8164F}" type="presParOf" srcId="{4C77CFE8-835D-4A71-8189-EAEC1836A7B2}" destId="{0F848D01-1290-47C1-80B8-BDF0327D4765}" srcOrd="0" destOrd="0" presId="urn:microsoft.com/office/officeart/2005/8/layout/hierarchy1"/>
    <dgm:cxn modelId="{DBC8A13B-BD52-4EF3-A888-26315DFAED6A}" type="presParOf" srcId="{4C77CFE8-835D-4A71-8189-EAEC1836A7B2}" destId="{D9004207-ED9B-4FA9-BEE7-40555AE86B2F}" srcOrd="1" destOrd="0" presId="urn:microsoft.com/office/officeart/2005/8/layout/hierarchy1"/>
    <dgm:cxn modelId="{3F83CE2A-B5C0-439F-BD3C-A7F2CA25B7B2}" type="presParOf" srcId="{A5585691-C9EA-4E79-85B3-56A56BF3DC83}" destId="{977F971C-B193-4365-919F-33D5D14C8B80}" srcOrd="1" destOrd="0" presId="urn:microsoft.com/office/officeart/2005/8/layout/hierarchy1"/>
    <dgm:cxn modelId="{878C891F-D93E-4FED-837D-7253BCA33470}" type="presParOf" srcId="{F81E6686-E4C7-4518-843F-AAC3B256EC85}" destId="{2BEDC68E-4F2A-4031-9BE6-5EE52A2AF637}" srcOrd="2" destOrd="0" presId="urn:microsoft.com/office/officeart/2005/8/layout/hierarchy1"/>
    <dgm:cxn modelId="{2DCBF3B6-1AD8-41BE-948B-ED0305627CE5}" type="presParOf" srcId="{F81E6686-E4C7-4518-843F-AAC3B256EC85}" destId="{390D5AC6-A384-40E7-9520-BD562E7B6962}" srcOrd="3" destOrd="0" presId="urn:microsoft.com/office/officeart/2005/8/layout/hierarchy1"/>
    <dgm:cxn modelId="{299DCC12-26AA-4B9B-B911-B86A2C383EF2}" type="presParOf" srcId="{390D5AC6-A384-40E7-9520-BD562E7B6962}" destId="{78B4A034-E1F6-4068-9F76-6B9DB2D9993B}" srcOrd="0" destOrd="0" presId="urn:microsoft.com/office/officeart/2005/8/layout/hierarchy1"/>
    <dgm:cxn modelId="{698B99BD-B4F7-4AB9-AEE7-B0D75BF5E90D}" type="presParOf" srcId="{78B4A034-E1F6-4068-9F76-6B9DB2D9993B}" destId="{BCFD0010-6E55-437D-B825-4EAC67C708DE}" srcOrd="0" destOrd="0" presId="urn:microsoft.com/office/officeart/2005/8/layout/hierarchy1"/>
    <dgm:cxn modelId="{998E1A60-F5F3-4EBE-83E7-657316BA4B28}" type="presParOf" srcId="{78B4A034-E1F6-4068-9F76-6B9DB2D9993B}" destId="{8ED30D7F-846B-46A9-AA4A-F422752E4B06}" srcOrd="1" destOrd="0" presId="urn:microsoft.com/office/officeart/2005/8/layout/hierarchy1"/>
    <dgm:cxn modelId="{2547B032-3138-4C4E-B0C2-B954ADF4521C}" type="presParOf" srcId="{390D5AC6-A384-40E7-9520-BD562E7B6962}" destId="{4BAE31AE-6F0E-4FA8-B64C-1552904F27E7}" srcOrd="1" destOrd="0" presId="urn:microsoft.com/office/officeart/2005/8/layout/hierarchy1"/>
    <dgm:cxn modelId="{B3F048B6-45CC-48BF-825C-BD67449B029D}" type="presParOf" srcId="{4BAE31AE-6F0E-4FA8-B64C-1552904F27E7}" destId="{F3740828-EFDB-49AE-ABCE-BD7FB072F77C}" srcOrd="0" destOrd="0" presId="urn:microsoft.com/office/officeart/2005/8/layout/hierarchy1"/>
    <dgm:cxn modelId="{EE445F45-A39B-42F0-B1F2-519A079D3175}" type="presParOf" srcId="{4BAE31AE-6F0E-4FA8-B64C-1552904F27E7}" destId="{6EF803E2-D9F9-4732-BC52-055250DBBC47}" srcOrd="1" destOrd="0" presId="urn:microsoft.com/office/officeart/2005/8/layout/hierarchy1"/>
    <dgm:cxn modelId="{8B99CC0D-8E78-4C40-AD16-6049CAECBB3D}" type="presParOf" srcId="{6EF803E2-D9F9-4732-BC52-055250DBBC47}" destId="{CE62147E-8242-493B-B598-405128621CC4}" srcOrd="0" destOrd="0" presId="urn:microsoft.com/office/officeart/2005/8/layout/hierarchy1"/>
    <dgm:cxn modelId="{5BD3018C-F855-4BE2-B1EC-FAEABBFA4EC0}" type="presParOf" srcId="{CE62147E-8242-493B-B598-405128621CC4}" destId="{0EE2C2A6-D303-4B56-9EC4-91DAA70EBFA7}" srcOrd="0" destOrd="0" presId="urn:microsoft.com/office/officeart/2005/8/layout/hierarchy1"/>
    <dgm:cxn modelId="{D91D3095-D612-4791-85AF-1F33777B5B99}" type="presParOf" srcId="{CE62147E-8242-493B-B598-405128621CC4}" destId="{E03AF513-BF81-4C84-A834-02CF4607A717}" srcOrd="1" destOrd="0" presId="urn:microsoft.com/office/officeart/2005/8/layout/hierarchy1"/>
    <dgm:cxn modelId="{850E7AB3-EF75-40CD-9F4B-87010E5F4D71}" type="presParOf" srcId="{6EF803E2-D9F9-4732-BC52-055250DBBC47}" destId="{87764977-005C-48A4-AE90-EAABE2287170}" srcOrd="1" destOrd="0" presId="urn:microsoft.com/office/officeart/2005/8/layout/hierarchy1"/>
    <dgm:cxn modelId="{26034DF5-B5B1-4D1F-A323-3078D931EC15}" type="presParOf" srcId="{87764977-005C-48A4-AE90-EAABE2287170}" destId="{159F9BDA-3169-4806-A75B-0450FC979129}" srcOrd="0" destOrd="0" presId="urn:microsoft.com/office/officeart/2005/8/layout/hierarchy1"/>
    <dgm:cxn modelId="{E3C5C511-D821-476B-ACBB-2A8FE31305B8}" type="presParOf" srcId="{87764977-005C-48A4-AE90-EAABE2287170}" destId="{29DB83B5-2B8A-4B64-9BA0-C66CA732B083}" srcOrd="1" destOrd="0" presId="urn:microsoft.com/office/officeart/2005/8/layout/hierarchy1"/>
    <dgm:cxn modelId="{F4B55A7D-91C3-493F-BB0C-CBC6C2E9FBF9}" type="presParOf" srcId="{29DB83B5-2B8A-4B64-9BA0-C66CA732B083}" destId="{40788D41-0917-4857-B4ED-A511EE57DF3A}" srcOrd="0" destOrd="0" presId="urn:microsoft.com/office/officeart/2005/8/layout/hierarchy1"/>
    <dgm:cxn modelId="{EBDD6B08-F4FA-4314-8EE6-FFDA27B8355A}" type="presParOf" srcId="{40788D41-0917-4857-B4ED-A511EE57DF3A}" destId="{83E2FB7B-4A7C-45DD-A358-FEF6E46F6B8B}" srcOrd="0" destOrd="0" presId="urn:microsoft.com/office/officeart/2005/8/layout/hierarchy1"/>
    <dgm:cxn modelId="{C86FBF64-63B7-4921-8C96-1B075698197B}" type="presParOf" srcId="{40788D41-0917-4857-B4ED-A511EE57DF3A}" destId="{B7EEA4B7-54E5-4E23-9309-6B133930E8D5}" srcOrd="1" destOrd="0" presId="urn:microsoft.com/office/officeart/2005/8/layout/hierarchy1"/>
    <dgm:cxn modelId="{B11F2E66-56E7-4BB5-974D-4A24BB451C69}" type="presParOf" srcId="{29DB83B5-2B8A-4B64-9BA0-C66CA732B083}" destId="{5D3E5FC9-910B-4EA7-8BA2-524A85DD9E58}" srcOrd="1" destOrd="0" presId="urn:microsoft.com/office/officeart/2005/8/layout/hierarchy1"/>
    <dgm:cxn modelId="{EDD07536-7C7C-4666-9AF6-557848F42B9B}" type="presParOf" srcId="{4BAE31AE-6F0E-4FA8-B64C-1552904F27E7}" destId="{9A62577E-2524-48BA-963A-2FBAF3AA5D8E}" srcOrd="2" destOrd="0" presId="urn:microsoft.com/office/officeart/2005/8/layout/hierarchy1"/>
    <dgm:cxn modelId="{B6953B44-709C-40C7-A2ED-A118A31BFC53}" type="presParOf" srcId="{4BAE31AE-6F0E-4FA8-B64C-1552904F27E7}" destId="{25431878-07ED-42C2-AA5C-88B24849A034}" srcOrd="3" destOrd="0" presId="urn:microsoft.com/office/officeart/2005/8/layout/hierarchy1"/>
    <dgm:cxn modelId="{A0246232-F43C-4B82-B11F-D9D309E975DF}" type="presParOf" srcId="{25431878-07ED-42C2-AA5C-88B24849A034}" destId="{4644E08A-062C-4D36-A5B7-01C3054CA8E4}" srcOrd="0" destOrd="0" presId="urn:microsoft.com/office/officeart/2005/8/layout/hierarchy1"/>
    <dgm:cxn modelId="{90CB6ADD-09D2-48C4-9CDD-26AC59983B14}" type="presParOf" srcId="{4644E08A-062C-4D36-A5B7-01C3054CA8E4}" destId="{139EC945-D6CF-4F1B-8716-FD7EA2BCFB26}" srcOrd="0" destOrd="0" presId="urn:microsoft.com/office/officeart/2005/8/layout/hierarchy1"/>
    <dgm:cxn modelId="{D994B013-ECE6-4078-9C29-326B960F6C69}" type="presParOf" srcId="{4644E08A-062C-4D36-A5B7-01C3054CA8E4}" destId="{54E2F3DE-6A2E-438E-8EB6-A0C3703546F7}" srcOrd="1" destOrd="0" presId="urn:microsoft.com/office/officeart/2005/8/layout/hierarchy1"/>
    <dgm:cxn modelId="{35AFDC03-C7CF-424E-A2A4-BF4A546C15E0}" type="presParOf" srcId="{25431878-07ED-42C2-AA5C-88B24849A034}" destId="{D8A38EC1-C529-4AC9-B949-020088D67118}" srcOrd="1" destOrd="0" presId="urn:microsoft.com/office/officeart/2005/8/layout/hierarchy1"/>
    <dgm:cxn modelId="{6F6DE1A3-974B-4667-BC61-8C3322B5C178}" type="presParOf" srcId="{D8A38EC1-C529-4AC9-B949-020088D67118}" destId="{333593E2-82FA-4572-91D0-17E4A93E5E12}" srcOrd="0" destOrd="0" presId="urn:microsoft.com/office/officeart/2005/8/layout/hierarchy1"/>
    <dgm:cxn modelId="{FA893A0C-F86D-47BA-8957-A12F9D23910A}" type="presParOf" srcId="{D8A38EC1-C529-4AC9-B949-020088D67118}" destId="{776D055A-E077-49EF-941C-112BF070B9E1}" srcOrd="1" destOrd="0" presId="urn:microsoft.com/office/officeart/2005/8/layout/hierarchy1"/>
    <dgm:cxn modelId="{D7E4DE3E-3386-46F2-8CDE-8F99F97327D3}" type="presParOf" srcId="{776D055A-E077-49EF-941C-112BF070B9E1}" destId="{C677908F-98C8-43E9-A4D9-643951F4BF65}" srcOrd="0" destOrd="0" presId="urn:microsoft.com/office/officeart/2005/8/layout/hierarchy1"/>
    <dgm:cxn modelId="{B323D3D2-6460-4884-A0C3-4623C77DEDF8}" type="presParOf" srcId="{C677908F-98C8-43E9-A4D9-643951F4BF65}" destId="{AF261E20-6E75-4EDA-BB0A-033307A1EF5C}" srcOrd="0" destOrd="0" presId="urn:microsoft.com/office/officeart/2005/8/layout/hierarchy1"/>
    <dgm:cxn modelId="{6C5C77EC-DDF9-4DF5-8FEF-26CDAF29DAA9}" type="presParOf" srcId="{C677908F-98C8-43E9-A4D9-643951F4BF65}" destId="{B6F86F31-6E34-4083-832D-D83EBD4B19DC}" srcOrd="1" destOrd="0" presId="urn:microsoft.com/office/officeart/2005/8/layout/hierarchy1"/>
    <dgm:cxn modelId="{5045B426-D4DF-4553-B503-08623E5E88B5}" type="presParOf" srcId="{776D055A-E077-49EF-941C-112BF070B9E1}" destId="{96EF36BA-4115-4586-A9C7-DD2BD3755721}" srcOrd="1" destOrd="0" presId="urn:microsoft.com/office/officeart/2005/8/layout/hierarchy1"/>
    <dgm:cxn modelId="{4D02E0D8-A565-4080-A05A-7A3B8FCCBE4C}" type="presParOf" srcId="{96EF36BA-4115-4586-A9C7-DD2BD3755721}" destId="{A139D9C2-7F4B-4764-AA5E-8CDEA26731B7}" srcOrd="0" destOrd="0" presId="urn:microsoft.com/office/officeart/2005/8/layout/hierarchy1"/>
    <dgm:cxn modelId="{A9A1C0C5-1BDE-4DA1-AC24-1B0C3AC98A36}" type="presParOf" srcId="{96EF36BA-4115-4586-A9C7-DD2BD3755721}" destId="{34A94B13-6243-4803-8373-EFB0C7128E9E}" srcOrd="1" destOrd="0" presId="urn:microsoft.com/office/officeart/2005/8/layout/hierarchy1"/>
    <dgm:cxn modelId="{86548D0C-0582-4E63-8D13-A7EAA9C232AA}" type="presParOf" srcId="{34A94B13-6243-4803-8373-EFB0C7128E9E}" destId="{73B869B6-3056-4366-963F-60AEB47E77FC}" srcOrd="0" destOrd="0" presId="urn:microsoft.com/office/officeart/2005/8/layout/hierarchy1"/>
    <dgm:cxn modelId="{4D896BC0-ABC1-4D80-9CCB-C602905443F4}" type="presParOf" srcId="{73B869B6-3056-4366-963F-60AEB47E77FC}" destId="{386BE3E1-8A97-439D-A380-410BA6B04401}" srcOrd="0" destOrd="0" presId="urn:microsoft.com/office/officeart/2005/8/layout/hierarchy1"/>
    <dgm:cxn modelId="{B4A2B756-51E0-4E98-B72B-E3F6E2FA3139}" type="presParOf" srcId="{73B869B6-3056-4366-963F-60AEB47E77FC}" destId="{F6EFD5C0-1FA6-4B7C-AFB9-DC73E4BFCAF6}" srcOrd="1" destOrd="0" presId="urn:microsoft.com/office/officeart/2005/8/layout/hierarchy1"/>
    <dgm:cxn modelId="{9A9068E9-2C0E-4411-8A96-4D9F92C04168}" type="presParOf" srcId="{34A94B13-6243-4803-8373-EFB0C7128E9E}" destId="{28F0EA38-D84A-4C72-876F-D59DACCFA259}" srcOrd="1" destOrd="0" presId="urn:microsoft.com/office/officeart/2005/8/layout/hierarchy1"/>
    <dgm:cxn modelId="{5825C640-C862-4701-BDB9-2F1163ABD576}" type="presParOf" srcId="{96EF36BA-4115-4586-A9C7-DD2BD3755721}" destId="{0EAED7A9-59BB-4550-830E-3ED0007C1FB5}" srcOrd="2" destOrd="0" presId="urn:microsoft.com/office/officeart/2005/8/layout/hierarchy1"/>
    <dgm:cxn modelId="{28F89B9C-6122-4F91-8184-6462C4634F41}" type="presParOf" srcId="{96EF36BA-4115-4586-A9C7-DD2BD3755721}" destId="{55EC2FBD-EB04-4ACE-B7C2-9AD132115726}" srcOrd="3" destOrd="0" presId="urn:microsoft.com/office/officeart/2005/8/layout/hierarchy1"/>
    <dgm:cxn modelId="{12B38325-41CE-488A-A6D4-10E2C6EB3B79}" type="presParOf" srcId="{55EC2FBD-EB04-4ACE-B7C2-9AD132115726}" destId="{CB799BFB-4D26-4F84-9F8E-D723AFEC8DB0}" srcOrd="0" destOrd="0" presId="urn:microsoft.com/office/officeart/2005/8/layout/hierarchy1"/>
    <dgm:cxn modelId="{7596A22A-390A-4FBB-85B1-7A28C8869724}" type="presParOf" srcId="{CB799BFB-4D26-4F84-9F8E-D723AFEC8DB0}" destId="{751EB35A-F1C3-41CF-96EE-B52C5ABCFCE2}" srcOrd="0" destOrd="0" presId="urn:microsoft.com/office/officeart/2005/8/layout/hierarchy1"/>
    <dgm:cxn modelId="{1E79D3C5-54CA-48B6-9C48-A4EF480DF51B}" type="presParOf" srcId="{CB799BFB-4D26-4F84-9F8E-D723AFEC8DB0}" destId="{FB91AFB0-2CFC-4DF8-913C-2E2248D7AAEA}" srcOrd="1" destOrd="0" presId="urn:microsoft.com/office/officeart/2005/8/layout/hierarchy1"/>
    <dgm:cxn modelId="{4EF43239-D4C2-4EA6-B835-FB3258F27473}" type="presParOf" srcId="{55EC2FBD-EB04-4ACE-B7C2-9AD132115726}" destId="{B59BC4AA-04D4-4D4A-9F4F-B2702A3FA9A3}" srcOrd="1" destOrd="0" presId="urn:microsoft.com/office/officeart/2005/8/layout/hierarchy1"/>
    <dgm:cxn modelId="{1A7E4835-83AA-4314-A0FB-83352CE97AAD}" type="presParOf" srcId="{96EF36BA-4115-4586-A9C7-DD2BD3755721}" destId="{49296669-4EFD-4F9A-B3CF-DE1FB039212E}" srcOrd="4" destOrd="0" presId="urn:microsoft.com/office/officeart/2005/8/layout/hierarchy1"/>
    <dgm:cxn modelId="{9C85D7D3-A6CB-4083-AF7B-BEC140C19128}" type="presParOf" srcId="{96EF36BA-4115-4586-A9C7-DD2BD3755721}" destId="{AB2F6BEC-5D21-4A14-B3B9-7B778A924215}" srcOrd="5" destOrd="0" presId="urn:microsoft.com/office/officeart/2005/8/layout/hierarchy1"/>
    <dgm:cxn modelId="{F8D83D43-500A-45A7-9806-9798AF51265F}" type="presParOf" srcId="{AB2F6BEC-5D21-4A14-B3B9-7B778A924215}" destId="{AE05AE83-220C-4C46-9570-C2ACC22A469B}" srcOrd="0" destOrd="0" presId="urn:microsoft.com/office/officeart/2005/8/layout/hierarchy1"/>
    <dgm:cxn modelId="{E94146B0-1BB9-4C13-B786-32898D961CED}" type="presParOf" srcId="{AE05AE83-220C-4C46-9570-C2ACC22A469B}" destId="{5611245D-C92B-4AAB-8FAF-0018B6AD0A04}" srcOrd="0" destOrd="0" presId="urn:microsoft.com/office/officeart/2005/8/layout/hierarchy1"/>
    <dgm:cxn modelId="{38E5A184-58F9-4414-8DDF-E8386AE84DBD}" type="presParOf" srcId="{AE05AE83-220C-4C46-9570-C2ACC22A469B}" destId="{E4C35F93-EC78-4FA1-9332-6D0247EBAD89}" srcOrd="1" destOrd="0" presId="urn:microsoft.com/office/officeart/2005/8/layout/hierarchy1"/>
    <dgm:cxn modelId="{201FE93A-1B48-469E-893C-EC573FE99BDD}" type="presParOf" srcId="{AB2F6BEC-5D21-4A14-B3B9-7B778A924215}" destId="{7AFB0CE3-1648-450E-B76C-302AC80DF224}" srcOrd="1" destOrd="0" presId="urn:microsoft.com/office/officeart/2005/8/layout/hierarchy1"/>
    <dgm:cxn modelId="{D17C5787-3CB4-467F-AFC2-DD8E4DF24725}" type="presParOf" srcId="{96EF36BA-4115-4586-A9C7-DD2BD3755721}" destId="{E6041E6F-96B7-47A9-B47F-AF7D81A9858B}" srcOrd="6" destOrd="0" presId="urn:microsoft.com/office/officeart/2005/8/layout/hierarchy1"/>
    <dgm:cxn modelId="{1CAE72D3-8A8C-4C69-9723-33194EE305C9}" type="presParOf" srcId="{96EF36BA-4115-4586-A9C7-DD2BD3755721}" destId="{E301C7D3-28C3-42FA-8F20-4F1F026DCAB0}" srcOrd="7" destOrd="0" presId="urn:microsoft.com/office/officeart/2005/8/layout/hierarchy1"/>
    <dgm:cxn modelId="{134AF77B-8678-4384-889C-1A2EE48B1927}" type="presParOf" srcId="{E301C7D3-28C3-42FA-8F20-4F1F026DCAB0}" destId="{CDF3F596-2354-47A1-9E0C-CE8E75210BFF}" srcOrd="0" destOrd="0" presId="urn:microsoft.com/office/officeart/2005/8/layout/hierarchy1"/>
    <dgm:cxn modelId="{14983C19-08CC-43AD-88D2-CC322DADD8D6}" type="presParOf" srcId="{CDF3F596-2354-47A1-9E0C-CE8E75210BFF}" destId="{1F90EC32-92B0-45BA-9744-18E37E9EFCDC}" srcOrd="0" destOrd="0" presId="urn:microsoft.com/office/officeart/2005/8/layout/hierarchy1"/>
    <dgm:cxn modelId="{CE76AF1B-03EF-490B-AA6A-891D0E6D32B3}" type="presParOf" srcId="{CDF3F596-2354-47A1-9E0C-CE8E75210BFF}" destId="{C448EF14-4DB4-4919-B941-1A55DFA2FEF5}" srcOrd="1" destOrd="0" presId="urn:microsoft.com/office/officeart/2005/8/layout/hierarchy1"/>
    <dgm:cxn modelId="{0DDAE669-76FD-4B53-AE75-7552A431D12F}" type="presParOf" srcId="{E301C7D3-28C3-42FA-8F20-4F1F026DCAB0}" destId="{BF2384E0-86B5-45B3-B854-FF05FF90561E}" srcOrd="1" destOrd="0" presId="urn:microsoft.com/office/officeart/2005/8/layout/hierarchy1"/>
    <dgm:cxn modelId="{BC28E73E-B659-4BE4-B081-704B6D5216E4}" type="presParOf" srcId="{96EF36BA-4115-4586-A9C7-DD2BD3755721}" destId="{5FAC3EF6-60FD-463C-9C49-C1F0911C49E5}" srcOrd="8" destOrd="0" presId="urn:microsoft.com/office/officeart/2005/8/layout/hierarchy1"/>
    <dgm:cxn modelId="{24FA0EA9-290D-4371-BD50-3C814E839786}" type="presParOf" srcId="{96EF36BA-4115-4586-A9C7-DD2BD3755721}" destId="{5968DFAD-62A3-4079-819F-D810BC158AC0}" srcOrd="9" destOrd="0" presId="urn:microsoft.com/office/officeart/2005/8/layout/hierarchy1"/>
    <dgm:cxn modelId="{F818164B-6489-47AD-AF69-B02BF5521C15}" type="presParOf" srcId="{5968DFAD-62A3-4079-819F-D810BC158AC0}" destId="{8B20CB83-4689-4C52-ABEA-0564510F7140}" srcOrd="0" destOrd="0" presId="urn:microsoft.com/office/officeart/2005/8/layout/hierarchy1"/>
    <dgm:cxn modelId="{3A33E927-3AAE-4F4D-BF2F-18472594072A}" type="presParOf" srcId="{8B20CB83-4689-4C52-ABEA-0564510F7140}" destId="{648AD930-1D9C-476A-A3CF-799A12540A66}" srcOrd="0" destOrd="0" presId="urn:microsoft.com/office/officeart/2005/8/layout/hierarchy1"/>
    <dgm:cxn modelId="{7FCBCE68-D842-4313-95D0-17A18C431EFC}" type="presParOf" srcId="{8B20CB83-4689-4C52-ABEA-0564510F7140}" destId="{F6764721-94A6-4949-B312-3F5E672AD991}" srcOrd="1" destOrd="0" presId="urn:microsoft.com/office/officeart/2005/8/layout/hierarchy1"/>
    <dgm:cxn modelId="{4EB96230-9C8F-4F06-B585-DFB9A7F73B84}" type="presParOf" srcId="{5968DFAD-62A3-4079-819F-D810BC158AC0}" destId="{CF1223E1-4284-434F-81DD-B9AE50A6714D}" srcOrd="1" destOrd="0" presId="urn:microsoft.com/office/officeart/2005/8/layout/hierarchy1"/>
    <dgm:cxn modelId="{794A5E05-C670-4728-95EF-0FE9A4C0A96F}" type="presParOf" srcId="{96EF36BA-4115-4586-A9C7-DD2BD3755721}" destId="{CC4DB5F9-B16E-4186-A556-64EE303E1649}" srcOrd="10" destOrd="0" presId="urn:microsoft.com/office/officeart/2005/8/layout/hierarchy1"/>
    <dgm:cxn modelId="{F1F14CF4-43FA-4629-B617-BAD649DEE315}" type="presParOf" srcId="{96EF36BA-4115-4586-A9C7-DD2BD3755721}" destId="{1605100B-3C42-4F9B-9B1E-39A9CD7A557E}" srcOrd="11" destOrd="0" presId="urn:microsoft.com/office/officeart/2005/8/layout/hierarchy1"/>
    <dgm:cxn modelId="{C7CCA08D-6E30-4770-8F4B-57C40CB28E48}" type="presParOf" srcId="{1605100B-3C42-4F9B-9B1E-39A9CD7A557E}" destId="{2380AE78-D24C-47D5-8E94-51E4905A3FBC}" srcOrd="0" destOrd="0" presId="urn:microsoft.com/office/officeart/2005/8/layout/hierarchy1"/>
    <dgm:cxn modelId="{BA397B57-BA7D-412F-AE88-174787BD8D0E}" type="presParOf" srcId="{2380AE78-D24C-47D5-8E94-51E4905A3FBC}" destId="{05723E93-E410-454D-A95A-4729C81B2C0A}" srcOrd="0" destOrd="0" presId="urn:microsoft.com/office/officeart/2005/8/layout/hierarchy1"/>
    <dgm:cxn modelId="{5087C32F-F941-4E23-BC2E-97CDC3C2FAF2}" type="presParOf" srcId="{2380AE78-D24C-47D5-8E94-51E4905A3FBC}" destId="{23C934DC-9DAE-4829-8DE1-A1FB29BF48E1}" srcOrd="1" destOrd="0" presId="urn:microsoft.com/office/officeart/2005/8/layout/hierarchy1"/>
    <dgm:cxn modelId="{D370BA8B-BFAA-4622-A35E-1C207AFD035C}" type="presParOf" srcId="{1605100B-3C42-4F9B-9B1E-39A9CD7A557E}" destId="{69878F13-6F19-44D5-B6FF-330D1A156F95}" srcOrd="1" destOrd="0" presId="urn:microsoft.com/office/officeart/2005/8/layout/hierarchy1"/>
    <dgm:cxn modelId="{79BAC966-FDDF-4066-8BA2-CCB5359738CF}" type="presParOf" srcId="{96EF36BA-4115-4586-A9C7-DD2BD3755721}" destId="{07A26B53-1905-47BF-BD1E-BEA009D06535}" srcOrd="12" destOrd="0" presId="urn:microsoft.com/office/officeart/2005/8/layout/hierarchy1"/>
    <dgm:cxn modelId="{98B48648-AC46-455D-8617-F34A399A3CF2}" type="presParOf" srcId="{96EF36BA-4115-4586-A9C7-DD2BD3755721}" destId="{B52C9287-F30F-409E-AA78-C520E3E61755}" srcOrd="13" destOrd="0" presId="urn:microsoft.com/office/officeart/2005/8/layout/hierarchy1"/>
    <dgm:cxn modelId="{EA594243-D6AB-4DDA-B3FD-5667B5DC3323}" type="presParOf" srcId="{B52C9287-F30F-409E-AA78-C520E3E61755}" destId="{8EC01D90-133C-41B1-8134-135F8FC261DA}" srcOrd="0" destOrd="0" presId="urn:microsoft.com/office/officeart/2005/8/layout/hierarchy1"/>
    <dgm:cxn modelId="{1763C80F-E0AA-4A1E-94B5-29F7869634BA}" type="presParOf" srcId="{8EC01D90-133C-41B1-8134-135F8FC261DA}" destId="{DCFB02C1-300A-4148-8F40-5656D17FEA6A}" srcOrd="0" destOrd="0" presId="urn:microsoft.com/office/officeart/2005/8/layout/hierarchy1"/>
    <dgm:cxn modelId="{5902F129-5259-4CF4-B465-B667C8ACBB9C}" type="presParOf" srcId="{8EC01D90-133C-41B1-8134-135F8FC261DA}" destId="{7FAACFD6-F4C0-4E3B-8AFC-B7AFA855D16A}" srcOrd="1" destOrd="0" presId="urn:microsoft.com/office/officeart/2005/8/layout/hierarchy1"/>
    <dgm:cxn modelId="{F6E19A59-D885-4A96-B38C-F21358E0ECF3}" type="presParOf" srcId="{B52C9287-F30F-409E-AA78-C520E3E61755}" destId="{181AD8F4-C0D1-413C-BCBC-FA04E498C301}" srcOrd="1" destOrd="0" presId="urn:microsoft.com/office/officeart/2005/8/layout/hierarchy1"/>
    <dgm:cxn modelId="{DFD4ADC1-FDDE-4D1E-A232-51EEE73040BC}" type="presParOf" srcId="{D8A38EC1-C529-4AC9-B949-020088D67118}" destId="{A5E98A3C-5B2E-47AF-BC70-1DB1FADC9660}" srcOrd="2" destOrd="0" presId="urn:microsoft.com/office/officeart/2005/8/layout/hierarchy1"/>
    <dgm:cxn modelId="{28814EB8-8618-4D00-9D73-40E3D1EF6DBB}" type="presParOf" srcId="{D8A38EC1-C529-4AC9-B949-020088D67118}" destId="{DD9188B8-D9B7-48B2-A34F-52174EE265CC}" srcOrd="3" destOrd="0" presId="urn:microsoft.com/office/officeart/2005/8/layout/hierarchy1"/>
    <dgm:cxn modelId="{76210E37-2861-4635-A68F-B42990810FA5}" type="presParOf" srcId="{DD9188B8-D9B7-48B2-A34F-52174EE265CC}" destId="{7651EAC1-5A0E-4B24-82F0-A222C6C4319F}" srcOrd="0" destOrd="0" presId="urn:microsoft.com/office/officeart/2005/8/layout/hierarchy1"/>
    <dgm:cxn modelId="{7D53EB25-242E-4B9B-AC6B-174699BBD4F0}" type="presParOf" srcId="{7651EAC1-5A0E-4B24-82F0-A222C6C4319F}" destId="{CC7C8842-F29D-4363-B2A3-43BC18D73ABE}" srcOrd="0" destOrd="0" presId="urn:microsoft.com/office/officeart/2005/8/layout/hierarchy1"/>
    <dgm:cxn modelId="{CD958A34-A5C3-4CAA-AA3D-F551B434DBF7}" type="presParOf" srcId="{7651EAC1-5A0E-4B24-82F0-A222C6C4319F}" destId="{6E7A5F90-EF9D-450E-B727-EE0DD4491535}" srcOrd="1" destOrd="0" presId="urn:microsoft.com/office/officeart/2005/8/layout/hierarchy1"/>
    <dgm:cxn modelId="{C98732DF-187C-4526-9C82-6606573CCFBA}" type="presParOf" srcId="{DD9188B8-D9B7-48B2-A34F-52174EE265CC}" destId="{A0FEE56A-858D-4153-8568-F30957B9BF5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A0996E4-D5B1-48A1-B2DB-D71BB78E95AC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87F5235-A9C4-4DDD-9D97-C18C35777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71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84E158D-5920-4D5E-A436-804C7D4F5948}" type="datetimeFigureOut">
              <a:rPr lang="en-US" smtClean="0"/>
              <a:t>3/16/2020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84479D-BF76-4B8D-B057-4B410BA4D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38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83399" y="4615297"/>
            <a:ext cx="5413491" cy="4371118"/>
          </a:xfrm>
          <a:ln/>
        </p:spPr>
        <p:txBody>
          <a:bodyPr lIns="96622" tIns="47465" rIns="96622" bIns="47465"/>
          <a:lstStyle/>
          <a:p>
            <a:endParaRPr lang="en-US" dirty="0"/>
          </a:p>
        </p:txBody>
      </p:sp>
      <p:sp>
        <p:nvSpPr>
          <p:cNvPr id="9144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5613" y="730250"/>
            <a:ext cx="6475412" cy="3641725"/>
          </a:xfrm>
          <a:ln cap="flat"/>
        </p:spPr>
      </p:sp>
    </p:spTree>
    <p:extLst>
      <p:ext uri="{BB962C8B-B14F-4D97-AF65-F5344CB8AC3E}">
        <p14:creationId xmlns:p14="http://schemas.microsoft.com/office/powerpoint/2010/main" val="179693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9425" y="727075"/>
            <a:ext cx="6442075" cy="3624263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70062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87647" y="4286176"/>
            <a:ext cx="4806091" cy="4901548"/>
          </a:xfrm>
          <a:noFill/>
          <a:ln w="9525"/>
        </p:spPr>
        <p:txBody>
          <a:bodyPr lIns="95768" tIns="47042" rIns="95768" bIns="47042"/>
          <a:lstStyle/>
          <a:p>
            <a:pPr marL="123532" indent="-123532"/>
            <a:endParaRPr lang="en-US" dirty="0" smtClean="0"/>
          </a:p>
        </p:txBody>
      </p:sp>
      <p:sp>
        <p:nvSpPr>
          <p:cNvPr id="18944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966788"/>
            <a:ext cx="5586413" cy="3141662"/>
          </a:xfrm>
          <a:ln cap="flat"/>
        </p:spPr>
      </p:sp>
    </p:spTree>
    <p:extLst>
      <p:ext uri="{BB962C8B-B14F-4D97-AF65-F5344CB8AC3E}">
        <p14:creationId xmlns:p14="http://schemas.microsoft.com/office/powerpoint/2010/main" val="3301281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only in the region where there</a:t>
            </a:r>
            <a:r>
              <a:rPr lang="en-US" baseline="0" dirty="0" smtClean="0"/>
              <a:t> is overlap from both eyes do we have binocular vision, the ability to receive depth measurements. The rest is our perception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1C4F3-9696-43D5-A940-97F6EE6173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18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1C4F3-9696-43D5-A940-97F6EE6173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07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73079" y="4278239"/>
            <a:ext cx="4751719" cy="4892469"/>
          </a:xfrm>
          <a:noFill/>
          <a:ln w="9525"/>
        </p:spPr>
        <p:txBody>
          <a:bodyPr lIns="95854" tIns="47085" rIns="95854" bIns="47085"/>
          <a:lstStyle/>
          <a:p>
            <a:pPr marL="123642" indent="-123642"/>
            <a:endParaRPr lang="en-US" dirty="0" smtClean="0"/>
          </a:p>
        </p:txBody>
      </p:sp>
      <p:sp>
        <p:nvSpPr>
          <p:cNvPr id="19149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9950" y="966788"/>
            <a:ext cx="5570538" cy="3133725"/>
          </a:xfrm>
          <a:ln cap="flat"/>
        </p:spPr>
      </p:sp>
    </p:spTree>
    <p:extLst>
      <p:ext uri="{BB962C8B-B14F-4D97-AF65-F5344CB8AC3E}">
        <p14:creationId xmlns:p14="http://schemas.microsoft.com/office/powerpoint/2010/main" val="454155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83399" y="4615297"/>
            <a:ext cx="5413491" cy="4371118"/>
          </a:xfrm>
          <a:ln/>
        </p:spPr>
        <p:txBody>
          <a:bodyPr lIns="96622" tIns="47465" rIns="96622" bIns="47465"/>
          <a:lstStyle/>
          <a:p>
            <a:endParaRPr lang="en-US" dirty="0"/>
          </a:p>
        </p:txBody>
      </p:sp>
      <p:sp>
        <p:nvSpPr>
          <p:cNvPr id="9144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5613" y="730250"/>
            <a:ext cx="6475412" cy="3641725"/>
          </a:xfrm>
          <a:ln cap="flat"/>
        </p:spPr>
      </p:sp>
    </p:spTree>
    <p:extLst>
      <p:ext uri="{BB962C8B-B14F-4D97-AF65-F5344CB8AC3E}">
        <p14:creationId xmlns:p14="http://schemas.microsoft.com/office/powerpoint/2010/main" val="726254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272817" y="9382095"/>
            <a:ext cx="3269765" cy="493883"/>
          </a:xfrm>
          <a:prstGeom prst="rect">
            <a:avLst/>
          </a:prstGeom>
          <a:ln/>
        </p:spPr>
        <p:txBody>
          <a:bodyPr lIns="97952" tIns="48976" rIns="97952" bIns="48976"/>
          <a:lstStyle/>
          <a:p>
            <a:fld id="{F60D1222-2A54-46E8-B2F0-917AD5E42083}" type="slidenum">
              <a:rPr lang="en-US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2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82600" y="744538"/>
            <a:ext cx="6580188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6481" y="4691893"/>
            <a:ext cx="5531337" cy="444325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9490" tIns="49745" rIns="99490" bIns="4974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06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020" y="2131146"/>
            <a:ext cx="10363969" cy="1470036"/>
          </a:xfrm>
        </p:spPr>
        <p:txBody>
          <a:bodyPr/>
          <a:lstStyle>
            <a:lvl1pPr algn="ctr">
              <a:defRPr sz="4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034" y="3885445"/>
            <a:ext cx="8535940" cy="1752673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1200149" y="3705225"/>
            <a:ext cx="9763125" cy="28575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842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855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05456" y="19493"/>
            <a:ext cx="2882515" cy="66159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986" y="19493"/>
            <a:ext cx="8464741" cy="661597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95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20" y="19495"/>
            <a:ext cx="10396681" cy="12247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985" y="1530137"/>
            <a:ext cx="5672667" cy="51053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3383" y="1530138"/>
            <a:ext cx="5674591" cy="24738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13383" y="4159960"/>
            <a:ext cx="5674591" cy="24755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57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20" y="19495"/>
            <a:ext cx="10396681" cy="12247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55985" y="1530137"/>
            <a:ext cx="5672667" cy="51053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383" y="1530137"/>
            <a:ext cx="5674591" cy="51053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63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047" y="4406858"/>
            <a:ext cx="10362045" cy="1362828"/>
          </a:xfrm>
        </p:spPr>
        <p:txBody>
          <a:bodyPr anchor="t"/>
          <a:lstStyle>
            <a:lvl1pPr algn="l">
              <a:defRPr sz="409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047" y="2905960"/>
            <a:ext cx="10362045" cy="150089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46"/>
            </a:lvl1pPr>
            <a:lvl2pPr marL="467807" indent="0">
              <a:buNone/>
              <a:defRPr sz="1842"/>
            </a:lvl2pPr>
            <a:lvl3pPr marL="935614" indent="0">
              <a:buNone/>
              <a:defRPr sz="1637"/>
            </a:lvl3pPr>
            <a:lvl4pPr marL="1403421" indent="0">
              <a:buNone/>
              <a:defRPr sz="1432"/>
            </a:lvl4pPr>
            <a:lvl5pPr marL="1871228" indent="0">
              <a:buNone/>
              <a:defRPr sz="1432"/>
            </a:lvl5pPr>
            <a:lvl6pPr marL="2339035" indent="0">
              <a:buNone/>
              <a:defRPr sz="1432"/>
            </a:lvl6pPr>
            <a:lvl7pPr marL="2806842" indent="0">
              <a:buNone/>
              <a:defRPr sz="1432"/>
            </a:lvl7pPr>
            <a:lvl8pPr marL="3274649" indent="0">
              <a:buNone/>
              <a:defRPr sz="1432"/>
            </a:lvl8pPr>
            <a:lvl9pPr marL="3742456" indent="0">
              <a:buNone/>
              <a:defRPr sz="1432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5419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47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347" y="2990850"/>
            <a:ext cx="10362045" cy="873085"/>
          </a:xfrm>
        </p:spPr>
        <p:txBody>
          <a:bodyPr anchor="b"/>
          <a:lstStyle>
            <a:lvl1pPr marL="0" indent="0" algn="ctr">
              <a:buNone/>
              <a:defRPr sz="3600">
                <a:solidFill>
                  <a:srgbClr val="FFFF00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4189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985" y="1530137"/>
            <a:ext cx="5672667" cy="5105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3383" y="1530137"/>
            <a:ext cx="5674591" cy="5105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36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9" y="274517"/>
            <a:ext cx="10972031" cy="114354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89" y="1535014"/>
            <a:ext cx="5385953" cy="6399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89" y="2175003"/>
            <a:ext cx="5385953" cy="3950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141" y="1535014"/>
            <a:ext cx="5387879" cy="6399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141" y="2175003"/>
            <a:ext cx="5387879" cy="3950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57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490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89" y="110967"/>
            <a:ext cx="4010121" cy="1161411"/>
          </a:xfrm>
        </p:spPr>
        <p:txBody>
          <a:bodyPr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349" y="272894"/>
            <a:ext cx="6815667" cy="585252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989" y="1434303"/>
            <a:ext cx="4010121" cy="4691119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15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913" y="4799954"/>
            <a:ext cx="7315969" cy="372121"/>
          </a:xfrm>
        </p:spPr>
        <p:txBody>
          <a:bodyPr/>
          <a:lstStyle>
            <a:lvl1pPr algn="ctr"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913" y="612382"/>
            <a:ext cx="7315969" cy="41144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913" y="5366849"/>
            <a:ext cx="7315969" cy="8056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9825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E3C"/>
            </a:gs>
            <a:gs pos="100000">
              <a:srgbClr val="002CB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020" y="19495"/>
            <a:ext cx="11481951" cy="12247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987" y="1530137"/>
            <a:ext cx="11531984" cy="5105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34636" y="1257247"/>
            <a:ext cx="12109259" cy="0"/>
          </a:xfrm>
          <a:prstGeom prst="line">
            <a:avLst/>
          </a:prstGeom>
          <a:noFill/>
          <a:ln w="50800">
            <a:solidFill>
              <a:srgbClr val="037C0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0719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EAEC5E"/>
          </a:solidFill>
          <a:latin typeface="Helvetica" pitchFamily="34" charset="0"/>
        </a:defRPr>
      </a:lvl9pPr>
    </p:titleStyle>
    <p:bodyStyle>
      <a:lvl1pPr marL="342900" indent="-342900" algn="l" rtl="0" eaLnBrk="1" fontAlgn="base" hangingPunct="1">
        <a:lnSpc>
          <a:spcPct val="110000"/>
        </a:lnSpc>
        <a:spcBef>
          <a:spcPts val="600"/>
        </a:spcBef>
        <a:spcAft>
          <a:spcPts val="600"/>
        </a:spcAft>
        <a:buClr>
          <a:schemeClr val="tx2"/>
        </a:buClr>
        <a:buSzPct val="120000"/>
        <a:buChar char="•"/>
        <a:tabLst>
          <a:tab pos="7950200" algn="l"/>
        </a:tabLs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63600" indent="-406400" algn="l" rtl="0" eaLnBrk="1" fontAlgn="base" hangingPunct="1">
        <a:spcBef>
          <a:spcPct val="20000"/>
        </a:spcBef>
        <a:spcAft>
          <a:spcPct val="0"/>
        </a:spcAft>
        <a:buChar char="–"/>
        <a:tabLst>
          <a:tab pos="7950200" algn="l"/>
        </a:tabLst>
        <a:defRPr sz="2400">
          <a:solidFill>
            <a:schemeClr val="tx1"/>
          </a:solidFill>
          <a:latin typeface="+mn-lt"/>
        </a:defRPr>
      </a:lvl2pPr>
      <a:lvl3pPr marL="1206500" indent="-228600" algn="l" rtl="0" eaLnBrk="1" fontAlgn="base" hangingPunct="1">
        <a:spcBef>
          <a:spcPct val="20000"/>
        </a:spcBef>
        <a:spcAft>
          <a:spcPct val="0"/>
        </a:spcAft>
        <a:buChar char="&gt;"/>
        <a:tabLst>
          <a:tab pos="7950200" algn="l"/>
        </a:tabLst>
        <a:defRPr sz="2000">
          <a:solidFill>
            <a:schemeClr val="tx1"/>
          </a:solidFill>
          <a:latin typeface="+mn-lt"/>
        </a:defRPr>
      </a:lvl3pPr>
      <a:lvl4pPr marL="1320800" indent="50800" algn="l" rtl="0" eaLnBrk="1" fontAlgn="base" hangingPunct="1">
        <a:spcBef>
          <a:spcPct val="20000"/>
        </a:spcBef>
        <a:spcAft>
          <a:spcPct val="0"/>
        </a:spcAft>
        <a:buChar char="–"/>
        <a:tabLst>
          <a:tab pos="7950200" algn="l"/>
        </a:tabLst>
        <a:defRPr sz="2000">
          <a:solidFill>
            <a:schemeClr val="tx1"/>
          </a:solidFill>
          <a:latin typeface="+mn-lt"/>
        </a:defRPr>
      </a:lvl4pPr>
      <a:lvl5pPr marL="1714500" indent="228600" algn="l" rtl="0" eaLnBrk="1" fontAlgn="base" hangingPunct="1">
        <a:spcBef>
          <a:spcPct val="20000"/>
        </a:spcBef>
        <a:spcAft>
          <a:spcPct val="0"/>
        </a:spcAft>
        <a:buChar char="»"/>
        <a:tabLst>
          <a:tab pos="7950200" algn="l"/>
        </a:tabLst>
        <a:defRPr sz="2000">
          <a:solidFill>
            <a:schemeClr val="tx1"/>
          </a:solidFill>
          <a:latin typeface="+mn-lt"/>
        </a:defRPr>
      </a:lvl5pPr>
      <a:lvl6pPr marL="2171700" indent="228600" algn="l" rtl="0" eaLnBrk="1" fontAlgn="base" hangingPunct="1">
        <a:spcBef>
          <a:spcPct val="20000"/>
        </a:spcBef>
        <a:spcAft>
          <a:spcPct val="0"/>
        </a:spcAft>
        <a:buChar char="»"/>
        <a:tabLst>
          <a:tab pos="7950200" algn="l"/>
        </a:tabLst>
        <a:defRPr sz="2000">
          <a:solidFill>
            <a:schemeClr val="tx1"/>
          </a:solidFill>
          <a:latin typeface="+mn-lt"/>
        </a:defRPr>
      </a:lvl6pPr>
      <a:lvl7pPr marL="2628900" indent="228600" algn="l" rtl="0" eaLnBrk="1" fontAlgn="base" hangingPunct="1">
        <a:spcBef>
          <a:spcPct val="20000"/>
        </a:spcBef>
        <a:spcAft>
          <a:spcPct val="0"/>
        </a:spcAft>
        <a:buChar char="»"/>
        <a:tabLst>
          <a:tab pos="7950200" algn="l"/>
        </a:tabLst>
        <a:defRPr sz="2000">
          <a:solidFill>
            <a:schemeClr val="tx1"/>
          </a:solidFill>
          <a:latin typeface="+mn-lt"/>
        </a:defRPr>
      </a:lvl7pPr>
      <a:lvl8pPr marL="3086100" indent="228600" algn="l" rtl="0" eaLnBrk="1" fontAlgn="base" hangingPunct="1">
        <a:spcBef>
          <a:spcPct val="20000"/>
        </a:spcBef>
        <a:spcAft>
          <a:spcPct val="0"/>
        </a:spcAft>
        <a:buChar char="»"/>
        <a:tabLst>
          <a:tab pos="7950200" algn="l"/>
        </a:tabLst>
        <a:defRPr sz="2000">
          <a:solidFill>
            <a:schemeClr val="tx1"/>
          </a:solidFill>
          <a:latin typeface="+mn-lt"/>
        </a:defRPr>
      </a:lvl8pPr>
      <a:lvl9pPr marL="3543300" indent="228600" algn="l" rtl="0" eaLnBrk="1" fontAlgn="base" hangingPunct="1">
        <a:spcBef>
          <a:spcPct val="20000"/>
        </a:spcBef>
        <a:spcAft>
          <a:spcPct val="0"/>
        </a:spcAft>
        <a:buChar char="»"/>
        <a:tabLst>
          <a:tab pos="7950200" algn="l"/>
        </a:tabLs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1.png"/><Relationship Id="rId5" Type="http://schemas.openxmlformats.org/officeDocument/2006/relationships/image" Target="../media/image60.emf"/><Relationship Id="rId4" Type="http://schemas.openxmlformats.org/officeDocument/2006/relationships/package" Target="../embeddings/Microsoft_Excel_Worksheet1.xlsx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ed.com/magazine/18-06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3410" name="Rectangle 2"/>
          <p:cNvSpPr>
            <a:spLocks noChangeArrowheads="1"/>
          </p:cNvSpPr>
          <p:nvPr/>
        </p:nvSpPr>
        <p:spPr bwMode="auto">
          <a:xfrm>
            <a:off x="950216" y="1532022"/>
            <a:ext cx="10291568" cy="5157537"/>
          </a:xfrm>
          <a:prstGeom prst="rect">
            <a:avLst/>
          </a:prstGeom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 dirty="0">
              <a:solidFill>
                <a:srgbClr val="FFFFFF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 dirty="0">
              <a:solidFill>
                <a:srgbClr val="FFFFFF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84" b="1" dirty="0">
                <a:solidFill>
                  <a:srgbClr val="FFFFFF"/>
                </a:solidFill>
                <a:latin typeface="Arial" charset="0"/>
              </a:rPr>
              <a:t>NBAY 6120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84" b="1" dirty="0">
                <a:solidFill>
                  <a:srgbClr val="FFFFFF"/>
                </a:solidFill>
                <a:latin typeface="Arial" charset="0"/>
              </a:rPr>
              <a:t>March 17, 2020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84" b="1" dirty="0">
                <a:solidFill>
                  <a:srgbClr val="FFFFFF"/>
                </a:solidFill>
                <a:latin typeface="Arial" charset="0"/>
              </a:rPr>
              <a:t>Prof. Donald P. Greenberg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84" b="1" dirty="0">
                <a:solidFill>
                  <a:srgbClr val="FFFFFF"/>
                </a:solidFill>
                <a:latin typeface="Arial" charset="0"/>
              </a:rPr>
              <a:t>Lecture 6A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1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093154" y="1446738"/>
            <a:ext cx="10148630" cy="1516088"/>
          </a:xfrm>
          <a:noFill/>
          <a:ln/>
        </p:spPr>
        <p:txBody>
          <a:bodyPr vert="horz" wrap="square" lIns="112076" tIns="56850" rIns="112076" bIns="56850" numCol="1" anchor="b" anchorCtr="0" compatLnSpc="1">
            <a:prstTxWarp prst="textNoShape">
              <a:avLst/>
            </a:prstTxWarp>
          </a:bodyPr>
          <a:lstStyle/>
          <a:p>
            <a:pPr algn="ctr" defTabSz="1112667">
              <a:lnSpc>
                <a:spcPct val="105000"/>
              </a:lnSpc>
              <a:spcBef>
                <a:spcPct val="4000"/>
              </a:spcBef>
            </a:pPr>
            <a:r>
              <a:rPr lang="en-US" sz="4911" dirty="0"/>
              <a:t>T</a:t>
            </a:r>
            <a:r>
              <a:rPr lang="en-US" sz="4911" dirty="0" smtClean="0"/>
              <a:t>he Human Visual System</a:t>
            </a:r>
            <a:endParaRPr lang="en-US" sz="4911" dirty="0"/>
          </a:p>
        </p:txBody>
      </p:sp>
      <p:sp>
        <p:nvSpPr>
          <p:cNvPr id="913412" name="Line 4"/>
          <p:cNvSpPr>
            <a:spLocks noChangeShapeType="1"/>
          </p:cNvSpPr>
          <p:nvPr/>
        </p:nvSpPr>
        <p:spPr bwMode="auto">
          <a:xfrm>
            <a:off x="1729880" y="2962826"/>
            <a:ext cx="8875178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394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Extraocular Muscles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0016" y="1598278"/>
            <a:ext cx="8320889" cy="4232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3008" y="6508395"/>
            <a:ext cx="631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“Foundations of Sensation and Perception.” Mather, George. 2009.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5199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494"/>
            <a:ext cx="11351875" cy="1224759"/>
          </a:xfrm>
        </p:spPr>
        <p:txBody>
          <a:bodyPr/>
          <a:lstStyle/>
          <a:p>
            <a:r>
              <a:rPr lang="en-US" sz="3600" dirty="0" smtClean="0"/>
              <a:t>Technical Requirements for VR/AR Satisfactory Delivery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Display </a:t>
            </a:r>
            <a:r>
              <a:rPr lang="en-US" sz="2800" dirty="0" smtClean="0">
                <a:solidFill>
                  <a:srgbClr val="FFC000"/>
                </a:solidFill>
              </a:rPr>
              <a:t>resolution</a:t>
            </a:r>
            <a:r>
              <a:rPr lang="en-US" sz="2800" dirty="0" smtClean="0"/>
              <a:t> similar to the human visual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Display </a:t>
            </a:r>
            <a:r>
              <a:rPr lang="en-US" sz="2800" dirty="0" smtClean="0">
                <a:solidFill>
                  <a:srgbClr val="FFC000"/>
                </a:solidFill>
              </a:rPr>
              <a:t>quality</a:t>
            </a:r>
            <a:r>
              <a:rPr lang="en-US" sz="2800" dirty="0" smtClean="0"/>
              <a:t> similar to human visual system (illumination, color, etc.)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Sufficient </a:t>
            </a:r>
            <a:r>
              <a:rPr lang="en-US" sz="2800" dirty="0" smtClean="0">
                <a:solidFill>
                  <a:srgbClr val="FFC000"/>
                </a:solidFill>
              </a:rPr>
              <a:t>display rates </a:t>
            </a:r>
            <a:r>
              <a:rPr lang="en-US" sz="2800" dirty="0" smtClean="0"/>
              <a:t>for motion perception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Rendering speeds to satisfy display rate requirements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Sufficient </a:t>
            </a:r>
            <a:r>
              <a:rPr lang="en-US" sz="2800" dirty="0" smtClean="0">
                <a:solidFill>
                  <a:srgbClr val="FFC000"/>
                </a:solidFill>
              </a:rPr>
              <a:t>wireless bandwidth </a:t>
            </a:r>
            <a:r>
              <a:rPr lang="en-US" sz="2800" dirty="0" smtClean="0"/>
              <a:t>for data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733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Purkinje Reflections</a:t>
            </a:r>
            <a:endParaRPr lang="en-US" dirty="0"/>
          </a:p>
        </p:txBody>
      </p:sp>
      <p:pic>
        <p:nvPicPr>
          <p:cNvPr id="1026" name="Picture 2" descr="http://www.opt.indiana.edu/v665/CD/CD_Version/CH4/CH4_files/image0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186" y="1459252"/>
            <a:ext cx="7595937" cy="39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0362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and 4</a:t>
            </a:r>
            <a:r>
              <a:rPr lang="en-US" baseline="30000" dirty="0" smtClean="0"/>
              <a:t>th</a:t>
            </a:r>
            <a:r>
              <a:rPr lang="en-US" dirty="0" smtClean="0"/>
              <a:t> Purkinje Reflections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images of eye tracking with purkinje reflec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569" y="1491964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1797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Foveal Eye Tracking Constraints			2016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Speed- needs to be fast enough to meet update requirements </a:t>
            </a:r>
            <a:r>
              <a:rPr lang="en-US" dirty="0" smtClean="0"/>
              <a:t>(</a:t>
            </a:r>
            <a:r>
              <a:rPr lang="en-US" dirty="0"/>
              <a:t>currently </a:t>
            </a:r>
            <a:r>
              <a:rPr lang="en-US" dirty="0" smtClean="0"/>
              <a:t>11 milliseconds</a:t>
            </a:r>
            <a:r>
              <a:rPr lang="en-US" dirty="0"/>
              <a:t>, 90 Hz)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Accuracy- Gaze direction is &lt; 0.5 </a:t>
            </a:r>
            <a:r>
              <a:rPr lang="en-US" dirty="0" smtClean="0"/>
              <a:t>degree</a:t>
            </a:r>
          </a:p>
          <a:p>
            <a:pPr marL="8064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Foveal </a:t>
            </a:r>
            <a:r>
              <a:rPr lang="en-US" sz="2400" dirty="0"/>
              <a:t>direction accuracy can be ~ 1.0 arc minutes (1/60 of a degree)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Non-invasive measurements- still need to see entire visual field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92242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</a:t>
            </a:r>
            <a:r>
              <a:rPr lang="en-US" dirty="0" err="1" smtClean="0"/>
              <a:t>Foveated</a:t>
            </a:r>
            <a:r>
              <a:rPr lang="en-US" dirty="0" smtClean="0"/>
              <a:t> Rendering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9722" y="1530350"/>
            <a:ext cx="8823355" cy="5105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87000" y="6552016"/>
            <a:ext cx="1486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Roadtovr.com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6843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Unexpected Visitor	</a:t>
            </a:r>
            <a:r>
              <a:rPr lang="en-US" dirty="0" smtClean="0"/>
              <a:t>	Ilya </a:t>
            </a:r>
            <a:r>
              <a:rPr lang="en-US" dirty="0" err="1"/>
              <a:t>Repin</a:t>
            </a:r>
            <a:r>
              <a:rPr lang="en-US" dirty="0"/>
              <a:t>, 1888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979" y="1420716"/>
            <a:ext cx="7267074" cy="53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6275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Foveal Eye Tracking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527" y="1530350"/>
            <a:ext cx="6939745" cy="5105400"/>
          </a:xfrm>
        </p:spPr>
      </p:pic>
      <p:sp>
        <p:nvSpPr>
          <p:cNvPr id="3" name="TextBox 2"/>
          <p:cNvSpPr txBox="1"/>
          <p:nvPr/>
        </p:nvSpPr>
        <p:spPr>
          <a:xfrm>
            <a:off x="9840286" y="5746459"/>
            <a:ext cx="1753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Free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13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8" y="19495"/>
            <a:ext cx="11312506" cy="1224759"/>
          </a:xfrm>
        </p:spPr>
        <p:txBody>
          <a:bodyPr/>
          <a:lstStyle/>
          <a:p>
            <a:r>
              <a:rPr lang="en-US" dirty="0" smtClean="0"/>
              <a:t>Foveal Eye Tracking				Pros and Cons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Pros:</a:t>
            </a:r>
          </a:p>
          <a:p>
            <a:r>
              <a:rPr lang="en-US" dirty="0" smtClean="0"/>
              <a:t>Foveal eye tracking measurements to determine the gaze direction can be performed in 3-4 milliseconds.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Cons:</a:t>
            </a:r>
          </a:p>
          <a:p>
            <a:r>
              <a:rPr lang="en-US" dirty="0" smtClean="0"/>
              <a:t>The two best manufacturers were purchased by Google (</a:t>
            </a:r>
            <a:r>
              <a:rPr lang="en-US" dirty="0" err="1" smtClean="0"/>
              <a:t>Eyefluence</a:t>
            </a:r>
            <a:r>
              <a:rPr lang="en-US" dirty="0" smtClean="0"/>
              <a:t>) and Apple (SMI)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47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 Position Accuracy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16" y="1800478"/>
            <a:ext cx="10464744" cy="3859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9564" y="6319801"/>
            <a:ext cx="658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Ethan Arnowitz, Jeremy Paton, Steven Ren and Zachary Zimmerman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940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84" y="1963882"/>
            <a:ext cx="11561601" cy="32745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9564" y="6319801"/>
            <a:ext cx="658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Ethan Arnowitz, Jeremy Paton, Steven Ren and Zachary Zimmerman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406018" y="19495"/>
            <a:ext cx="10396681" cy="12247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AEC5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AEC5E"/>
                </a:solidFill>
                <a:latin typeface="Helvetic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AEC5E"/>
                </a:solidFill>
                <a:latin typeface="Helvetic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AEC5E"/>
                </a:solidFill>
                <a:latin typeface="Helvetic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AEC5E"/>
                </a:solidFill>
                <a:latin typeface="Helvetica" pitchFamily="34" charset="0"/>
              </a:defRPr>
            </a:lvl5pPr>
            <a:lvl6pPr marL="45718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AEC5E"/>
                </a:solidFill>
                <a:latin typeface="Helvetica" pitchFamily="34" charset="0"/>
              </a:defRPr>
            </a:lvl6pPr>
            <a:lvl7pPr marL="914376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AEC5E"/>
                </a:solidFill>
                <a:latin typeface="Helvetica" pitchFamily="34" charset="0"/>
              </a:defRPr>
            </a:lvl7pPr>
            <a:lvl8pPr marL="1371564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AEC5E"/>
                </a:solidFill>
                <a:latin typeface="Helvetica" pitchFamily="34" charset="0"/>
              </a:defRPr>
            </a:lvl8pPr>
            <a:lvl9pPr marL="18287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AEC5E"/>
                </a:solidFill>
                <a:latin typeface="Helvetica" pitchFamily="34" charset="0"/>
              </a:defRPr>
            </a:lvl9pPr>
          </a:lstStyle>
          <a:p>
            <a:r>
              <a:rPr lang="en-US" kern="0" smtClean="0"/>
              <a:t>VR Position Accuracy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212078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Cilary</a:t>
            </a:r>
            <a:r>
              <a:rPr lang="en-US" dirty="0" smtClean="0"/>
              <a:t> Muscles</a:t>
            </a:r>
            <a:endParaRPr lang="en-US" dirty="0"/>
          </a:p>
        </p:txBody>
      </p:sp>
      <p:pic>
        <p:nvPicPr>
          <p:cNvPr id="4" name="Picture 4" descr="http://hyperphysics.phy-astr.gsu.edu/hbase/vision/imgvis/accom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607" y="1448261"/>
            <a:ext cx="4897665" cy="515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067560" y="6297776"/>
            <a:ext cx="2776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Light and Vision     R. Nave</a:t>
            </a:r>
          </a:p>
        </p:txBody>
      </p:sp>
    </p:spTree>
    <p:extLst>
      <p:ext uri="{BB962C8B-B14F-4D97-AF65-F5344CB8AC3E}">
        <p14:creationId xmlns:p14="http://schemas.microsoft.com/office/powerpoint/2010/main" val="169407934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7842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Acuity Example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11264" y="1689723"/>
            <a:ext cx="764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Assume 120 degree x 90 degree field of view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311264" y="2504661"/>
            <a:ext cx="8042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120 * 90 * 60 * 60 / 0.3 * 0.3 = 432 megapixels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731012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 of the Human Eye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(120 degrees x 60 </a:t>
            </a:r>
            <a:r>
              <a:rPr lang="en-US" dirty="0" err="1" smtClean="0"/>
              <a:t>arcminutes</a:t>
            </a:r>
            <a:r>
              <a:rPr lang="en-US" dirty="0" smtClean="0"/>
              <a:t> / degree  x 1 pixel / 0.3 </a:t>
            </a:r>
            <a:r>
              <a:rPr lang="en-US" dirty="0" err="1" smtClean="0"/>
              <a:t>arcminutes</a:t>
            </a:r>
            <a:r>
              <a:rPr lang="en-US" dirty="0" smtClean="0"/>
              <a:t>) x    (90 </a:t>
            </a:r>
            <a:r>
              <a:rPr lang="en-US" dirty="0"/>
              <a:t>degrees x 60 </a:t>
            </a:r>
            <a:r>
              <a:rPr lang="en-US" dirty="0" err="1"/>
              <a:t>arcminutes</a:t>
            </a:r>
            <a:r>
              <a:rPr lang="en-US" dirty="0"/>
              <a:t> / degree  x 1 </a:t>
            </a:r>
            <a:r>
              <a:rPr lang="en-US" dirty="0" smtClean="0"/>
              <a:t>pixel / </a:t>
            </a:r>
            <a:r>
              <a:rPr lang="en-US" dirty="0"/>
              <a:t>0.3 </a:t>
            </a:r>
            <a:r>
              <a:rPr lang="en-US" dirty="0" err="1" smtClean="0"/>
              <a:t>arcminutes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431,568,000 pixels; 432 </a:t>
            </a:r>
            <a:r>
              <a:rPr lang="en-US" dirty="0" err="1" smtClean="0"/>
              <a:t>MegaPixels</a:t>
            </a:r>
            <a:r>
              <a:rPr lang="en-US" dirty="0" smtClean="0"/>
              <a:t>. </a:t>
            </a:r>
            <a:r>
              <a:rPr lang="en-US" smtClean="0"/>
              <a:t>A 1080p </a:t>
            </a:r>
            <a:r>
              <a:rPr lang="en-US" dirty="0" smtClean="0"/>
              <a:t>display is </a:t>
            </a:r>
            <a:r>
              <a:rPr lang="en-US" smtClean="0"/>
              <a:t>2.1 megapixels.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3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7" y="19494"/>
            <a:ext cx="11316796" cy="1224759"/>
          </a:xfrm>
        </p:spPr>
        <p:txBody>
          <a:bodyPr/>
          <a:lstStyle/>
          <a:p>
            <a:r>
              <a:rPr lang="en-US" dirty="0" smtClean="0"/>
              <a:t>Santiago Ramon y </a:t>
            </a:r>
            <a:r>
              <a:rPr lang="en-US" dirty="0" err="1" smtClean="0"/>
              <a:t>Cajal</a:t>
            </a:r>
            <a:r>
              <a:rPr lang="en-US" dirty="0" smtClean="0"/>
              <a:t> &amp; Camillo Golgi        1906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" r="3454"/>
          <a:stretch/>
        </p:blipFill>
        <p:spPr>
          <a:xfrm>
            <a:off x="561474" y="1720122"/>
            <a:ext cx="5743074" cy="4428406"/>
          </a:xfrm>
          <a:prstGeom prst="rect">
            <a:avLst/>
          </a:prstGeom>
        </p:spPr>
      </p:pic>
      <p:pic>
        <p:nvPicPr>
          <p:cNvPr id="1026" name="Picture 2" descr="Image result for camillo golg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97" y="1720122"/>
            <a:ext cx="4640545" cy="442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858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186" y="19596"/>
            <a:ext cx="11316461" cy="1224723"/>
          </a:xfrm>
        </p:spPr>
        <p:txBody>
          <a:bodyPr/>
          <a:lstStyle/>
          <a:p>
            <a:r>
              <a:rPr lang="en-US" dirty="0" smtClean="0"/>
              <a:t>Drawings of Santiago Ramon y </a:t>
            </a:r>
            <a:r>
              <a:rPr lang="en-US" dirty="0" err="1" smtClean="0"/>
              <a:t>Cajal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46" y="1439770"/>
            <a:ext cx="4907741" cy="527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6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Fundamentals of Human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Retina, Rods &amp; Cones, Physiology</a:t>
            </a:r>
          </a:p>
          <a:p>
            <a:r>
              <a:rPr lang="en-US" dirty="0">
                <a:solidFill>
                  <a:schemeClr val="tx2"/>
                </a:solidFill>
              </a:rPr>
              <a:t>Receptive </a:t>
            </a:r>
            <a:r>
              <a:rPr lang="en-US" dirty="0" smtClean="0">
                <a:solidFill>
                  <a:schemeClr val="tx2"/>
                </a:solidFill>
              </a:rPr>
              <a:t>Fields</a:t>
            </a:r>
          </a:p>
          <a:p>
            <a:r>
              <a:rPr lang="en-US" dirty="0"/>
              <a:t>Visual Acuity of </a:t>
            </a:r>
            <a:r>
              <a:rPr lang="en-US" dirty="0" smtClean="0"/>
              <a:t>Resolution</a:t>
            </a:r>
          </a:p>
          <a:p>
            <a:r>
              <a:rPr lang="en-US" dirty="0" smtClean="0"/>
              <a:t>Depth Perception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818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Hubel and </a:t>
            </a:r>
            <a:r>
              <a:rPr lang="en-US" dirty="0" err="1" smtClean="0"/>
              <a:t>Weisel</a:t>
            </a:r>
            <a:r>
              <a:rPr lang="en-US" dirty="0" smtClean="0"/>
              <a:t>						1981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5600" y="2420471"/>
            <a:ext cx="6130246" cy="345141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94200" y="2420471"/>
            <a:ext cx="4993000" cy="345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4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417880" y="8"/>
            <a:ext cx="8776356" cy="12247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587" tIns="45482" rIns="92587" bIns="45482" anchor="b"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84" b="1" dirty="0" smtClean="0">
                <a:solidFill>
                  <a:srgbClr val="EAEC5E"/>
                </a:solidFill>
                <a:latin typeface="Helvetica" pitchFamily="34" charset="0"/>
              </a:rPr>
              <a:t>Receptive Fields</a:t>
            </a:r>
            <a:endParaRPr lang="en-US" sz="3684" b="1" dirty="0">
              <a:solidFill>
                <a:srgbClr val="EAEC5E"/>
              </a:solidFill>
              <a:latin typeface="Helvetica" pitchFamily="34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3971" y="1715320"/>
            <a:ext cx="9450460" cy="31154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74" dirty="0" smtClean="0">
                <a:solidFill>
                  <a:srgbClr val="FFFFFF"/>
                </a:solidFill>
                <a:latin typeface="Times New Roman" pitchFamily="18" charset="0"/>
              </a:rPr>
              <a:t>Individual </a:t>
            </a:r>
            <a:r>
              <a:rPr lang="en-US" sz="3274" dirty="0">
                <a:solidFill>
                  <a:srgbClr val="FFFFFF"/>
                </a:solidFill>
                <a:latin typeface="Times New Roman" pitchFamily="18" charset="0"/>
              </a:rPr>
              <a:t>cone signals can either add together or be subtracted from one another.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74" dirty="0">
              <a:solidFill>
                <a:srgbClr val="FFFFFF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74" dirty="0">
                <a:solidFill>
                  <a:srgbClr val="FFFFFF"/>
                </a:solidFill>
                <a:latin typeface="Times New Roman" pitchFamily="18" charset="0"/>
              </a:rPr>
              <a:t>The ability to resolve fine details  depends ultimately on both the spatial mosaic of the receptors and how they interconnect.</a:t>
            </a:r>
          </a:p>
        </p:txBody>
      </p:sp>
    </p:spTree>
    <p:extLst>
      <p:ext uri="{BB962C8B-B14F-4D97-AF65-F5344CB8AC3E}">
        <p14:creationId xmlns:p14="http://schemas.microsoft.com/office/powerpoint/2010/main" val="395264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Receptive Fields</a:t>
            </a:r>
            <a:endParaRPr lang="en-US" dirty="0"/>
          </a:p>
        </p:txBody>
      </p:sp>
      <p:pic>
        <p:nvPicPr>
          <p:cNvPr id="10242" name="Picture 2" descr="http://droualb.faculty.mjc.edu/Course%20Materials/Physiology%20101/Chapter%20Notes/Fall%202007/figure_10_39_labe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716" y="1181943"/>
            <a:ext cx="5405768" cy="567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14085" y="6257836"/>
            <a:ext cx="356936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</a:rPr>
              <a:t>http://droualb.faculty.mjc.edu/Course%20Materials/Physiology%20101/Chapter%20Notes/Fall%202007/figure_10_39_labeled.jpg</a:t>
            </a:r>
            <a:endParaRPr lang="en-US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70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3933" y="119989"/>
            <a:ext cx="10363970" cy="1143541"/>
          </a:xfrm>
        </p:spPr>
        <p:txBody>
          <a:bodyPr/>
          <a:lstStyle/>
          <a:p>
            <a:r>
              <a:rPr lang="en-US" dirty="0" smtClean="0"/>
              <a:t>Receptive Fields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831" y="1375824"/>
            <a:ext cx="6382001" cy="5468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697831" y="5528845"/>
            <a:ext cx="2283243" cy="1315453"/>
          </a:xfrm>
          <a:prstGeom prst="rect">
            <a:avLst/>
          </a:prstGeom>
          <a:solidFill>
            <a:srgbClr val="FCFEF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15662" y="6416842"/>
            <a:ext cx="3121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S. </a:t>
            </a:r>
            <a:r>
              <a:rPr lang="en-US" sz="1600" dirty="0" err="1" smtClean="0">
                <a:solidFill>
                  <a:srgbClr val="FFFFFF"/>
                </a:solidFill>
              </a:rPr>
              <a:t>Deleniv</a:t>
            </a:r>
            <a:r>
              <a:rPr lang="en-US" sz="1600" dirty="0" smtClean="0">
                <a:solidFill>
                  <a:srgbClr val="FFFFFF"/>
                </a:solidFill>
              </a:rPr>
              <a:t>. The </a:t>
            </a:r>
            <a:r>
              <a:rPr lang="en-US" sz="1600" dirty="0" err="1" smtClean="0">
                <a:solidFill>
                  <a:srgbClr val="FFFFFF"/>
                </a:solidFill>
              </a:rPr>
              <a:t>Neurosphere</a:t>
            </a:r>
            <a:r>
              <a:rPr lang="en-US" sz="1600" dirty="0" smtClean="0">
                <a:solidFill>
                  <a:srgbClr val="FFFFFF"/>
                </a:solidFill>
              </a:rPr>
              <a:t>. 2016.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2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Rods and Cones and Neural Connections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1580" y="2254894"/>
            <a:ext cx="9381121" cy="3383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7438" y="1487964"/>
            <a:ext cx="3424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Abstraction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575175" y="6069106"/>
            <a:ext cx="403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Masland</a:t>
            </a:r>
            <a:r>
              <a:rPr lang="en-US" dirty="0" smtClean="0"/>
              <a:t>, Richard. “The </a:t>
            </a:r>
            <a:r>
              <a:rPr lang="en-US" dirty="0"/>
              <a:t>fundamental </a:t>
            </a:r>
            <a:r>
              <a:rPr lang="en-US" dirty="0" smtClean="0"/>
              <a:t>connections </a:t>
            </a:r>
            <a:r>
              <a:rPr lang="en-US" dirty="0"/>
              <a:t>of the </a:t>
            </a:r>
            <a:r>
              <a:rPr lang="en-US" dirty="0" smtClean="0"/>
              <a:t>retina.”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35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Fundamentals of Human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Retina, Rods &amp; Cones, Physiology</a:t>
            </a:r>
          </a:p>
          <a:p>
            <a:r>
              <a:rPr lang="en-US" dirty="0"/>
              <a:t>Receptive </a:t>
            </a:r>
            <a:r>
              <a:rPr lang="en-US" dirty="0" smtClean="0"/>
              <a:t>Fields</a:t>
            </a:r>
          </a:p>
          <a:p>
            <a:r>
              <a:rPr lang="en-US" dirty="0"/>
              <a:t>Visual Acuity of </a:t>
            </a:r>
            <a:r>
              <a:rPr lang="en-US" dirty="0" smtClean="0"/>
              <a:t>Resolution</a:t>
            </a:r>
          </a:p>
          <a:p>
            <a:r>
              <a:rPr lang="en-US" dirty="0" smtClean="0"/>
              <a:t>Depth Perception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2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Fundamentals of Human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Retina, Rods &amp; Cones, Physiology</a:t>
            </a:r>
          </a:p>
          <a:p>
            <a:r>
              <a:rPr lang="en-US" dirty="0"/>
              <a:t>Receptive </a:t>
            </a:r>
            <a:r>
              <a:rPr lang="en-US" dirty="0" smtClean="0"/>
              <a:t>Fields</a:t>
            </a:r>
          </a:p>
          <a:p>
            <a:r>
              <a:rPr lang="en-US" dirty="0">
                <a:solidFill>
                  <a:schemeClr val="tx2"/>
                </a:solidFill>
              </a:rPr>
              <a:t>Visual Acuity of </a:t>
            </a:r>
            <a:r>
              <a:rPr lang="en-US" dirty="0" smtClean="0">
                <a:solidFill>
                  <a:schemeClr val="tx2"/>
                </a:solidFill>
              </a:rPr>
              <a:t>Resolution</a:t>
            </a:r>
          </a:p>
          <a:p>
            <a:r>
              <a:rPr lang="en-US" dirty="0" smtClean="0"/>
              <a:t>Depth Perception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297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3" name="Rectangle 3"/>
          <p:cNvSpPr>
            <a:spLocks noChangeArrowheads="1"/>
          </p:cNvSpPr>
          <p:nvPr/>
        </p:nvSpPr>
        <p:spPr bwMode="auto">
          <a:xfrm>
            <a:off x="2664649" y="6336832"/>
            <a:ext cx="2401270" cy="1724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2588" tIns="45482" rIns="92588" bIns="45482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12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Upper figure adapted from Cornsweet. Visual Perception © Academic Press, 1971.</a:t>
            </a:r>
          </a:p>
        </p:txBody>
      </p:sp>
      <p:sp>
        <p:nvSpPr>
          <p:cNvPr id="445444" name="Rectangle 4"/>
          <p:cNvSpPr>
            <a:spLocks noChangeArrowheads="1"/>
          </p:cNvSpPr>
          <p:nvPr/>
        </p:nvSpPr>
        <p:spPr bwMode="auto">
          <a:xfrm>
            <a:off x="2643532" y="6596728"/>
            <a:ext cx="2401270" cy="1724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2588" tIns="45482" rIns="92588" bIns="45482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12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Two rightmost figures from Graham, Vision and Visual Perception © Wiley, 1966.</a:t>
            </a:r>
          </a:p>
        </p:txBody>
      </p:sp>
      <p:pic>
        <p:nvPicPr>
          <p:cNvPr id="51204" name="Picture 5" descr="visual_angle_v2_bl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9432" y="1546665"/>
            <a:ext cx="5628369" cy="204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1205" name="Group 6"/>
          <p:cNvGrpSpPr>
            <a:grpSpLocks/>
          </p:cNvGrpSpPr>
          <p:nvPr/>
        </p:nvGrpSpPr>
        <p:grpSpPr bwMode="auto">
          <a:xfrm>
            <a:off x="1525736" y="4366548"/>
            <a:ext cx="8969331" cy="2271690"/>
            <a:chOff x="316" y="2064"/>
            <a:chExt cx="5020" cy="1431"/>
          </a:xfrm>
        </p:grpSpPr>
        <p:sp>
          <p:nvSpPr>
            <p:cNvPr id="445447" name="Rectangle 7"/>
            <p:cNvSpPr>
              <a:spLocks noChangeArrowheads="1"/>
            </p:cNvSpPr>
            <p:nvPr/>
          </p:nvSpPr>
          <p:spPr bwMode="auto">
            <a:xfrm>
              <a:off x="4817" y="3072"/>
              <a:ext cx="519" cy="4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2588" tIns="45482" rIns="92588" bIns="45482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42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vernier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42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5-7”</a:t>
              </a:r>
            </a:p>
          </p:txBody>
        </p:sp>
        <p:grpSp>
          <p:nvGrpSpPr>
            <p:cNvPr id="51212" name="Group 8"/>
            <p:cNvGrpSpPr>
              <a:grpSpLocks/>
            </p:cNvGrpSpPr>
            <p:nvPr/>
          </p:nvGrpSpPr>
          <p:grpSpPr bwMode="auto">
            <a:xfrm>
              <a:off x="5040" y="2064"/>
              <a:ext cx="48" cy="960"/>
              <a:chOff x="5088" y="2208"/>
              <a:chExt cx="28" cy="1204"/>
            </a:xfrm>
          </p:grpSpPr>
          <p:sp>
            <p:nvSpPr>
              <p:cNvPr id="51221" name="Line 9"/>
              <p:cNvSpPr>
                <a:spLocks noChangeShapeType="1"/>
              </p:cNvSpPr>
              <p:nvPr/>
            </p:nvSpPr>
            <p:spPr bwMode="auto">
              <a:xfrm>
                <a:off x="5088" y="2208"/>
                <a:ext cx="0" cy="57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84" b="1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2" name="Line 10"/>
              <p:cNvSpPr>
                <a:spLocks noChangeShapeType="1"/>
              </p:cNvSpPr>
              <p:nvPr/>
            </p:nvSpPr>
            <p:spPr bwMode="auto">
              <a:xfrm>
                <a:off x="5116" y="2836"/>
                <a:ext cx="0" cy="57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84" b="1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445451" name="Rectangle 11"/>
            <p:cNvSpPr>
              <a:spLocks noChangeArrowheads="1"/>
            </p:cNvSpPr>
            <p:nvPr/>
          </p:nvSpPr>
          <p:spPr bwMode="auto">
            <a:xfrm>
              <a:off x="316" y="3066"/>
              <a:ext cx="1024" cy="4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2588" tIns="45482" rIns="92588" bIns="45482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42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min. detectable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42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0.5”</a:t>
              </a:r>
            </a:p>
          </p:txBody>
        </p:sp>
        <p:sp>
          <p:nvSpPr>
            <p:cNvPr id="51214" name="Line 12"/>
            <p:cNvSpPr>
              <a:spLocks noChangeShapeType="1"/>
            </p:cNvSpPr>
            <p:nvPr/>
          </p:nvSpPr>
          <p:spPr bwMode="auto">
            <a:xfrm>
              <a:off x="816" y="2064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84" b="1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45453" name="Rectangle 13"/>
            <p:cNvSpPr>
              <a:spLocks noChangeArrowheads="1"/>
            </p:cNvSpPr>
            <p:nvPr/>
          </p:nvSpPr>
          <p:spPr bwMode="auto">
            <a:xfrm>
              <a:off x="1899" y="3072"/>
              <a:ext cx="1016" cy="4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2588" tIns="45482" rIns="92588" bIns="45482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42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min. resolvable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42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30”</a:t>
              </a:r>
            </a:p>
          </p:txBody>
        </p:sp>
        <p:sp>
          <p:nvSpPr>
            <p:cNvPr id="445454" name="Rectangle 14"/>
            <p:cNvSpPr>
              <a:spLocks noChangeArrowheads="1"/>
            </p:cNvSpPr>
            <p:nvPr/>
          </p:nvSpPr>
          <p:spPr bwMode="auto">
            <a:xfrm>
              <a:off x="3056" y="3072"/>
              <a:ext cx="963" cy="4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2588" tIns="45482" rIns="92588" bIns="45482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42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Snellen letters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42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30”</a:t>
              </a:r>
            </a:p>
          </p:txBody>
        </p:sp>
        <p:grpSp>
          <p:nvGrpSpPr>
            <p:cNvPr id="51217" name="Group 15"/>
            <p:cNvGrpSpPr>
              <a:grpSpLocks/>
            </p:cNvGrpSpPr>
            <p:nvPr/>
          </p:nvGrpSpPr>
          <p:grpSpPr bwMode="auto">
            <a:xfrm>
              <a:off x="2352" y="2112"/>
              <a:ext cx="96" cy="912"/>
              <a:chOff x="1776" y="2208"/>
              <a:chExt cx="96" cy="1248"/>
            </a:xfrm>
          </p:grpSpPr>
          <p:sp>
            <p:nvSpPr>
              <p:cNvPr id="51219" name="Line 16"/>
              <p:cNvSpPr>
                <a:spLocks noChangeShapeType="1"/>
              </p:cNvSpPr>
              <p:nvPr/>
            </p:nvSpPr>
            <p:spPr bwMode="auto">
              <a:xfrm>
                <a:off x="1776" y="2208"/>
                <a:ext cx="0" cy="124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84" b="1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220" name="Line 17"/>
              <p:cNvSpPr>
                <a:spLocks noChangeShapeType="1"/>
              </p:cNvSpPr>
              <p:nvPr/>
            </p:nvSpPr>
            <p:spPr bwMode="auto">
              <a:xfrm>
                <a:off x="1872" y="2208"/>
                <a:ext cx="0" cy="124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84" b="1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pic>
          <p:nvPicPr>
            <p:cNvPr id="51218" name="Picture 18" descr="snellen_blu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8" y="2064"/>
              <a:ext cx="812" cy="1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1206" name="Group 19"/>
          <p:cNvGrpSpPr>
            <a:grpSpLocks/>
          </p:cNvGrpSpPr>
          <p:nvPr/>
        </p:nvGrpSpPr>
        <p:grpSpPr bwMode="auto">
          <a:xfrm>
            <a:off x="1551075" y="3755762"/>
            <a:ext cx="9244177" cy="481925"/>
            <a:chOff x="384" y="3552"/>
            <a:chExt cx="5174" cy="303"/>
          </a:xfrm>
        </p:grpSpPr>
        <p:sp>
          <p:nvSpPr>
            <p:cNvPr id="51208" name="Text Box 20"/>
            <p:cNvSpPr txBox="1">
              <a:spLocks noChangeArrowheads="1"/>
            </p:cNvSpPr>
            <p:nvPr/>
          </p:nvSpPr>
          <p:spPr bwMode="auto">
            <a:xfrm>
              <a:off x="384" y="3552"/>
              <a:ext cx="837" cy="3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56" dirty="0">
                  <a:solidFill>
                    <a:srgbClr val="FFCC00"/>
                  </a:solidFill>
                  <a:latin typeface="Arial" charset="0"/>
                </a:rPr>
                <a:t>detection</a:t>
              </a:r>
              <a:endParaRPr lang="en-US" sz="1228" dirty="0">
                <a:solidFill>
                  <a:srgbClr val="FFCC00"/>
                </a:solidFill>
                <a:latin typeface="Times New Roman" pitchFamily="18" charset="0"/>
              </a:endParaRPr>
            </a:p>
          </p:txBody>
        </p:sp>
        <p:sp>
          <p:nvSpPr>
            <p:cNvPr id="51209" name="Text Box 21"/>
            <p:cNvSpPr txBox="1">
              <a:spLocks noChangeArrowheads="1"/>
            </p:cNvSpPr>
            <p:nvPr/>
          </p:nvSpPr>
          <p:spPr bwMode="auto">
            <a:xfrm>
              <a:off x="2544" y="3552"/>
              <a:ext cx="887" cy="3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56" dirty="0">
                  <a:solidFill>
                    <a:srgbClr val="FFCC00"/>
                  </a:solidFill>
                  <a:latin typeface="Arial" charset="0"/>
                </a:rPr>
                <a:t>resolution</a:t>
              </a:r>
              <a:endParaRPr lang="en-US" sz="1228" dirty="0">
                <a:solidFill>
                  <a:srgbClr val="FFCC00"/>
                </a:solidFill>
                <a:latin typeface="Times New Roman" pitchFamily="18" charset="0"/>
              </a:endParaRPr>
            </a:p>
          </p:txBody>
        </p:sp>
        <p:sp>
          <p:nvSpPr>
            <p:cNvPr id="51210" name="Text Box 22"/>
            <p:cNvSpPr txBox="1">
              <a:spLocks noChangeArrowheads="1"/>
            </p:cNvSpPr>
            <p:nvPr/>
          </p:nvSpPr>
          <p:spPr bwMode="auto">
            <a:xfrm>
              <a:off x="4560" y="3552"/>
              <a:ext cx="998" cy="30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56" dirty="0">
                  <a:solidFill>
                    <a:srgbClr val="FFCC00"/>
                  </a:solidFill>
                  <a:latin typeface="Arial" charset="0"/>
                </a:rPr>
                <a:t>localization</a:t>
              </a:r>
              <a:endParaRPr lang="en-US" sz="1228" dirty="0">
                <a:solidFill>
                  <a:srgbClr val="FFCC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Measures of </a:t>
            </a:r>
            <a:r>
              <a:rPr lang="en-US" dirty="0" smtClean="0"/>
              <a:t>Acuity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041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Acuity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9147" y="1967947"/>
            <a:ext cx="1223065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Visual acuity is defined as “1/a where a is the response in arc-minutes”.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This acuity is usually measured by a grating test pattern and thus is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defined using a line pair.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It takes two pixels to generate a line pair (black and white).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Based on a large number of tests, the resolution of the human eye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is approximately 0.3 arc minutes.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4675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859" y="3290416"/>
            <a:ext cx="10363970" cy="1143541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 many megapixels are necessary to match the resolution of the human eye?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82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tx2"/>
                </a:solidFill>
              </a:rPr>
              <a:t>What is the distance from the surface of the eye to the screen in VR?</a:t>
            </a:r>
          </a:p>
          <a:p>
            <a:r>
              <a:rPr lang="en-US" sz="3600" dirty="0" smtClean="0">
                <a:solidFill>
                  <a:schemeClr val="tx2"/>
                </a:solidFill>
              </a:rPr>
              <a:t>How many pixels per inch are necessary at roughly 1.25 inches? 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03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Fundamentals of Human Perception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Retina, Rods &amp; Cones, Physiology</a:t>
            </a:r>
          </a:p>
          <a:p>
            <a:r>
              <a:rPr lang="en-US" dirty="0"/>
              <a:t>Receptive </a:t>
            </a:r>
            <a:r>
              <a:rPr lang="en-US" dirty="0" smtClean="0"/>
              <a:t>Fields</a:t>
            </a:r>
          </a:p>
          <a:p>
            <a:r>
              <a:rPr lang="en-US" dirty="0"/>
              <a:t>Visual Acuity of </a:t>
            </a:r>
            <a:r>
              <a:rPr lang="en-US" dirty="0" smtClean="0"/>
              <a:t>Resolution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Depth Perception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42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Depth Perception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7887424"/>
              </p:ext>
            </p:extLst>
          </p:nvPr>
        </p:nvGraphicFramePr>
        <p:xfrm>
          <a:off x="1790700" y="1371600"/>
          <a:ext cx="9013658" cy="555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619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Monocular Vision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461052"/>
            <a:ext cx="1111073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S</a:t>
            </a:r>
            <a:r>
              <a:rPr lang="en-US" sz="3600" dirty="0" smtClean="0"/>
              <a:t>ixty </a:t>
            </a:r>
            <a:r>
              <a:rPr lang="en-US" sz="3600" dirty="0"/>
              <a:t>to seventy degrees have no binocular </a:t>
            </a:r>
          </a:p>
          <a:p>
            <a:r>
              <a:rPr lang="en-US" sz="3600" dirty="0"/>
              <a:t>  vision (because only one eye can see those portions of the</a:t>
            </a:r>
          </a:p>
          <a:p>
            <a:r>
              <a:rPr lang="en-US" sz="3600" dirty="0"/>
              <a:t>  visual field)</a:t>
            </a:r>
          </a:p>
          <a:p>
            <a:endParaRPr lang="en-US" sz="3600" dirty="0" smtClean="0"/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797218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Monoscopic</a:t>
            </a:r>
            <a:r>
              <a:rPr lang="en-US" dirty="0" smtClean="0"/>
              <a:t> Depth Cues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5410200" cy="510532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Perspective</a:t>
            </a:r>
          </a:p>
          <a:p>
            <a:r>
              <a:rPr lang="en-US" dirty="0"/>
              <a:t>Depth from Motion, Relative Size, Position, Familiarity</a:t>
            </a:r>
          </a:p>
          <a:p>
            <a:r>
              <a:rPr lang="en-US" dirty="0"/>
              <a:t>Occlusion</a:t>
            </a:r>
          </a:p>
          <a:p>
            <a:r>
              <a:rPr lang="en-US" dirty="0"/>
              <a:t>Texture Gradient</a:t>
            </a:r>
          </a:p>
          <a:p>
            <a:r>
              <a:rPr lang="en-US" dirty="0"/>
              <a:t>Parallax from Motion</a:t>
            </a:r>
          </a:p>
          <a:p>
            <a:r>
              <a:rPr lang="en-US" dirty="0"/>
              <a:t>Shadows and </a:t>
            </a:r>
            <a:r>
              <a:rPr lang="en-US" dirty="0" err="1"/>
              <a:t>Specular</a:t>
            </a:r>
            <a:r>
              <a:rPr lang="en-US" dirty="0"/>
              <a:t> Highlights</a:t>
            </a:r>
          </a:p>
          <a:p>
            <a:r>
              <a:rPr lang="en-US" dirty="0"/>
              <a:t>Atmospheric </a:t>
            </a:r>
            <a:r>
              <a:rPr lang="en-US" dirty="0" smtClean="0"/>
              <a:t>Blur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5273" y="2415407"/>
            <a:ext cx="3856182" cy="3255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470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Monoscopic</a:t>
            </a:r>
            <a:r>
              <a:rPr lang="en-US" dirty="0" smtClean="0"/>
              <a:t> Depth Cues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67" y="1447800"/>
            <a:ext cx="4305011" cy="5105328"/>
          </a:xfrm>
        </p:spPr>
        <p:txBody>
          <a:bodyPr/>
          <a:lstStyle/>
          <a:p>
            <a:r>
              <a:rPr lang="en-US" sz="2400" dirty="0"/>
              <a:t>Perspective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Depth from Motion, Relative Size, Position, Familiarity</a:t>
            </a:r>
          </a:p>
          <a:p>
            <a:r>
              <a:rPr lang="en-US" sz="2400" dirty="0"/>
              <a:t>Occlusion</a:t>
            </a:r>
          </a:p>
          <a:p>
            <a:r>
              <a:rPr lang="en-US" sz="2400" dirty="0"/>
              <a:t>Texture Gradient</a:t>
            </a:r>
          </a:p>
          <a:p>
            <a:r>
              <a:rPr lang="en-US" sz="2400" dirty="0"/>
              <a:t>Parallax from Motion</a:t>
            </a:r>
          </a:p>
          <a:p>
            <a:r>
              <a:rPr lang="en-US" sz="2400" dirty="0"/>
              <a:t>Shadows and </a:t>
            </a:r>
            <a:r>
              <a:rPr lang="en-US" sz="2400" dirty="0" err="1"/>
              <a:t>Specular</a:t>
            </a:r>
            <a:r>
              <a:rPr lang="en-US" sz="2400" dirty="0"/>
              <a:t> Highlights</a:t>
            </a:r>
          </a:p>
          <a:p>
            <a:r>
              <a:rPr lang="en-US" sz="2400" dirty="0"/>
              <a:t>Atmospheric </a:t>
            </a:r>
            <a:r>
              <a:rPr lang="en-US" sz="2400" dirty="0" smtClean="0"/>
              <a:t>Blur</a:t>
            </a:r>
            <a:endParaRPr lang="en-US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6728" y="2337438"/>
            <a:ext cx="4130386" cy="348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335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Cross Section of Eye &amp; Retina</a:t>
            </a:r>
          </a:p>
        </p:txBody>
      </p:sp>
      <p:pic>
        <p:nvPicPr>
          <p:cNvPr id="35843" name="Picture 3" descr="eye_diagr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715313"/>
            <a:ext cx="8915400" cy="474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454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Monoscopic</a:t>
            </a:r>
            <a:r>
              <a:rPr lang="en-US" dirty="0" smtClean="0"/>
              <a:t> Depth Cues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4305011" cy="5105328"/>
          </a:xfrm>
        </p:spPr>
        <p:txBody>
          <a:bodyPr/>
          <a:lstStyle/>
          <a:p>
            <a:r>
              <a:rPr lang="en-US" sz="2400" dirty="0"/>
              <a:t>Perspective</a:t>
            </a:r>
          </a:p>
          <a:p>
            <a:r>
              <a:rPr lang="en-US" sz="2400" dirty="0"/>
              <a:t>Depth from Motion, Relative Size, Position, Familiarity</a:t>
            </a:r>
          </a:p>
          <a:p>
            <a:r>
              <a:rPr lang="en-US" sz="2400" dirty="0">
                <a:solidFill>
                  <a:srgbClr val="FFFF00"/>
                </a:solidFill>
              </a:rPr>
              <a:t>Occlusion</a:t>
            </a:r>
          </a:p>
          <a:p>
            <a:r>
              <a:rPr lang="en-US" sz="2400" dirty="0"/>
              <a:t>Texture Gradient</a:t>
            </a:r>
          </a:p>
          <a:p>
            <a:r>
              <a:rPr lang="en-US" sz="2400" dirty="0"/>
              <a:t>Parallax from Motion</a:t>
            </a:r>
          </a:p>
          <a:p>
            <a:r>
              <a:rPr lang="en-US" sz="2400" dirty="0"/>
              <a:t>Shadows and </a:t>
            </a:r>
            <a:r>
              <a:rPr lang="en-US" sz="2400" dirty="0" err="1"/>
              <a:t>Specular</a:t>
            </a:r>
            <a:r>
              <a:rPr lang="en-US" sz="2400" dirty="0"/>
              <a:t> Highlights</a:t>
            </a:r>
          </a:p>
          <a:p>
            <a:r>
              <a:rPr lang="en-US" sz="2400" dirty="0"/>
              <a:t>Atmospheric </a:t>
            </a:r>
            <a:r>
              <a:rPr lang="en-US" sz="2400" dirty="0" smtClean="0"/>
              <a:t>Blur</a:t>
            </a:r>
            <a:endParaRPr lang="en-US" sz="2400" dirty="0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7550727" y="2493376"/>
            <a:ext cx="2078182" cy="2261093"/>
          </a:xfrm>
          <a:prstGeom prst="ellipse">
            <a:avLst/>
          </a:prstGeom>
          <a:solidFill>
            <a:schemeClr val="bg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650182" y="3195094"/>
            <a:ext cx="1939636" cy="226109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9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Monoscopic</a:t>
            </a:r>
            <a:r>
              <a:rPr lang="en-US" dirty="0" smtClean="0"/>
              <a:t> Depth Cues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4305011" cy="5105328"/>
          </a:xfrm>
        </p:spPr>
        <p:txBody>
          <a:bodyPr/>
          <a:lstStyle/>
          <a:p>
            <a:r>
              <a:rPr lang="en-US" sz="2400" dirty="0"/>
              <a:t>Perspective</a:t>
            </a:r>
          </a:p>
          <a:p>
            <a:r>
              <a:rPr lang="en-US" sz="2400" dirty="0"/>
              <a:t>Depth from Motion, Relative Size, Position, Familiarity</a:t>
            </a:r>
          </a:p>
          <a:p>
            <a:r>
              <a:rPr lang="en-US" sz="2400" dirty="0"/>
              <a:t>Occlusion</a:t>
            </a:r>
          </a:p>
          <a:p>
            <a:r>
              <a:rPr lang="en-US" sz="2400" dirty="0">
                <a:solidFill>
                  <a:srgbClr val="FFFF00"/>
                </a:solidFill>
              </a:rPr>
              <a:t>Texture Gradient</a:t>
            </a:r>
          </a:p>
          <a:p>
            <a:r>
              <a:rPr lang="en-US" sz="2400" dirty="0"/>
              <a:t>Parallax from Motion</a:t>
            </a:r>
          </a:p>
          <a:p>
            <a:r>
              <a:rPr lang="en-US" sz="2400" dirty="0"/>
              <a:t>Shadows and </a:t>
            </a:r>
            <a:r>
              <a:rPr lang="en-US" sz="2400" dirty="0" err="1"/>
              <a:t>Specular</a:t>
            </a:r>
            <a:r>
              <a:rPr lang="en-US" sz="2400" dirty="0"/>
              <a:t> Highlights</a:t>
            </a:r>
          </a:p>
          <a:p>
            <a:r>
              <a:rPr lang="en-US" sz="2400" dirty="0"/>
              <a:t>Atmospheric </a:t>
            </a:r>
            <a:r>
              <a:rPr lang="en-US" sz="2400" dirty="0" smtClean="0"/>
              <a:t>Blur</a:t>
            </a:r>
            <a:endParaRPr lang="en-US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5091" y="2181501"/>
            <a:ext cx="2303318" cy="345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377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Monoscopic</a:t>
            </a:r>
            <a:r>
              <a:rPr lang="en-US" dirty="0" smtClean="0"/>
              <a:t> Depth Cues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20610" y="1317587"/>
            <a:ext cx="4305011" cy="5456188"/>
          </a:xfrm>
        </p:spPr>
        <p:txBody>
          <a:bodyPr/>
          <a:lstStyle/>
          <a:p>
            <a:r>
              <a:rPr lang="en-US" sz="2400" dirty="0"/>
              <a:t>Perspective</a:t>
            </a:r>
          </a:p>
          <a:p>
            <a:r>
              <a:rPr lang="en-US" sz="2400" dirty="0"/>
              <a:t>Depth from Motion, Relative Size, Position, Familiarity</a:t>
            </a:r>
          </a:p>
          <a:p>
            <a:r>
              <a:rPr lang="en-US" sz="2400" dirty="0"/>
              <a:t>Occlusion</a:t>
            </a:r>
          </a:p>
          <a:p>
            <a:r>
              <a:rPr lang="en-US" sz="2400" dirty="0"/>
              <a:t>Texture Gradient</a:t>
            </a:r>
          </a:p>
          <a:p>
            <a:r>
              <a:rPr lang="en-US" sz="2400" dirty="0">
                <a:solidFill>
                  <a:srgbClr val="FFFF00"/>
                </a:solidFill>
              </a:rPr>
              <a:t>Parallax from Motion</a:t>
            </a:r>
          </a:p>
          <a:p>
            <a:r>
              <a:rPr lang="en-US" sz="2400" dirty="0"/>
              <a:t>Shading, Shadows, and </a:t>
            </a:r>
            <a:r>
              <a:rPr lang="en-US" sz="2400" dirty="0" err="1"/>
              <a:t>Specular</a:t>
            </a:r>
            <a:r>
              <a:rPr lang="en-US" sz="2400" dirty="0"/>
              <a:t> Highlights</a:t>
            </a:r>
          </a:p>
          <a:p>
            <a:r>
              <a:rPr lang="en-US" sz="2400" dirty="0"/>
              <a:t>Atmospheric </a:t>
            </a:r>
            <a:r>
              <a:rPr lang="en-US" sz="2400" dirty="0" smtClean="0"/>
              <a:t>Blur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 bwMode="auto">
          <a:xfrm rot="21082388">
            <a:off x="6817548" y="1980033"/>
            <a:ext cx="415636" cy="467812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1270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 rot="1797594">
            <a:off x="7765286" y="3748462"/>
            <a:ext cx="415636" cy="46781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 rot="1766869">
            <a:off x="7903139" y="1564556"/>
            <a:ext cx="415636" cy="467812"/>
          </a:xfrm>
          <a:prstGeom prst="rect">
            <a:avLst/>
          </a:prstGeom>
          <a:solidFill>
            <a:srgbClr val="0BEF31"/>
          </a:solidFill>
          <a:ln w="12700" cap="flat" cmpd="sng" algn="ctr">
            <a:solidFill>
              <a:srgbClr val="26FA4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 rot="2761594">
            <a:off x="9965947" y="1602703"/>
            <a:ext cx="467812" cy="415636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1270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 rot="3342080">
            <a:off x="9268155" y="4014035"/>
            <a:ext cx="467812" cy="415636"/>
          </a:xfrm>
          <a:prstGeom prst="rect">
            <a:avLst/>
          </a:prstGeom>
          <a:solidFill>
            <a:schemeClr val="tx1">
              <a:lumMod val="65000"/>
            </a:schemeClr>
          </a:solidFill>
          <a:ln w="127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 rot="2348475">
            <a:off x="8466547" y="3056345"/>
            <a:ext cx="415636" cy="467812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866909" y="1947594"/>
            <a:ext cx="415636" cy="467812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9490364" y="2961187"/>
            <a:ext cx="415636" cy="467812"/>
          </a:xfrm>
          <a:prstGeom prst="ellipse">
            <a:avLst/>
          </a:prstGeom>
          <a:solidFill>
            <a:srgbClr val="7030A0"/>
          </a:solidFill>
          <a:ln w="127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204364" y="2649312"/>
            <a:ext cx="415636" cy="467812"/>
          </a:xfrm>
          <a:prstGeom prst="ellipse">
            <a:avLst/>
          </a:prstGeom>
          <a:solidFill>
            <a:schemeClr val="bg1">
              <a:lumMod val="60000"/>
              <a:lumOff val="40000"/>
            </a:schemeClr>
          </a:solidFill>
          <a:ln w="1270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9454" y="5846031"/>
            <a:ext cx="1115502" cy="93562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4911" y="5846031"/>
            <a:ext cx="1110301" cy="93562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21092" y="5846031"/>
            <a:ext cx="1109653" cy="93562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788727" y="5534157"/>
            <a:ext cx="969818" cy="283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Viewpoint 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74182" y="5534157"/>
            <a:ext cx="969818" cy="283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Viewpoint 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90364" y="5534157"/>
            <a:ext cx="969818" cy="283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Viewpoint C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7185945" y="5385074"/>
            <a:ext cx="261875" cy="155937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272658" y="5408562"/>
            <a:ext cx="83127" cy="93562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26" name="Straight Connector 25"/>
          <p:cNvCxnSpPr>
            <a:stCxn id="23" idx="0"/>
          </p:cNvCxnSpPr>
          <p:nvPr/>
        </p:nvCxnSpPr>
        <p:spPr bwMode="auto">
          <a:xfrm rot="5400000" flipH="1" flipV="1">
            <a:off x="6446634" y="2272068"/>
            <a:ext cx="3983255" cy="2242757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>
            <a:stCxn id="23" idx="0"/>
          </p:cNvCxnSpPr>
          <p:nvPr/>
        </p:nvCxnSpPr>
        <p:spPr bwMode="auto">
          <a:xfrm rot="16200000" flipV="1">
            <a:off x="5347259" y="3415449"/>
            <a:ext cx="2579823" cy="1359427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Oval 45"/>
          <p:cNvSpPr/>
          <p:nvPr/>
        </p:nvSpPr>
        <p:spPr bwMode="auto">
          <a:xfrm>
            <a:off x="8520547" y="5378219"/>
            <a:ext cx="261875" cy="155937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8607260" y="5401708"/>
            <a:ext cx="83127" cy="93562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48" name="Straight Connector 47"/>
          <p:cNvCxnSpPr>
            <a:stCxn id="46" idx="0"/>
          </p:cNvCxnSpPr>
          <p:nvPr/>
        </p:nvCxnSpPr>
        <p:spPr bwMode="auto">
          <a:xfrm rot="5400000" flipH="1" flipV="1">
            <a:off x="7781235" y="2265214"/>
            <a:ext cx="3983255" cy="2242757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>
            <a:stCxn id="46" idx="0"/>
          </p:cNvCxnSpPr>
          <p:nvPr/>
        </p:nvCxnSpPr>
        <p:spPr bwMode="auto">
          <a:xfrm rot="16200000" flipV="1">
            <a:off x="5672761" y="2399496"/>
            <a:ext cx="3905290" cy="205215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Oval 49"/>
          <p:cNvSpPr/>
          <p:nvPr/>
        </p:nvSpPr>
        <p:spPr bwMode="auto">
          <a:xfrm>
            <a:off x="9836729" y="5378219"/>
            <a:ext cx="261875" cy="155937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9923442" y="5401708"/>
            <a:ext cx="83127" cy="93562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52" name="Straight Connector 51"/>
          <p:cNvCxnSpPr>
            <a:stCxn id="50" idx="0"/>
          </p:cNvCxnSpPr>
          <p:nvPr/>
        </p:nvCxnSpPr>
        <p:spPr bwMode="auto">
          <a:xfrm rot="5400000" flipH="1" flipV="1">
            <a:off x="9694084" y="4404300"/>
            <a:ext cx="1247500" cy="70033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>
            <a:stCxn id="50" idx="0"/>
          </p:cNvCxnSpPr>
          <p:nvPr/>
        </p:nvCxnSpPr>
        <p:spPr bwMode="auto">
          <a:xfrm rot="16200000" flipV="1">
            <a:off x="6988943" y="2399496"/>
            <a:ext cx="3905290" cy="205215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1627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Monoscopic</a:t>
            </a:r>
            <a:r>
              <a:rPr lang="en-US" dirty="0" smtClean="0"/>
              <a:t> Depth Cues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22117"/>
            <a:ext cx="4305011" cy="5105328"/>
          </a:xfrm>
        </p:spPr>
        <p:txBody>
          <a:bodyPr/>
          <a:lstStyle/>
          <a:p>
            <a:r>
              <a:rPr lang="en-US" sz="2400" dirty="0"/>
              <a:t>Perspective</a:t>
            </a:r>
          </a:p>
          <a:p>
            <a:r>
              <a:rPr lang="en-US" sz="2400" dirty="0"/>
              <a:t>Depth from Motion, Relative Size, Position, Familiarity</a:t>
            </a:r>
          </a:p>
          <a:p>
            <a:r>
              <a:rPr lang="en-US" sz="2400" dirty="0"/>
              <a:t>Occlusion</a:t>
            </a:r>
          </a:p>
          <a:p>
            <a:r>
              <a:rPr lang="en-US" sz="2400" dirty="0"/>
              <a:t>Texture Gradient</a:t>
            </a:r>
          </a:p>
          <a:p>
            <a:r>
              <a:rPr lang="en-US" sz="2400" dirty="0"/>
              <a:t>Parallax from Motion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Shading, Shadows, and </a:t>
            </a:r>
            <a:r>
              <a:rPr lang="en-US" sz="2400" dirty="0" err="1">
                <a:solidFill>
                  <a:srgbClr val="FFFF00"/>
                </a:solidFill>
              </a:rPr>
              <a:t>Specular</a:t>
            </a:r>
            <a:r>
              <a:rPr lang="en-US" sz="2400" dirty="0">
                <a:solidFill>
                  <a:srgbClr val="FFFF00"/>
                </a:solidFill>
              </a:rPr>
              <a:t> Highlights</a:t>
            </a:r>
          </a:p>
          <a:p>
            <a:r>
              <a:rPr lang="en-US" sz="2400" dirty="0"/>
              <a:t>Atmospheric </a:t>
            </a:r>
            <a:r>
              <a:rPr lang="en-US" sz="2400" dirty="0" smtClean="0"/>
              <a:t>Blur</a:t>
            </a:r>
            <a:endParaRPr lang="en-US" sz="2400" dirty="0"/>
          </a:p>
        </p:txBody>
      </p:sp>
      <p:sp>
        <p:nvSpPr>
          <p:cNvPr id="8" name="Oval 7"/>
          <p:cNvSpPr/>
          <p:nvPr/>
        </p:nvSpPr>
        <p:spPr bwMode="auto">
          <a:xfrm>
            <a:off x="8382001" y="3039156"/>
            <a:ext cx="1662545" cy="1871250"/>
          </a:xfrm>
          <a:prstGeom prst="ellipse">
            <a:avLst/>
          </a:prstGeom>
          <a:solidFill>
            <a:schemeClr val="bg1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r="21540000" sy="23000" kx="-1200000" algn="bl" rotWithShape="0">
              <a:prstClr val="black"/>
            </a:outerShdw>
          </a:effectLst>
          <a:scene3d>
            <a:camera prst="orthographicFront"/>
            <a:lightRig rig="twoPt" dir="t">
              <a:rot lat="0" lon="0" rev="5400000"/>
            </a:lightRig>
          </a:scene3d>
          <a:sp3d prstMaterial="plastic">
            <a:bevelT w="1022350" h="102235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234547" y="3039156"/>
            <a:ext cx="1662545" cy="1871250"/>
          </a:xfrm>
          <a:prstGeom prst="ellipse">
            <a:avLst/>
          </a:prstGeom>
          <a:solidFill>
            <a:srgbClr val="577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3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Monoscopic</a:t>
            </a:r>
            <a:r>
              <a:rPr lang="en-US" dirty="0" smtClean="0"/>
              <a:t> Depth Cues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4305011" cy="5105328"/>
          </a:xfrm>
        </p:spPr>
        <p:txBody>
          <a:bodyPr/>
          <a:lstStyle/>
          <a:p>
            <a:r>
              <a:rPr lang="en-US" sz="2400" dirty="0"/>
              <a:t>Perspective</a:t>
            </a:r>
          </a:p>
          <a:p>
            <a:r>
              <a:rPr lang="en-US" sz="2400" dirty="0"/>
              <a:t>Depth from Motion, Relative Size, Position, Familiarity</a:t>
            </a:r>
          </a:p>
          <a:p>
            <a:r>
              <a:rPr lang="en-US" sz="2400" dirty="0"/>
              <a:t>Occlusion</a:t>
            </a:r>
          </a:p>
          <a:p>
            <a:r>
              <a:rPr lang="en-US" sz="2400" dirty="0"/>
              <a:t>Texture Gradient</a:t>
            </a:r>
          </a:p>
          <a:p>
            <a:r>
              <a:rPr lang="en-US" sz="2400" dirty="0"/>
              <a:t>Parallax from Motion</a:t>
            </a:r>
          </a:p>
          <a:p>
            <a:r>
              <a:rPr lang="en-US" sz="2400" dirty="0"/>
              <a:t>Shadows and </a:t>
            </a:r>
            <a:r>
              <a:rPr lang="en-US" sz="2400" dirty="0" err="1"/>
              <a:t>Specular</a:t>
            </a:r>
            <a:r>
              <a:rPr lang="en-US" sz="2400" dirty="0"/>
              <a:t> Highlights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Atmospheric </a:t>
            </a:r>
            <a:r>
              <a:rPr lang="en-US" sz="2400" dirty="0" smtClean="0">
                <a:solidFill>
                  <a:srgbClr val="FFFF00"/>
                </a:solidFill>
              </a:rPr>
              <a:t>Blur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821144"/>
            <a:ext cx="4984415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781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Monoscopic</a:t>
            </a:r>
            <a:r>
              <a:rPr lang="en-US" dirty="0" smtClean="0"/>
              <a:t> Depth Cues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017" y="1365265"/>
            <a:ext cx="4305011" cy="5105328"/>
          </a:xfrm>
        </p:spPr>
        <p:txBody>
          <a:bodyPr/>
          <a:lstStyle/>
          <a:p>
            <a:r>
              <a:rPr lang="en-US" sz="2400" dirty="0"/>
              <a:t>Perspective</a:t>
            </a:r>
          </a:p>
          <a:p>
            <a:r>
              <a:rPr lang="en-US" sz="2400" dirty="0"/>
              <a:t>Depth from Motion, Relative Size, Position, Familiarity</a:t>
            </a:r>
          </a:p>
          <a:p>
            <a:r>
              <a:rPr lang="en-US" sz="2400" dirty="0"/>
              <a:t>Occlusion</a:t>
            </a:r>
          </a:p>
          <a:p>
            <a:r>
              <a:rPr lang="en-US" sz="2400" dirty="0"/>
              <a:t>Texture Gradient</a:t>
            </a:r>
          </a:p>
          <a:p>
            <a:r>
              <a:rPr lang="en-US" sz="2400" dirty="0"/>
              <a:t>Parallax from Motion</a:t>
            </a:r>
          </a:p>
          <a:p>
            <a:r>
              <a:rPr lang="en-US" sz="2400" dirty="0"/>
              <a:t>Shadows and </a:t>
            </a:r>
            <a:r>
              <a:rPr lang="en-US" sz="2400" dirty="0" err="1"/>
              <a:t>Specular</a:t>
            </a:r>
            <a:r>
              <a:rPr lang="en-US" sz="2400" dirty="0"/>
              <a:t> Highlights</a:t>
            </a:r>
          </a:p>
          <a:p>
            <a:r>
              <a:rPr lang="en-US" sz="2400" dirty="0"/>
              <a:t>Atmospheric Blur</a:t>
            </a:r>
          </a:p>
          <a:p>
            <a:r>
              <a:rPr lang="en-US" sz="2400" dirty="0">
                <a:solidFill>
                  <a:srgbClr val="FFFF00"/>
                </a:solidFill>
              </a:rPr>
              <a:t>Accommodation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4357" y="1752600"/>
            <a:ext cx="6065045" cy="402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342910" y="5924000"/>
            <a:ext cx="2374193" cy="724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600" dirty="0">
                <a:solidFill>
                  <a:srgbClr val="EAEC5E"/>
                </a:solidFill>
              </a:rPr>
              <a:t>Note change in lens shape</a:t>
            </a:r>
          </a:p>
          <a:p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1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Vergence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simultaneous movement of the pupils of the eyes toward or away from one another during focusing.</a:t>
            </a:r>
          </a:p>
          <a:p>
            <a:endParaRPr lang="en-US" dirty="0"/>
          </a:p>
          <a:p>
            <a:r>
              <a:rPr lang="en-US" dirty="0" smtClean="0"/>
              <a:t>This measure of the convergence or divergence of a pair of light rays is defined as </a:t>
            </a:r>
            <a:r>
              <a:rPr lang="en-US" dirty="0" err="1" smtClean="0"/>
              <a:t>vergence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4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Vergence</a:t>
            </a:r>
            <a:r>
              <a:rPr lang="en-US" dirty="0" smtClean="0"/>
              <a:t> Accommodation Conflict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638" y="1845446"/>
            <a:ext cx="10363970" cy="4114476"/>
          </a:xfrm>
        </p:spPr>
        <p:txBody>
          <a:bodyPr/>
          <a:lstStyle/>
          <a:p>
            <a:r>
              <a:rPr lang="en-US" dirty="0" smtClean="0"/>
              <a:t>Computer and projection displays present images on a single surface but have a focal distance (blur on the retina) which may be in front of or behind the screen</a:t>
            </a:r>
          </a:p>
          <a:p>
            <a:r>
              <a:rPr lang="en-US" dirty="0" smtClean="0"/>
              <a:t>The inability to fuse the binocular stimuli causes discomfort and fatigue to the viewer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33623" y="6397650"/>
            <a:ext cx="9144000" cy="472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David M. Hoffman, </a:t>
            </a:r>
            <a:r>
              <a:rPr lang="en-US" sz="1200" dirty="0" err="1"/>
              <a:t>Ahna</a:t>
            </a:r>
            <a:r>
              <a:rPr lang="en-US" sz="1200" dirty="0"/>
              <a:t> R. </a:t>
            </a:r>
            <a:r>
              <a:rPr lang="en-US" sz="1200" dirty="0" err="1"/>
              <a:t>Girschick</a:t>
            </a:r>
            <a:r>
              <a:rPr lang="en-US" sz="1200" dirty="0"/>
              <a:t>, Kurt Akeley, Martin S. Banks. “</a:t>
            </a:r>
            <a:r>
              <a:rPr lang="en-US" sz="1200" dirty="0" err="1"/>
              <a:t>Vergence</a:t>
            </a:r>
            <a:r>
              <a:rPr lang="en-US" sz="1200" dirty="0"/>
              <a:t>-accommodation conflicts hinder visual performance and cause visual fatigue, Journal of Vision, vol. 8, no. 3, article 33,  March 28, 2008.</a:t>
            </a:r>
          </a:p>
        </p:txBody>
      </p:sp>
    </p:spTree>
    <p:extLst>
      <p:ext uri="{BB962C8B-B14F-4D97-AF65-F5344CB8AC3E}">
        <p14:creationId xmlns:p14="http://schemas.microsoft.com/office/powerpoint/2010/main" val="428077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95"/>
          <a:stretch/>
        </p:blipFill>
        <p:spPr bwMode="auto">
          <a:xfrm>
            <a:off x="2819400" y="1828800"/>
            <a:ext cx="6858000" cy="413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Diagram of </a:t>
            </a:r>
            <a:r>
              <a:rPr lang="en-US" dirty="0" err="1" smtClean="0"/>
              <a:t>Vergence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58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71600"/>
            <a:ext cx="5934095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Vergence</a:t>
            </a:r>
            <a:r>
              <a:rPr lang="en-US" dirty="0" smtClean="0"/>
              <a:t> – Accommodation Conflict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21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Rods &amp; Cones</a:t>
            </a:r>
          </a:p>
        </p:txBody>
      </p:sp>
      <p:pic>
        <p:nvPicPr>
          <p:cNvPr id="15363" name="Picture 4" descr="rodcon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818909" y="1"/>
            <a:ext cx="3838864" cy="6858000"/>
          </a:xfrm>
          <a:noFill/>
        </p:spPr>
      </p:pic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1276736" y="1524277"/>
            <a:ext cx="3671455" cy="22467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Comparison of a rod cell (right) and cone cell (left). This shows  how each cell acquired its name from its shape.</a:t>
            </a:r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8155421" y="6638713"/>
            <a:ext cx="2789546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>
                <a:solidFill>
                  <a:srgbClr val="FFFFFF"/>
                </a:solidFill>
                <a:latin typeface="Arial Narrow" pitchFamily="34" charset="0"/>
              </a:rPr>
              <a:t>http://www.chemsoc.org/exemplarchem/entries/2002/upton/cones.htm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276736" y="3993166"/>
            <a:ext cx="3474296" cy="14478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65" b="1" dirty="0">
                <a:solidFill>
                  <a:srgbClr val="FFFFFF"/>
                </a:solidFill>
                <a:latin typeface="Arial" charset="0"/>
              </a:rPr>
              <a:t> 120 million rods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65" b="1" dirty="0">
                <a:solidFill>
                  <a:srgbClr val="FFFFFF"/>
                </a:solidFill>
                <a:latin typeface="Arial" charset="0"/>
              </a:rPr>
              <a:t> 7-8 million cones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65" b="1" dirty="0">
                <a:solidFill>
                  <a:srgbClr val="FFFFFF"/>
                </a:solidFill>
                <a:latin typeface="Arial" charset="0"/>
              </a:rPr>
              <a:t>   in each eye</a:t>
            </a:r>
          </a:p>
        </p:txBody>
      </p:sp>
    </p:spTree>
    <p:extLst>
      <p:ext uri="{BB962C8B-B14F-4D97-AF65-F5344CB8AC3E}">
        <p14:creationId xmlns:p14="http://schemas.microsoft.com/office/powerpoint/2010/main" val="349922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Vergence</a:t>
            </a:r>
            <a:r>
              <a:rPr lang="en-US" dirty="0" smtClean="0"/>
              <a:t> – Accommodation Conflict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0" y="2352680"/>
            <a:ext cx="8648700" cy="346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58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Stereoscopic Vision:</a:t>
            </a:r>
            <a:br>
              <a:rPr lang="en-US" dirty="0" smtClean="0"/>
            </a:br>
            <a:r>
              <a:rPr lang="en-US" dirty="0" smtClean="0"/>
              <a:t>At The Screen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264727" y="1559376"/>
            <a:ext cx="4225636" cy="3040781"/>
          </a:xfrm>
          <a:prstGeom prst="rect">
            <a:avLst/>
          </a:prstGeom>
          <a:solidFill>
            <a:srgbClr val="B2B2B2">
              <a:alpha val="81000"/>
            </a:srgbClr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0" lon="900000" rev="0"/>
            </a:camera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7273638" y="2884843"/>
            <a:ext cx="597477" cy="6627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>
                <a:rot lat="600000" lon="900000" rev="0"/>
              </a:camera>
              <a:lightRig rig="legacyFlat3" dir="b"/>
            </a:scene3d>
            <a:sp3d extrusionH="430200" prstMaterial="legacyMatte">
              <a:extrusionClr>
                <a:srgbClr val="007A26"/>
              </a:extrusionClr>
            </a:sp3d>
          </a:bodyPr>
          <a:lstStyle/>
          <a:p>
            <a:pPr algn="ctr"/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rgbClr val="00CC3F"/>
                </a:solidFill>
                <a:latin typeface="Arial Black"/>
              </a:rPr>
              <a:t>3D</a:t>
            </a: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6303819" y="6081562"/>
            <a:ext cx="692727" cy="701719"/>
          </a:xfrm>
          <a:prstGeom prst="ellipse">
            <a:avLst/>
          </a:prstGeom>
          <a:solidFill>
            <a:srgbClr val="00B0F0"/>
          </a:solidFill>
          <a:ln w="9525">
            <a:round/>
            <a:headEnd/>
            <a:tailEnd/>
          </a:ln>
          <a:effectLst/>
          <a:scene3d>
            <a:camera prst="legacyObliqueTopRight">
              <a:rot lat="900000" lon="0" rev="0"/>
            </a:camera>
            <a:lightRig rig="legacyFlat3" dir="b"/>
          </a:scene3d>
          <a:sp3d extrusionH="430200" prstMaterial="legacyPlastic">
            <a:bevelT w="13500" h="13500" prst="angle"/>
            <a:bevelB w="13500" h="13500" prst="angle"/>
            <a:extrusionClr>
              <a:srgbClr val="00B0F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V="1">
            <a:off x="5541819" y="3196718"/>
            <a:ext cx="2008909" cy="2339062"/>
          </a:xfrm>
          <a:prstGeom prst="line">
            <a:avLst/>
          </a:prstGeom>
          <a:noFill/>
          <a:ln w="9525" cap="rnd">
            <a:solidFill>
              <a:srgbClr val="FF111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6858001" y="3196718"/>
            <a:ext cx="692727" cy="2728906"/>
          </a:xfrm>
          <a:prstGeom prst="line">
            <a:avLst/>
          </a:prstGeom>
          <a:noFill/>
          <a:ln w="9525" cap="rnd">
            <a:solidFill>
              <a:srgbClr val="00B0F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4918365" y="5613750"/>
            <a:ext cx="692727" cy="701719"/>
          </a:xfrm>
          <a:prstGeom prst="ellipse">
            <a:avLst/>
          </a:prstGeom>
          <a:solidFill>
            <a:srgbClr val="FF1111"/>
          </a:solidFill>
          <a:ln w="9525">
            <a:round/>
            <a:headEnd/>
            <a:tailEnd/>
          </a:ln>
          <a:effectLst/>
          <a:scene3d>
            <a:camera prst="legacyObliqueTopRight">
              <a:rot lat="900000" lon="900000" rev="0"/>
            </a:camera>
            <a:lightRig rig="legacyFlat3" dir="b"/>
          </a:scene3d>
          <a:sp3d extrusionH="430200" prstMaterial="legacyPlastic">
            <a:bevelT w="13500" h="13500" prst="angle"/>
            <a:bevelB w="13500" h="13500" prst="angle"/>
            <a:extrusionClr>
              <a:srgbClr val="FF1111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801091" y="3506969"/>
            <a:ext cx="1870364" cy="77969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6"/>
          <p:cNvSpPr>
            <a:spLocks noChangeArrowheads="1"/>
          </p:cNvSpPr>
          <p:nvPr/>
        </p:nvSpPr>
        <p:spPr bwMode="auto">
          <a:xfrm>
            <a:off x="2216727" y="6001968"/>
            <a:ext cx="207818" cy="233906"/>
          </a:xfrm>
          <a:prstGeom prst="ellipse">
            <a:avLst/>
          </a:prstGeom>
          <a:solidFill>
            <a:srgbClr val="FF1111"/>
          </a:solidFill>
          <a:ln w="9525">
            <a:solidFill>
              <a:srgbClr val="FF111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3117273" y="6001968"/>
            <a:ext cx="207818" cy="233906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2563091" y="3584938"/>
            <a:ext cx="346364" cy="155937"/>
          </a:xfrm>
          <a:prstGeom prst="rect">
            <a:avLst/>
          </a:prstGeom>
          <a:solidFill>
            <a:srgbClr val="00CC3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2632365" y="3506969"/>
            <a:ext cx="69273" cy="77969"/>
          </a:xfrm>
          <a:prstGeom prst="rect">
            <a:avLst/>
          </a:prstGeom>
          <a:solidFill>
            <a:srgbClr val="FF11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2563092" y="3506969"/>
            <a:ext cx="69273" cy="77969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2701637" y="3506969"/>
            <a:ext cx="69273" cy="77969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2770910" y="3506969"/>
            <a:ext cx="69273" cy="77969"/>
          </a:xfrm>
          <a:prstGeom prst="rect">
            <a:avLst/>
          </a:prstGeom>
          <a:solidFill>
            <a:srgbClr val="FF11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23"/>
          <p:cNvSpPr>
            <a:spLocks noChangeArrowheads="1"/>
          </p:cNvSpPr>
          <p:nvPr/>
        </p:nvSpPr>
        <p:spPr bwMode="auto">
          <a:xfrm flipH="1">
            <a:off x="2840183" y="3506969"/>
            <a:ext cx="69273" cy="77969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 flipV="1">
            <a:off x="2327854" y="3578440"/>
            <a:ext cx="406977" cy="2431650"/>
          </a:xfrm>
          <a:prstGeom prst="line">
            <a:avLst/>
          </a:prstGeom>
          <a:noFill/>
          <a:ln w="9525" cap="rnd">
            <a:solidFill>
              <a:srgbClr val="FF111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25"/>
          <p:cNvSpPr>
            <a:spLocks noChangeShapeType="1"/>
          </p:cNvSpPr>
          <p:nvPr/>
        </p:nvSpPr>
        <p:spPr bwMode="auto">
          <a:xfrm flipH="1" flipV="1">
            <a:off x="2750705" y="3576817"/>
            <a:ext cx="461818" cy="2436523"/>
          </a:xfrm>
          <a:prstGeom prst="line">
            <a:avLst/>
          </a:prstGeom>
          <a:noFill/>
          <a:ln w="9525" cap="rnd">
            <a:solidFill>
              <a:srgbClr val="00B0F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2196523" y="5972730"/>
            <a:ext cx="207818" cy="2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B2B2B2"/>
                </a:solidFill>
              </a:rPr>
              <a:t>L</a:t>
            </a: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3089853" y="5985725"/>
            <a:ext cx="207818" cy="2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B2B2B2"/>
                </a:solidFill>
              </a:rPr>
              <a:t>R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5118967" y="5722581"/>
            <a:ext cx="415636" cy="46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B2B2B2"/>
                </a:solidFill>
              </a:rPr>
              <a:t>L</a:t>
            </a:r>
          </a:p>
        </p:txBody>
      </p:sp>
      <p:sp>
        <p:nvSpPr>
          <p:cNvPr id="24" name="Text Box 29"/>
          <p:cNvSpPr txBox="1">
            <a:spLocks noChangeArrowheads="1"/>
          </p:cNvSpPr>
          <p:nvPr/>
        </p:nvSpPr>
        <p:spPr bwMode="auto">
          <a:xfrm>
            <a:off x="6468341" y="6214758"/>
            <a:ext cx="415636" cy="46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B2B2B2"/>
                </a:solidFill>
              </a:rPr>
              <a:t>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225637" y="3195095"/>
            <a:ext cx="1039091" cy="472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Screen / Image Plane</a:t>
            </a:r>
          </a:p>
        </p:txBody>
      </p:sp>
      <p:cxnSp>
        <p:nvCxnSpPr>
          <p:cNvPr id="26" name="Straight Arrow Connector 25"/>
          <p:cNvCxnSpPr>
            <a:stCxn id="25" idx="1"/>
          </p:cNvCxnSpPr>
          <p:nvPr/>
        </p:nvCxnSpPr>
        <p:spPr bwMode="auto">
          <a:xfrm rot="10800000" flipV="1">
            <a:off x="3948546" y="3431284"/>
            <a:ext cx="277091" cy="75684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25" idx="3"/>
          </p:cNvCxnSpPr>
          <p:nvPr/>
        </p:nvCxnSpPr>
        <p:spPr bwMode="auto">
          <a:xfrm>
            <a:off x="5264727" y="3431285"/>
            <a:ext cx="346364" cy="75684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rot="5400000" flipH="1" flipV="1">
            <a:off x="1470938" y="3896902"/>
            <a:ext cx="4678124" cy="1444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3671456" y="6235874"/>
            <a:ext cx="277091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3948547" y="1479783"/>
            <a:ext cx="1246909" cy="472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Apparent Image Depth</a:t>
            </a:r>
          </a:p>
        </p:txBody>
      </p:sp>
    </p:spTree>
    <p:extLst>
      <p:ext uri="{BB962C8B-B14F-4D97-AF65-F5344CB8AC3E}">
        <p14:creationId xmlns:p14="http://schemas.microsoft.com/office/powerpoint/2010/main" val="164863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Stereoscopic Vision:</a:t>
            </a:r>
            <a:br>
              <a:rPr lang="en-US" dirty="0" smtClean="0"/>
            </a:br>
            <a:r>
              <a:rPr lang="en-US" dirty="0" smtClean="0"/>
              <a:t>In Front Of The Screen (Convex)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264727" y="1559376"/>
            <a:ext cx="4225636" cy="3040781"/>
          </a:xfrm>
          <a:prstGeom prst="rect">
            <a:avLst/>
          </a:prstGeom>
          <a:solidFill>
            <a:srgbClr val="B2B2B2">
              <a:alpha val="81000"/>
            </a:srgbClr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0" lon="900000" rev="0"/>
            </a:camera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7135092" y="3118749"/>
            <a:ext cx="69273" cy="857656"/>
          </a:xfrm>
          <a:prstGeom prst="line">
            <a:avLst/>
          </a:prstGeom>
          <a:noFill/>
          <a:ln w="9525">
            <a:solidFill>
              <a:srgbClr val="00B0F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 flipV="1">
            <a:off x="7135092" y="3196719"/>
            <a:ext cx="692727" cy="701719"/>
          </a:xfrm>
          <a:prstGeom prst="line">
            <a:avLst/>
          </a:prstGeom>
          <a:noFill/>
          <a:ln w="9525" cap="rnd">
            <a:solidFill>
              <a:srgbClr val="FF111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6858002" y="3664531"/>
            <a:ext cx="597477" cy="6627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>
                <a:rot lat="600000" lon="900000" rev="0"/>
              </a:camera>
              <a:lightRig rig="legacyFlat3" dir="b"/>
            </a:scene3d>
            <a:sp3d extrusionH="430200" prstMaterial="legacyMatte">
              <a:extrusionClr>
                <a:srgbClr val="007A26"/>
              </a:extrusionClr>
            </a:sp3d>
          </a:bodyPr>
          <a:lstStyle/>
          <a:p>
            <a:pPr algn="ctr"/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rgbClr val="00CC3F"/>
                </a:solidFill>
                <a:latin typeface="Arial Black"/>
              </a:rPr>
              <a:t>3D</a:t>
            </a: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6303819" y="6081562"/>
            <a:ext cx="692727" cy="701719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  <a:headEnd/>
            <a:tailEnd/>
          </a:ln>
          <a:effectLst/>
          <a:scene3d>
            <a:camera prst="legacyObliqueTopRight">
              <a:rot lat="900000" lon="0" rev="0"/>
            </a:camera>
            <a:lightRig rig="legacyFlat3" dir="b"/>
          </a:scene3d>
          <a:sp3d extrusionH="430200" prstMaterial="legacyPlastic">
            <a:bevelT w="13500" h="13500" prst="angle"/>
            <a:bevelB w="13500" h="13500" prst="angle"/>
            <a:extrusionClr>
              <a:srgbClr val="00B0F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5541819" y="3898438"/>
            <a:ext cx="1593273" cy="1637343"/>
          </a:xfrm>
          <a:prstGeom prst="line">
            <a:avLst/>
          </a:prstGeom>
          <a:noFill/>
          <a:ln w="9525" cap="rnd">
            <a:solidFill>
              <a:srgbClr val="FF111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V="1">
            <a:off x="6788727" y="3976406"/>
            <a:ext cx="346364" cy="1949218"/>
          </a:xfrm>
          <a:prstGeom prst="line">
            <a:avLst/>
          </a:prstGeom>
          <a:noFill/>
          <a:ln w="9525" cap="rnd">
            <a:solidFill>
              <a:srgbClr val="00B0F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4918365" y="5613750"/>
            <a:ext cx="692727" cy="701719"/>
          </a:xfrm>
          <a:prstGeom prst="ellipse">
            <a:avLst/>
          </a:prstGeom>
          <a:solidFill>
            <a:srgbClr val="FF1111"/>
          </a:solidFill>
          <a:ln w="9525">
            <a:round/>
            <a:headEnd/>
            <a:tailEnd/>
          </a:ln>
          <a:effectLst/>
          <a:scene3d>
            <a:camera prst="legacyObliqueTopRight">
              <a:rot lat="900000" lon="1200000" rev="0"/>
            </a:camera>
            <a:lightRig rig="legacyFlat3" dir="b"/>
          </a:scene3d>
          <a:sp3d extrusionH="430200" prstMaterial="legacyPlastic">
            <a:bevelT w="13500" h="13500" prst="angle"/>
            <a:bevelB w="13500" h="13500" prst="angle"/>
            <a:extrusionClr>
              <a:srgbClr val="FF1111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1801091" y="3506969"/>
            <a:ext cx="1870364" cy="77969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27"/>
          <p:cNvSpPr>
            <a:spLocks noChangeArrowheads="1"/>
          </p:cNvSpPr>
          <p:nvPr/>
        </p:nvSpPr>
        <p:spPr bwMode="auto">
          <a:xfrm>
            <a:off x="2216727" y="6001968"/>
            <a:ext cx="207818" cy="233906"/>
          </a:xfrm>
          <a:prstGeom prst="ellipse">
            <a:avLst/>
          </a:prstGeom>
          <a:solidFill>
            <a:srgbClr val="FF1111"/>
          </a:solidFill>
          <a:ln w="9525">
            <a:solidFill>
              <a:srgbClr val="FF111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28"/>
          <p:cNvSpPr>
            <a:spLocks noChangeArrowheads="1"/>
          </p:cNvSpPr>
          <p:nvPr/>
        </p:nvSpPr>
        <p:spPr bwMode="auto">
          <a:xfrm>
            <a:off x="3117273" y="6001968"/>
            <a:ext cx="207818" cy="233906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30"/>
          <p:cNvSpPr>
            <a:spLocks noChangeArrowheads="1"/>
          </p:cNvSpPr>
          <p:nvPr/>
        </p:nvSpPr>
        <p:spPr bwMode="auto">
          <a:xfrm>
            <a:off x="2355273" y="3506969"/>
            <a:ext cx="346364" cy="77969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31"/>
          <p:cNvSpPr>
            <a:spLocks noChangeArrowheads="1"/>
          </p:cNvSpPr>
          <p:nvPr/>
        </p:nvSpPr>
        <p:spPr bwMode="auto">
          <a:xfrm>
            <a:off x="2770909" y="3506969"/>
            <a:ext cx="346364" cy="77969"/>
          </a:xfrm>
          <a:prstGeom prst="rect">
            <a:avLst/>
          </a:prstGeom>
          <a:solidFill>
            <a:srgbClr val="FF11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32"/>
          <p:cNvSpPr>
            <a:spLocks noChangeShapeType="1"/>
          </p:cNvSpPr>
          <p:nvPr/>
        </p:nvSpPr>
        <p:spPr bwMode="auto">
          <a:xfrm flipV="1">
            <a:off x="2335070" y="3506968"/>
            <a:ext cx="643659" cy="2496624"/>
          </a:xfrm>
          <a:prstGeom prst="line">
            <a:avLst/>
          </a:prstGeom>
          <a:noFill/>
          <a:ln w="9525" cap="rnd">
            <a:solidFill>
              <a:srgbClr val="FF111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33"/>
          <p:cNvSpPr>
            <a:spLocks noChangeShapeType="1"/>
          </p:cNvSpPr>
          <p:nvPr/>
        </p:nvSpPr>
        <p:spPr bwMode="auto">
          <a:xfrm flipH="1" flipV="1">
            <a:off x="2493819" y="3506969"/>
            <a:ext cx="718705" cy="2506370"/>
          </a:xfrm>
          <a:prstGeom prst="line">
            <a:avLst/>
          </a:prstGeom>
          <a:noFill/>
          <a:ln w="9525" cap="rnd">
            <a:solidFill>
              <a:srgbClr val="00B0F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Rectangle 29"/>
          <p:cNvSpPr>
            <a:spLocks noChangeArrowheads="1"/>
          </p:cNvSpPr>
          <p:nvPr/>
        </p:nvSpPr>
        <p:spPr bwMode="auto">
          <a:xfrm>
            <a:off x="2563091" y="4294779"/>
            <a:ext cx="346364" cy="155937"/>
          </a:xfrm>
          <a:prstGeom prst="rect">
            <a:avLst/>
          </a:prstGeom>
          <a:solidFill>
            <a:srgbClr val="00CC3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6523" y="5972730"/>
            <a:ext cx="207818" cy="2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B2B2B2"/>
                </a:solidFill>
              </a:rPr>
              <a:t>L</a:t>
            </a:r>
          </a:p>
        </p:txBody>
      </p:sp>
      <p:sp>
        <p:nvSpPr>
          <p:cNvPr id="25" name="Text Box 35"/>
          <p:cNvSpPr txBox="1">
            <a:spLocks noChangeArrowheads="1"/>
          </p:cNvSpPr>
          <p:nvPr/>
        </p:nvSpPr>
        <p:spPr bwMode="auto">
          <a:xfrm>
            <a:off x="3089853" y="5985725"/>
            <a:ext cx="207818" cy="2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B2B2B2"/>
                </a:solidFill>
              </a:rPr>
              <a:t>R</a:t>
            </a:r>
          </a:p>
        </p:txBody>
      </p:sp>
      <p:sp>
        <p:nvSpPr>
          <p:cNvPr id="26" name="Text Box 36"/>
          <p:cNvSpPr txBox="1">
            <a:spLocks noChangeArrowheads="1"/>
          </p:cNvSpPr>
          <p:nvPr/>
        </p:nvSpPr>
        <p:spPr bwMode="auto">
          <a:xfrm>
            <a:off x="5118967" y="5722581"/>
            <a:ext cx="415636" cy="46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B2B2B2"/>
                </a:solidFill>
              </a:rPr>
              <a:t>L</a:t>
            </a:r>
          </a:p>
        </p:txBody>
      </p:sp>
      <p:sp>
        <p:nvSpPr>
          <p:cNvPr id="27" name="Text Box 37"/>
          <p:cNvSpPr txBox="1">
            <a:spLocks noChangeArrowheads="1"/>
          </p:cNvSpPr>
          <p:nvPr/>
        </p:nvSpPr>
        <p:spPr bwMode="auto">
          <a:xfrm>
            <a:off x="6468341" y="6214758"/>
            <a:ext cx="415636" cy="46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B2B2B2"/>
                </a:solidFill>
              </a:rPr>
              <a:t>R</a:t>
            </a: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7383658" y="2892391"/>
            <a:ext cx="831273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2Left">
              <a:rot lat="780000" lon="156000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700" dirty="0">
                <a:solidFill>
                  <a:srgbClr val="FF0000"/>
                </a:solidFill>
                <a:latin typeface="Arial Black" pitchFamily="34" charset="0"/>
              </a:rPr>
              <a:t>3D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6764279" y="2825222"/>
            <a:ext cx="83127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2Left">
              <a:rot lat="780000" lon="156000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0B0F0"/>
                </a:solidFill>
                <a:latin typeface="Arial Black" pitchFamily="34" charset="0"/>
              </a:rPr>
              <a:t>3D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25637" y="3195095"/>
            <a:ext cx="1039091" cy="472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Screen / Image Plane</a:t>
            </a:r>
          </a:p>
        </p:txBody>
      </p:sp>
      <p:cxnSp>
        <p:nvCxnSpPr>
          <p:cNvPr id="31" name="Straight Arrow Connector 30"/>
          <p:cNvCxnSpPr>
            <a:stCxn id="30" idx="1"/>
          </p:cNvCxnSpPr>
          <p:nvPr/>
        </p:nvCxnSpPr>
        <p:spPr bwMode="auto">
          <a:xfrm rot="10800000" flipV="1">
            <a:off x="3948546" y="3431284"/>
            <a:ext cx="277091" cy="75684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30" idx="3"/>
          </p:cNvCxnSpPr>
          <p:nvPr/>
        </p:nvCxnSpPr>
        <p:spPr bwMode="auto">
          <a:xfrm>
            <a:off x="5264727" y="3431285"/>
            <a:ext cx="346364" cy="75684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rot="5400000" flipH="1" flipV="1">
            <a:off x="1470938" y="3896902"/>
            <a:ext cx="4678124" cy="1444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3671456" y="6235874"/>
            <a:ext cx="277091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3948547" y="1479783"/>
            <a:ext cx="1246909" cy="472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Apparent Image Depth</a:t>
            </a:r>
          </a:p>
        </p:txBody>
      </p:sp>
    </p:spTree>
    <p:extLst>
      <p:ext uri="{BB962C8B-B14F-4D97-AF65-F5344CB8AC3E}">
        <p14:creationId xmlns:p14="http://schemas.microsoft.com/office/powerpoint/2010/main" val="280756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512" y="19494"/>
            <a:ext cx="8285307" cy="1224759"/>
          </a:xfrm>
        </p:spPr>
        <p:txBody>
          <a:bodyPr>
            <a:normAutofit/>
          </a:bodyPr>
          <a:lstStyle/>
          <a:p>
            <a:r>
              <a:rPr lang="en-US" dirty="0" smtClean="0"/>
              <a:t>Stereoscopic Vision:</a:t>
            </a:r>
            <a:br>
              <a:rPr lang="en-US" dirty="0" smtClean="0"/>
            </a:br>
            <a:r>
              <a:rPr lang="en-US" dirty="0" smtClean="0"/>
              <a:t>Behind The Screen (Concave)</a:t>
            </a:r>
            <a:endParaRPr lang="en-US" dirty="0"/>
          </a:p>
        </p:txBody>
      </p:sp>
      <p:sp>
        <p:nvSpPr>
          <p:cNvPr id="28" name="WordArt 11"/>
          <p:cNvSpPr>
            <a:spLocks noChangeArrowheads="1" noChangeShapeType="1" noTextEdit="1"/>
          </p:cNvSpPr>
          <p:nvPr/>
        </p:nvSpPr>
        <p:spPr bwMode="auto">
          <a:xfrm>
            <a:off x="7897093" y="1637344"/>
            <a:ext cx="597477" cy="6627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>
                <a:rot lat="600000" lon="900000" rev="0"/>
              </a:camera>
              <a:lightRig rig="legacyFlat3" dir="b"/>
            </a:scene3d>
            <a:sp3d extrusionH="430200" prstMaterial="legacyMatte">
              <a:extrusionClr>
                <a:srgbClr val="007A26"/>
              </a:extrusionClr>
            </a:sp3d>
          </a:bodyPr>
          <a:lstStyle/>
          <a:p>
            <a:pPr algn="ctr"/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rgbClr val="00CC3F"/>
                </a:solidFill>
                <a:latin typeface="Arial Black"/>
              </a:rPr>
              <a:t>3D</a:t>
            </a:r>
          </a:p>
        </p:txBody>
      </p:sp>
      <p:sp>
        <p:nvSpPr>
          <p:cNvPr id="29" name="Line 20"/>
          <p:cNvSpPr>
            <a:spLocks noChangeShapeType="1"/>
          </p:cNvSpPr>
          <p:nvPr/>
        </p:nvSpPr>
        <p:spPr bwMode="auto">
          <a:xfrm flipV="1">
            <a:off x="7273638" y="1871250"/>
            <a:ext cx="900545" cy="1247500"/>
          </a:xfrm>
          <a:prstGeom prst="line">
            <a:avLst/>
          </a:prstGeom>
          <a:noFill/>
          <a:ln w="9525">
            <a:solidFill>
              <a:srgbClr val="FF111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Line 21"/>
          <p:cNvSpPr>
            <a:spLocks noChangeShapeType="1"/>
          </p:cNvSpPr>
          <p:nvPr/>
        </p:nvSpPr>
        <p:spPr bwMode="auto">
          <a:xfrm flipV="1">
            <a:off x="7827818" y="2027188"/>
            <a:ext cx="346364" cy="1169531"/>
          </a:xfrm>
          <a:prstGeom prst="line">
            <a:avLst/>
          </a:prstGeom>
          <a:noFill/>
          <a:ln w="9525">
            <a:solidFill>
              <a:srgbClr val="00B0F0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5264727" y="1559376"/>
            <a:ext cx="4225636" cy="3040781"/>
          </a:xfrm>
          <a:prstGeom prst="rect">
            <a:avLst/>
          </a:prstGeom>
          <a:solidFill>
            <a:srgbClr val="B2B2B2">
              <a:alpha val="81000"/>
            </a:srgbClr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0" lon="900000" rev="0"/>
            </a:camera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B2B2B2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2" name="Oval 8"/>
          <p:cNvSpPr>
            <a:spLocks noChangeArrowheads="1"/>
          </p:cNvSpPr>
          <p:nvPr/>
        </p:nvSpPr>
        <p:spPr bwMode="auto">
          <a:xfrm>
            <a:off x="6303819" y="6081562"/>
            <a:ext cx="692727" cy="701719"/>
          </a:xfrm>
          <a:prstGeom prst="ellipse">
            <a:avLst/>
          </a:prstGeom>
          <a:solidFill>
            <a:srgbClr val="00B0F0"/>
          </a:solidFill>
          <a:ln w="9525">
            <a:round/>
            <a:headEnd/>
            <a:tailEnd/>
          </a:ln>
          <a:effectLst/>
          <a:scene3d>
            <a:camera prst="legacyObliqueTopRight">
              <a:rot lat="900000" lon="300000" rev="0"/>
            </a:camera>
            <a:lightRig rig="legacyFlat3" dir="b"/>
          </a:scene3d>
          <a:sp3d extrusionH="430200" prstMaterial="legacyPlastic">
            <a:bevelT w="13500" h="13500" prst="angle"/>
            <a:bevelB w="13500" h="13500" prst="angle"/>
            <a:extrusionClr>
              <a:srgbClr val="00B0F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7383658" y="2892391"/>
            <a:ext cx="831273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2Left">
              <a:rot lat="780000" lon="156000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700" dirty="0">
                <a:solidFill>
                  <a:srgbClr val="00B0F0"/>
                </a:solidFill>
                <a:latin typeface="Arial Black" pitchFamily="34" charset="0"/>
              </a:rPr>
              <a:t>3D</a:t>
            </a:r>
          </a:p>
        </p:txBody>
      </p:sp>
      <p:sp>
        <p:nvSpPr>
          <p:cNvPr id="37" name="Line 18"/>
          <p:cNvSpPr>
            <a:spLocks noChangeShapeType="1"/>
          </p:cNvSpPr>
          <p:nvPr/>
        </p:nvSpPr>
        <p:spPr bwMode="auto">
          <a:xfrm flipV="1">
            <a:off x="5541818" y="3118749"/>
            <a:ext cx="1731818" cy="2339062"/>
          </a:xfrm>
          <a:prstGeom prst="line">
            <a:avLst/>
          </a:prstGeom>
          <a:noFill/>
          <a:ln w="9525" cap="rnd">
            <a:solidFill>
              <a:srgbClr val="FF111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Line 19"/>
          <p:cNvSpPr>
            <a:spLocks noChangeShapeType="1"/>
          </p:cNvSpPr>
          <p:nvPr/>
        </p:nvSpPr>
        <p:spPr bwMode="auto">
          <a:xfrm flipV="1">
            <a:off x="6927274" y="3196718"/>
            <a:ext cx="900545" cy="2728906"/>
          </a:xfrm>
          <a:prstGeom prst="line">
            <a:avLst/>
          </a:prstGeom>
          <a:noFill/>
          <a:ln w="9525" cap="rnd">
            <a:solidFill>
              <a:srgbClr val="00B0F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" name="Oval 7"/>
          <p:cNvSpPr>
            <a:spLocks noChangeArrowheads="1"/>
          </p:cNvSpPr>
          <p:nvPr/>
        </p:nvSpPr>
        <p:spPr bwMode="auto">
          <a:xfrm>
            <a:off x="4918365" y="5613750"/>
            <a:ext cx="692727" cy="701719"/>
          </a:xfrm>
          <a:prstGeom prst="ellipse">
            <a:avLst/>
          </a:prstGeom>
          <a:solidFill>
            <a:srgbClr val="FF1111"/>
          </a:solidFill>
          <a:ln w="9525">
            <a:round/>
            <a:headEnd/>
            <a:tailEnd/>
          </a:ln>
          <a:effectLst/>
          <a:scene3d>
            <a:camera prst="legacyObliqueTopRight">
              <a:rot lat="900000" lon="900000" rev="0"/>
            </a:camera>
            <a:lightRig rig="legacyFlat3" dir="b"/>
          </a:scene3d>
          <a:sp3d extrusionH="430200" prstMaterial="legacyPlastic">
            <a:bevelT w="13500" h="13500" prst="angle"/>
            <a:bevelB w="13500" h="13500" prst="angle"/>
            <a:extrusionClr>
              <a:srgbClr val="FF1111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0" name="Rectangle 23"/>
          <p:cNvSpPr>
            <a:spLocks noChangeArrowheads="1"/>
          </p:cNvSpPr>
          <p:nvPr/>
        </p:nvSpPr>
        <p:spPr bwMode="auto">
          <a:xfrm>
            <a:off x="1801091" y="3506969"/>
            <a:ext cx="1870364" cy="77969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24"/>
          <p:cNvSpPr>
            <a:spLocks noChangeArrowheads="1"/>
          </p:cNvSpPr>
          <p:nvPr/>
        </p:nvSpPr>
        <p:spPr bwMode="auto">
          <a:xfrm>
            <a:off x="2216727" y="6001968"/>
            <a:ext cx="207818" cy="233906"/>
          </a:xfrm>
          <a:prstGeom prst="ellipse">
            <a:avLst/>
          </a:prstGeom>
          <a:solidFill>
            <a:srgbClr val="FF1111"/>
          </a:solidFill>
          <a:ln w="9525">
            <a:solidFill>
              <a:srgbClr val="FF111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25"/>
          <p:cNvSpPr>
            <a:spLocks noChangeArrowheads="1"/>
          </p:cNvSpPr>
          <p:nvPr/>
        </p:nvSpPr>
        <p:spPr bwMode="auto">
          <a:xfrm>
            <a:off x="3117273" y="6001968"/>
            <a:ext cx="207818" cy="233906"/>
          </a:xfrm>
          <a:prstGeom prst="ellipse">
            <a:avLst/>
          </a:prstGeom>
          <a:solidFill>
            <a:srgbClr val="00B0F0"/>
          </a:solidFill>
          <a:ln w="9525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Rectangle 26"/>
          <p:cNvSpPr>
            <a:spLocks noChangeArrowheads="1"/>
          </p:cNvSpPr>
          <p:nvPr/>
        </p:nvSpPr>
        <p:spPr bwMode="auto">
          <a:xfrm>
            <a:off x="2563091" y="1557751"/>
            <a:ext cx="346364" cy="155937"/>
          </a:xfrm>
          <a:prstGeom prst="rect">
            <a:avLst/>
          </a:prstGeom>
          <a:solidFill>
            <a:srgbClr val="00CC3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Rectangle 27"/>
          <p:cNvSpPr>
            <a:spLocks noChangeArrowheads="1"/>
          </p:cNvSpPr>
          <p:nvPr/>
        </p:nvSpPr>
        <p:spPr bwMode="auto">
          <a:xfrm>
            <a:off x="2355273" y="3506969"/>
            <a:ext cx="346364" cy="77969"/>
          </a:xfrm>
          <a:prstGeom prst="rect">
            <a:avLst/>
          </a:prstGeom>
          <a:solidFill>
            <a:srgbClr val="FF111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Rectangle 28"/>
          <p:cNvSpPr>
            <a:spLocks noChangeArrowheads="1"/>
          </p:cNvSpPr>
          <p:nvPr/>
        </p:nvSpPr>
        <p:spPr bwMode="auto">
          <a:xfrm>
            <a:off x="2770909" y="3506969"/>
            <a:ext cx="346364" cy="77969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32"/>
          <p:cNvSpPr>
            <a:spLocks noChangeShapeType="1"/>
          </p:cNvSpPr>
          <p:nvPr/>
        </p:nvSpPr>
        <p:spPr bwMode="auto">
          <a:xfrm flipV="1">
            <a:off x="2322080" y="1700694"/>
            <a:ext cx="398318" cy="4309397"/>
          </a:xfrm>
          <a:prstGeom prst="line">
            <a:avLst/>
          </a:prstGeom>
          <a:noFill/>
          <a:ln w="9525" cap="rnd">
            <a:solidFill>
              <a:srgbClr val="FF111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" name="Line 33"/>
          <p:cNvSpPr>
            <a:spLocks noChangeShapeType="1"/>
          </p:cNvSpPr>
          <p:nvPr/>
        </p:nvSpPr>
        <p:spPr bwMode="auto">
          <a:xfrm flipH="1" flipV="1">
            <a:off x="2729059" y="1713689"/>
            <a:ext cx="483465" cy="4299651"/>
          </a:xfrm>
          <a:prstGeom prst="line">
            <a:avLst/>
          </a:prstGeom>
          <a:noFill/>
          <a:ln w="9525" cap="rnd">
            <a:solidFill>
              <a:srgbClr val="00B0F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" name="Text Box 34"/>
          <p:cNvSpPr txBox="1">
            <a:spLocks noChangeArrowheads="1"/>
          </p:cNvSpPr>
          <p:nvPr/>
        </p:nvSpPr>
        <p:spPr bwMode="auto">
          <a:xfrm>
            <a:off x="2196523" y="5972730"/>
            <a:ext cx="207818" cy="2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B2B2B2"/>
                </a:solidFill>
              </a:rPr>
              <a:t>L</a:t>
            </a:r>
          </a:p>
        </p:txBody>
      </p:sp>
      <p:sp>
        <p:nvSpPr>
          <p:cNvPr id="49" name="Text Box 35"/>
          <p:cNvSpPr txBox="1">
            <a:spLocks noChangeArrowheads="1"/>
          </p:cNvSpPr>
          <p:nvPr/>
        </p:nvSpPr>
        <p:spPr bwMode="auto">
          <a:xfrm>
            <a:off x="3089853" y="5985725"/>
            <a:ext cx="207818" cy="2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B2B2B2"/>
                </a:solidFill>
              </a:rPr>
              <a:t>R</a:t>
            </a:r>
          </a:p>
        </p:txBody>
      </p:sp>
      <p:sp>
        <p:nvSpPr>
          <p:cNvPr id="50" name="Text Box 36"/>
          <p:cNvSpPr txBox="1">
            <a:spLocks noChangeArrowheads="1"/>
          </p:cNvSpPr>
          <p:nvPr/>
        </p:nvSpPr>
        <p:spPr bwMode="auto">
          <a:xfrm>
            <a:off x="5118967" y="5722581"/>
            <a:ext cx="415636" cy="46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B2B2B2"/>
                </a:solidFill>
              </a:rPr>
              <a:t>L</a:t>
            </a:r>
          </a:p>
        </p:txBody>
      </p:sp>
      <p:sp>
        <p:nvSpPr>
          <p:cNvPr id="51" name="Text Box 37"/>
          <p:cNvSpPr txBox="1">
            <a:spLocks noChangeArrowheads="1"/>
          </p:cNvSpPr>
          <p:nvPr/>
        </p:nvSpPr>
        <p:spPr bwMode="auto">
          <a:xfrm>
            <a:off x="6468341" y="6214758"/>
            <a:ext cx="415636" cy="46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B2B2B2"/>
                </a:solidFill>
              </a:rPr>
              <a:t>R</a:t>
            </a:r>
          </a:p>
        </p:txBody>
      </p:sp>
      <p:sp>
        <p:nvSpPr>
          <p:cNvPr id="63" name="Text Box 15"/>
          <p:cNvSpPr txBox="1">
            <a:spLocks noChangeArrowheads="1"/>
          </p:cNvSpPr>
          <p:nvPr/>
        </p:nvSpPr>
        <p:spPr bwMode="auto">
          <a:xfrm>
            <a:off x="6764279" y="2825222"/>
            <a:ext cx="83127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2Left">
              <a:rot lat="780000" lon="156000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Arial Black" pitchFamily="34" charset="0"/>
              </a:rPr>
              <a:t>3D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225637" y="3195095"/>
            <a:ext cx="1039091" cy="472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Screen / Image Plane</a:t>
            </a:r>
          </a:p>
        </p:txBody>
      </p:sp>
      <p:cxnSp>
        <p:nvCxnSpPr>
          <p:cNvPr id="66" name="Straight Arrow Connector 65"/>
          <p:cNvCxnSpPr>
            <a:stCxn id="64" idx="1"/>
          </p:cNvCxnSpPr>
          <p:nvPr/>
        </p:nvCxnSpPr>
        <p:spPr bwMode="auto">
          <a:xfrm rot="10800000" flipV="1">
            <a:off x="3948546" y="3431284"/>
            <a:ext cx="277091" cy="75684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8" name="Straight Arrow Connector 67"/>
          <p:cNvCxnSpPr>
            <a:stCxn id="64" idx="3"/>
          </p:cNvCxnSpPr>
          <p:nvPr/>
        </p:nvCxnSpPr>
        <p:spPr bwMode="auto">
          <a:xfrm>
            <a:off x="5264727" y="3431285"/>
            <a:ext cx="346364" cy="75684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4" name="Straight Arrow Connector 73"/>
          <p:cNvCxnSpPr/>
          <p:nvPr/>
        </p:nvCxnSpPr>
        <p:spPr bwMode="auto">
          <a:xfrm rot="5400000" flipH="1" flipV="1">
            <a:off x="1470938" y="3896902"/>
            <a:ext cx="4678124" cy="1444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3671456" y="6235874"/>
            <a:ext cx="277091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TextBox 76"/>
          <p:cNvSpPr txBox="1"/>
          <p:nvPr/>
        </p:nvSpPr>
        <p:spPr>
          <a:xfrm>
            <a:off x="3948547" y="1479783"/>
            <a:ext cx="1246909" cy="472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Apparent Image Depth</a:t>
            </a:r>
          </a:p>
        </p:txBody>
      </p:sp>
    </p:spTree>
    <p:extLst>
      <p:ext uri="{BB962C8B-B14F-4D97-AF65-F5344CB8AC3E}">
        <p14:creationId xmlns:p14="http://schemas.microsoft.com/office/powerpoint/2010/main" val="180901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36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4400" dirty="0" smtClean="0">
                <a:solidFill>
                  <a:srgbClr val="FFFF00"/>
                </a:solidFill>
              </a:rPr>
              <a:t>Is the gaze direction of the human eye constant?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388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758950" y="5543183"/>
            <a:ext cx="86741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eye jumps, comes to rest momentarily (producing a small dot on the record), then jumps to a new locus of interest.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4322764" y="6583364"/>
            <a:ext cx="626903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FFFFFF"/>
                </a:solidFill>
              </a:rPr>
              <a:t>- David H. </a:t>
            </a:r>
            <a:r>
              <a:rPr lang="en-US" sz="1200" i="1" dirty="0" smtClean="0">
                <a:solidFill>
                  <a:srgbClr val="FFFFFF"/>
                </a:solidFill>
              </a:rPr>
              <a:t>Hubel</a:t>
            </a:r>
            <a:r>
              <a:rPr lang="en-US" sz="1200" i="1" dirty="0">
                <a:solidFill>
                  <a:srgbClr val="FFFFFF"/>
                </a:solidFill>
              </a:rPr>
              <a:t>. EYE, BRAIN, AND VISION, 1988 Scientific American Books, Inc. p. 80.</a:t>
            </a:r>
          </a:p>
        </p:txBody>
      </p:sp>
      <p:pic>
        <p:nvPicPr>
          <p:cNvPr id="54277" name="Picture 5" descr="Vision_8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1" y="1219200"/>
            <a:ext cx="26320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6" descr="Vision_8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1" y="1219200"/>
            <a:ext cx="26320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050"/>
            <a:ext cx="12192000" cy="12255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Saccadic Motion</a:t>
            </a:r>
          </a:p>
        </p:txBody>
      </p:sp>
    </p:spTree>
    <p:extLst>
      <p:ext uri="{BB962C8B-B14F-4D97-AF65-F5344CB8AC3E}">
        <p14:creationId xmlns:p14="http://schemas.microsoft.com/office/powerpoint/2010/main" val="294718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Saccade Control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Saccade control is the ability of the eye(s) to move quickly from one fixation point to another (100-300 </a:t>
            </a:r>
            <a:r>
              <a:rPr lang="en-US" sz="2800" dirty="0" err="1" smtClean="0"/>
              <a:t>ms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To obtain a complete picture, normal adults perform 3-5 saccades (“snapshots”) per second</a:t>
            </a:r>
          </a:p>
          <a:p>
            <a:r>
              <a:rPr lang="en-US" sz="2800" dirty="0" smtClean="0"/>
              <a:t>Fixation “</a:t>
            </a:r>
            <a:r>
              <a:rPr lang="en-US" sz="2800" dirty="0" err="1" smtClean="0"/>
              <a:t>restops</a:t>
            </a:r>
            <a:r>
              <a:rPr lang="en-US" sz="2800" dirty="0" smtClean="0"/>
              <a:t>” are ≈ 50-100 </a:t>
            </a:r>
            <a:r>
              <a:rPr lang="en-US" sz="2800" dirty="0" err="1" smtClean="0"/>
              <a:t>ms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3598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20" y="19496"/>
            <a:ext cx="11587316" cy="1221476"/>
          </a:xfrm>
        </p:spPr>
        <p:txBody>
          <a:bodyPr/>
          <a:lstStyle/>
          <a:p>
            <a:r>
              <a:rPr lang="en-US" dirty="0" smtClean="0"/>
              <a:t>Saccades 				Peak Angular Velocity</a:t>
            </a:r>
            <a:endParaRPr lang="en-US" dirty="0"/>
          </a:p>
        </p:txBody>
      </p:sp>
      <p:pic>
        <p:nvPicPr>
          <p:cNvPr id="1026" name="Picture 2" descr="https://upload.wikimedia.org/wikipedia/commons/thumb/1/1f/Saccadic_main_sequence.svg/512px-Saccadic_main_sequence.sv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365" y="1240972"/>
            <a:ext cx="5488343" cy="548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78277" y="6111631"/>
            <a:ext cx="1137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34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Saccadic Masking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There are two major types of saccadic masking or suppression</a:t>
            </a:r>
          </a:p>
          <a:p>
            <a:r>
              <a:rPr lang="en-US" sz="2800" b="1" dirty="0" smtClean="0"/>
              <a:t>Flash suppression</a:t>
            </a:r>
            <a:r>
              <a:rPr lang="en-US" sz="2800" dirty="0" smtClean="0"/>
              <a:t> is the inability of the </a:t>
            </a:r>
            <a:r>
              <a:rPr lang="en-US" sz="2800" dirty="0" smtClean="0">
                <a:solidFill>
                  <a:srgbClr val="FFFF00"/>
                </a:solidFill>
              </a:rPr>
              <a:t>eye</a:t>
            </a:r>
            <a:r>
              <a:rPr lang="en-US" sz="2800" dirty="0" smtClean="0"/>
              <a:t> to see a flash of light during a saccade</a:t>
            </a:r>
          </a:p>
          <a:p>
            <a:r>
              <a:rPr lang="en-US" sz="2800" b="1" dirty="0" smtClean="0"/>
              <a:t>Suppression of image displacement</a:t>
            </a:r>
            <a:r>
              <a:rPr lang="en-US" sz="2800" dirty="0" smtClean="0"/>
              <a:t> is characterized by the inability to perceive whether a target has moved during a saccade.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6139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82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828800"/>
            <a:ext cx="8318231" cy="448056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Rods </a:t>
            </a:r>
            <a:r>
              <a:rPr lang="en-US" dirty="0"/>
              <a:t>&amp;</a:t>
            </a:r>
            <a:r>
              <a:rPr lang="en-US" dirty="0" smtClean="0"/>
              <a:t> Cones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05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3410" name="Rectangle 2"/>
          <p:cNvSpPr>
            <a:spLocks noChangeArrowheads="1"/>
          </p:cNvSpPr>
          <p:nvPr/>
        </p:nvSpPr>
        <p:spPr bwMode="auto">
          <a:xfrm>
            <a:off x="950216" y="1532022"/>
            <a:ext cx="10291568" cy="5157537"/>
          </a:xfrm>
          <a:prstGeom prst="rect">
            <a:avLst/>
          </a:prstGeom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 dirty="0">
              <a:solidFill>
                <a:srgbClr val="FFFFFF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84" b="1" dirty="0" smtClean="0">
                <a:solidFill>
                  <a:srgbClr val="FFFFFF"/>
                </a:solidFill>
                <a:latin typeface="Arial" charset="0"/>
              </a:rPr>
              <a:t>NBAY </a:t>
            </a:r>
            <a:r>
              <a:rPr lang="en-US" sz="3684" b="1" dirty="0">
                <a:solidFill>
                  <a:srgbClr val="FFFFFF"/>
                </a:solidFill>
                <a:latin typeface="Arial" charset="0"/>
              </a:rPr>
              <a:t>6120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84" b="1" dirty="0" smtClean="0">
                <a:solidFill>
                  <a:srgbClr val="FFFFFF"/>
                </a:solidFill>
                <a:latin typeface="Arial" charset="0"/>
              </a:rPr>
              <a:t>March 17,2020</a:t>
            </a:r>
            <a:endParaRPr lang="en-US" sz="3684" b="1" dirty="0">
              <a:solidFill>
                <a:srgbClr val="FFFFFF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84" b="1" dirty="0" smtClean="0">
                <a:solidFill>
                  <a:srgbClr val="FFFFFF"/>
                </a:solidFill>
                <a:latin typeface="Arial" charset="0"/>
              </a:rPr>
              <a:t>Prof</a:t>
            </a:r>
            <a:r>
              <a:rPr lang="en-US" sz="3684" b="1" dirty="0">
                <a:solidFill>
                  <a:srgbClr val="FFFFFF"/>
                </a:solidFill>
                <a:latin typeface="Arial" charset="0"/>
              </a:rPr>
              <a:t>. Donald P. </a:t>
            </a:r>
            <a:r>
              <a:rPr lang="en-US" sz="3684" b="1" dirty="0" smtClean="0">
                <a:solidFill>
                  <a:srgbClr val="FFFFFF"/>
                </a:solidFill>
                <a:latin typeface="Arial" charset="0"/>
              </a:rPr>
              <a:t>Greenberg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84" b="1" dirty="0">
                <a:solidFill>
                  <a:srgbClr val="FFFFFF"/>
                </a:solidFill>
                <a:latin typeface="Arial" charset="0"/>
              </a:rPr>
              <a:t>Lecture </a:t>
            </a:r>
            <a:r>
              <a:rPr lang="en-US" sz="3684" b="1" dirty="0" smtClean="0">
                <a:solidFill>
                  <a:srgbClr val="FFFFFF"/>
                </a:solidFill>
                <a:latin typeface="Arial" charset="0"/>
              </a:rPr>
              <a:t>6B</a:t>
            </a:r>
            <a:endParaRPr lang="en-US" sz="3684" b="1" dirty="0">
              <a:solidFill>
                <a:srgbClr val="FFFFFF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1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093154" y="1446738"/>
            <a:ext cx="10148630" cy="1516088"/>
          </a:xfrm>
          <a:noFill/>
          <a:ln/>
        </p:spPr>
        <p:txBody>
          <a:bodyPr vert="horz" wrap="square" lIns="112076" tIns="56850" rIns="112076" bIns="56850" numCol="1" anchor="b" anchorCtr="0" compatLnSpc="1">
            <a:prstTxWarp prst="textNoShape">
              <a:avLst/>
            </a:prstTxWarp>
          </a:bodyPr>
          <a:lstStyle/>
          <a:p>
            <a:pPr algn="ctr" defTabSz="1112667">
              <a:lnSpc>
                <a:spcPct val="105000"/>
              </a:lnSpc>
              <a:spcBef>
                <a:spcPct val="4000"/>
              </a:spcBef>
            </a:pPr>
            <a:r>
              <a:rPr lang="en-US" sz="4911" dirty="0" smtClean="0"/>
              <a:t>Virtual Reality</a:t>
            </a:r>
            <a:endParaRPr lang="en-US" sz="4911" dirty="0"/>
          </a:p>
        </p:txBody>
      </p:sp>
      <p:sp>
        <p:nvSpPr>
          <p:cNvPr id="913412" name="Line 4"/>
          <p:cNvSpPr>
            <a:spLocks noChangeShapeType="1"/>
          </p:cNvSpPr>
          <p:nvPr/>
        </p:nvSpPr>
        <p:spPr bwMode="auto">
          <a:xfrm>
            <a:off x="1729880" y="2962826"/>
            <a:ext cx="8875178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84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065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+mj-lt"/>
              </a:rPr>
              <a:t>What is Virtual Reality?</a:t>
            </a:r>
          </a:p>
        </p:txBody>
      </p:sp>
    </p:spTree>
    <p:extLst>
      <p:ext uri="{BB962C8B-B14F-4D97-AF65-F5344CB8AC3E}">
        <p14:creationId xmlns:p14="http://schemas.microsoft.com/office/powerpoint/2010/main" val="5238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4093" dirty="0">
                <a:solidFill>
                  <a:srgbClr val="FFFF00"/>
                </a:solidFill>
              </a:rPr>
              <a:t>A term used to describe a computer generated environment which can simulate the perception of PRESENCE.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03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Virtual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4093" dirty="0">
                <a:solidFill>
                  <a:srgbClr val="FFFF00"/>
                </a:solidFill>
              </a:rPr>
              <a:t>A person immersed within this virtual world can manipulate objects, interact with the environment, and explore the virtual world in the same perceptual way as one interacts with the physical world.</a:t>
            </a:r>
          </a:p>
        </p:txBody>
      </p:sp>
    </p:spTree>
    <p:extLst>
      <p:ext uri="{BB962C8B-B14F-4D97-AF65-F5344CB8AC3E}">
        <p14:creationId xmlns:p14="http://schemas.microsoft.com/office/powerpoint/2010/main" val="374503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Human in the Loop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Abstract Interpretation</a:t>
            </a:r>
          </a:p>
          <a:p>
            <a:r>
              <a:rPr lang="en-US" dirty="0" smtClean="0"/>
              <a:t>Viewing a Picture on Television</a:t>
            </a:r>
          </a:p>
          <a:p>
            <a:r>
              <a:rPr lang="en-US" dirty="0" smtClean="0"/>
              <a:t>Cinema Viewing</a:t>
            </a:r>
          </a:p>
          <a:p>
            <a:r>
              <a:rPr lang="en-US" dirty="0" smtClean="0"/>
              <a:t>Presence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8298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658" r="76941" b="46405"/>
          <a:stretch/>
        </p:blipFill>
        <p:spPr>
          <a:xfrm>
            <a:off x="3485049" y="1739203"/>
            <a:ext cx="4673510" cy="484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95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17" t="21787" r="51516" b="48148"/>
          <a:stretch/>
        </p:blipFill>
        <p:spPr>
          <a:xfrm>
            <a:off x="3290110" y="1792989"/>
            <a:ext cx="5478287" cy="484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85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6400" y="1530406"/>
            <a:ext cx="6609999" cy="510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262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573" t="45534" r="11945" b="33769"/>
          <a:stretch/>
        </p:blipFill>
        <p:spPr>
          <a:xfrm>
            <a:off x="3155642" y="1488199"/>
            <a:ext cx="4387054" cy="484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24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Visual Sensory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Visual Acuity </a:t>
            </a:r>
          </a:p>
          <a:p>
            <a:r>
              <a:rPr lang="en-US" dirty="0" smtClean="0"/>
              <a:t>Peripheral Vision</a:t>
            </a:r>
          </a:p>
          <a:p>
            <a:r>
              <a:rPr lang="en-US" dirty="0" smtClean="0"/>
              <a:t>Motion Detection</a:t>
            </a:r>
          </a:p>
          <a:p>
            <a:r>
              <a:rPr lang="en-US" dirty="0" smtClean="0"/>
              <a:t>Depth Perception</a:t>
            </a:r>
          </a:p>
          <a:p>
            <a:r>
              <a:rPr lang="en-US" dirty="0" smtClean="0"/>
              <a:t>Color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244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592" y="1752600"/>
            <a:ext cx="7882820" cy="397197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14"/>
          <p:cNvSpPr txBox="1">
            <a:spLocks noChangeArrowheads="1"/>
          </p:cNvSpPr>
          <p:nvPr/>
        </p:nvSpPr>
        <p:spPr bwMode="auto">
          <a:xfrm>
            <a:off x="533400" y="76200"/>
            <a:ext cx="10396681" cy="12247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AEC5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AEC5E"/>
                </a:solidFill>
                <a:latin typeface="Helvetic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AEC5E"/>
                </a:solidFill>
                <a:latin typeface="Helvetic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AEC5E"/>
                </a:solidFill>
                <a:latin typeface="Helvetic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AEC5E"/>
                </a:solidFill>
                <a:latin typeface="Helvetica" pitchFamily="34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AEC5E"/>
                </a:solidFill>
                <a:latin typeface="Helvetica" pitchFamily="34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AEC5E"/>
                </a:solidFill>
                <a:latin typeface="Helvetica" pitchFamily="34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AEC5E"/>
                </a:solidFill>
                <a:latin typeface="Helvetica" pitchFamily="34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EAEC5E"/>
                </a:solidFill>
                <a:latin typeface="Helvetica" pitchFamily="34" charset="0"/>
              </a:defRPr>
            </a:lvl9pPr>
          </a:lstStyle>
          <a:p>
            <a:r>
              <a:rPr lang="en-US" sz="4000" kern="0" smtClean="0"/>
              <a:t>Receptor Distribution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250460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Characteristics of Visual Sensory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Visual Acuity </a:t>
            </a:r>
          </a:p>
          <a:p>
            <a:r>
              <a:rPr lang="en-US" dirty="0"/>
              <a:t>Peripheral </a:t>
            </a:r>
            <a:r>
              <a:rPr lang="en-US" dirty="0" smtClean="0"/>
              <a:t>Vision</a:t>
            </a:r>
          </a:p>
          <a:p>
            <a:r>
              <a:rPr lang="en-US" dirty="0" smtClean="0"/>
              <a:t>Perception of Motion </a:t>
            </a:r>
          </a:p>
          <a:p>
            <a:r>
              <a:rPr lang="en-US" dirty="0" smtClean="0"/>
              <a:t>Depth </a:t>
            </a:r>
            <a:r>
              <a:rPr lang="en-US" dirty="0"/>
              <a:t>Perception</a:t>
            </a:r>
          </a:p>
          <a:p>
            <a:r>
              <a:rPr lang="en-US" dirty="0"/>
              <a:t>Color</a:t>
            </a:r>
          </a:p>
          <a:p>
            <a:pPr marL="0" indent="0">
              <a:buNone/>
            </a:pPr>
            <a:r>
              <a:rPr lang="en-US" dirty="0" smtClean="0"/>
              <a:t>	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28653" y="1530137"/>
            <a:ext cx="5891978" cy="4991028"/>
          </a:xfrm>
        </p:spPr>
        <p:txBody>
          <a:bodyPr/>
          <a:lstStyle/>
          <a:p>
            <a:r>
              <a:rPr lang="en-US" dirty="0"/>
              <a:t>Display Resolution and Eye </a:t>
            </a:r>
            <a:r>
              <a:rPr lang="en-US" dirty="0" smtClean="0"/>
              <a:t>Tracking</a:t>
            </a:r>
          </a:p>
          <a:p>
            <a:r>
              <a:rPr lang="en-US" dirty="0" smtClean="0"/>
              <a:t>Immersion and Field </a:t>
            </a:r>
            <a:r>
              <a:rPr lang="en-US" dirty="0"/>
              <a:t>of </a:t>
            </a:r>
            <a:r>
              <a:rPr lang="en-US" dirty="0" smtClean="0"/>
              <a:t>View</a:t>
            </a:r>
          </a:p>
          <a:p>
            <a:r>
              <a:rPr lang="en-US" dirty="0" smtClean="0"/>
              <a:t>Refresh and Update Rate</a:t>
            </a:r>
            <a:endParaRPr lang="en-US" dirty="0"/>
          </a:p>
          <a:p>
            <a:r>
              <a:rPr lang="en-US" dirty="0" smtClean="0"/>
              <a:t>3D Environment Simulation</a:t>
            </a:r>
            <a:endParaRPr lang="en-US" dirty="0"/>
          </a:p>
          <a:p>
            <a:r>
              <a:rPr lang="en-US" dirty="0" smtClean="0"/>
              <a:t>Display </a:t>
            </a:r>
            <a:r>
              <a:rPr lang="en-US" dirty="0"/>
              <a:t>Color Gamut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77686" y="5674179"/>
            <a:ext cx="8743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Computation is </a:t>
            </a:r>
            <a:r>
              <a:rPr lang="en-US" sz="3200" dirty="0" smtClean="0">
                <a:solidFill>
                  <a:schemeClr val="tx2"/>
                </a:solidFill>
              </a:rPr>
              <a:t>free! 		Bandwidth </a:t>
            </a:r>
            <a:r>
              <a:rPr lang="en-US" sz="3200" dirty="0" smtClean="0">
                <a:solidFill>
                  <a:schemeClr val="tx2"/>
                </a:solidFill>
              </a:rPr>
              <a:t>is </a:t>
            </a:r>
            <a:r>
              <a:rPr lang="en-US" sz="3200" dirty="0" smtClean="0">
                <a:solidFill>
                  <a:schemeClr val="tx2"/>
                </a:solidFill>
              </a:rPr>
              <a:t>available?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233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4911" dirty="0">
                <a:solidFill>
                  <a:schemeClr val="tx2"/>
                </a:solidFill>
              </a:rPr>
              <a:t>                   What will happen next</a:t>
            </a:r>
            <a:r>
              <a:rPr lang="en-US" sz="4911" dirty="0" smtClean="0">
                <a:solidFill>
                  <a:schemeClr val="tx2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4000" dirty="0" smtClean="0"/>
              <a:t>It is useful to first compare the history of development acceptance and deployment of similar display technologies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338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Picture 4" descr="http://www.leonardo.info/isast/spec.projects/osthoff/osthoff1b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49" y="1139105"/>
            <a:ext cx="2751221" cy="215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2074182" y="6683599"/>
            <a:ext cx="7478892" cy="4011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2064771" y="6553200"/>
            <a:ext cx="0" cy="3048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9556434" y="6531199"/>
            <a:ext cx="0" cy="30480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" name="Group 8"/>
          <p:cNvGrpSpPr/>
          <p:nvPr/>
        </p:nvGrpSpPr>
        <p:grpSpPr>
          <a:xfrm>
            <a:off x="475157" y="2386916"/>
            <a:ext cx="10930780" cy="2738537"/>
            <a:chOff x="1806652" y="4949959"/>
            <a:chExt cx="8438147" cy="1890857"/>
          </a:xfrm>
        </p:grpSpPr>
        <p:sp>
          <p:nvSpPr>
            <p:cNvPr id="10" name="Right Arrow 9"/>
            <p:cNvSpPr/>
            <p:nvPr/>
          </p:nvSpPr>
          <p:spPr bwMode="auto">
            <a:xfrm>
              <a:off x="1806652" y="5398169"/>
              <a:ext cx="8438147" cy="1195137"/>
            </a:xfrm>
            <a:prstGeom prst="rightArrow">
              <a:avLst/>
            </a:prstGeom>
            <a:solidFill>
              <a:srgbClr val="00B05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solidFill>
                    <a:srgbClr val="EAEC5E"/>
                  </a:solidFill>
                  <a:latin typeface="Book Antiqua" pitchFamily="18" charset="0"/>
                </a:rPr>
                <a:t>History of Virtual Reality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H="1" flipV="1">
              <a:off x="5120398" y="5396716"/>
              <a:ext cx="8021" cy="280735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flipH="1" flipV="1">
              <a:off x="7170821" y="5433537"/>
              <a:ext cx="8021" cy="280735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flipH="1" flipV="1">
              <a:off x="9043615" y="6312571"/>
              <a:ext cx="8021" cy="280735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3971440" y="5103847"/>
              <a:ext cx="17796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56B600">
                      <a:lumMod val="40000"/>
                      <a:lumOff val="60000"/>
                    </a:srgbClr>
                  </a:solidFill>
                </a:rPr>
                <a:t>1968: Ivan Sutherland</a:t>
              </a:r>
              <a:endParaRPr lang="en-US" sz="1400" dirty="0">
                <a:solidFill>
                  <a:srgbClr val="56B600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64586" y="4949959"/>
              <a:ext cx="16129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56B600">
                      <a:lumMod val="40000"/>
                      <a:lumOff val="60000"/>
                    </a:srgbClr>
                  </a:solidFill>
                </a:rPr>
                <a:t>2013: Google Glass</a:t>
              </a:r>
              <a:endParaRPr lang="en-US" sz="1400" dirty="0">
                <a:solidFill>
                  <a:srgbClr val="56B600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52121" y="5150658"/>
              <a:ext cx="22124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56B600">
                      <a:lumMod val="40000"/>
                      <a:lumOff val="60000"/>
                    </a:srgbClr>
                  </a:solidFill>
                </a:rPr>
                <a:t>1990s: HMDs, Henry Fuchs</a:t>
              </a:r>
              <a:endParaRPr lang="en-US" sz="1400" dirty="0">
                <a:solidFill>
                  <a:srgbClr val="56B600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025433" y="6533039"/>
              <a:ext cx="28771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56B600">
                      <a:lumMod val="40000"/>
                      <a:lumOff val="60000"/>
                    </a:srgbClr>
                  </a:solidFill>
                </a:rPr>
                <a:t>2016: HTC &amp; Valve’s </a:t>
              </a:r>
              <a:r>
                <a:rPr lang="en-US" sz="1400" dirty="0" err="1" smtClean="0">
                  <a:solidFill>
                    <a:srgbClr val="56B600">
                      <a:lumMod val="40000"/>
                      <a:lumOff val="60000"/>
                    </a:srgbClr>
                  </a:solidFill>
                </a:rPr>
                <a:t>SteamVR</a:t>
              </a:r>
              <a:r>
                <a:rPr lang="en-US" sz="1400" dirty="0" smtClean="0">
                  <a:solidFill>
                    <a:srgbClr val="56B600">
                      <a:lumMod val="40000"/>
                      <a:lumOff val="60000"/>
                    </a:srgbClr>
                  </a:solidFill>
                </a:rPr>
                <a:t> Vive</a:t>
              </a:r>
              <a:endParaRPr lang="en-US" sz="1400" dirty="0">
                <a:solidFill>
                  <a:srgbClr val="56B600">
                    <a:lumMod val="40000"/>
                    <a:lumOff val="60000"/>
                  </a:srgbClr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 flipV="1">
              <a:off x="8950330" y="5304547"/>
              <a:ext cx="0" cy="372904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659" y="100005"/>
            <a:ext cx="3427453" cy="2584833"/>
          </a:xfrm>
          <a:prstGeom prst="rect">
            <a:avLst/>
          </a:prstGeom>
        </p:spPr>
      </p:pic>
      <p:pic>
        <p:nvPicPr>
          <p:cNvPr id="21" name="Picture 2" descr="http://www.wired.com/images_blogs/gadgetlab/2012/05/0529_sergey_6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590" y="499644"/>
            <a:ext cx="2797146" cy="175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027520" y="4962584"/>
            <a:ext cx="2321538" cy="13301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" name="Picture 2" descr="http://o.aolcdn.com/hss/storage/midas/2bff31a3cdf5528e1ef8ddd0ffe5e45b/201628920/vivefullble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503" y="4962584"/>
            <a:ext cx="2214534" cy="13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109659" y="6176338"/>
            <a:ext cx="1599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48 Years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5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Henry Fuchs, UNC						1991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0423" y="1670662"/>
            <a:ext cx="6193983" cy="467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945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VR Timeline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987" y="1530137"/>
            <a:ext cx="11531984" cy="1849557"/>
          </a:xfrm>
        </p:spPr>
        <p:txBody>
          <a:bodyPr/>
          <a:lstStyle/>
          <a:p>
            <a:r>
              <a:rPr lang="en-US" dirty="0" smtClean="0"/>
              <a:t>Palmer </a:t>
            </a:r>
            <a:r>
              <a:rPr lang="en-US" dirty="0" err="1" smtClean="0"/>
              <a:t>Luckey</a:t>
            </a:r>
            <a:r>
              <a:rPr lang="en-US" dirty="0" smtClean="0"/>
              <a:t> starts building VR headsets when he is 18 years old</a:t>
            </a:r>
          </a:p>
          <a:p>
            <a:r>
              <a:rPr lang="en-US" dirty="0" err="1" smtClean="0"/>
              <a:t>Luckey</a:t>
            </a:r>
            <a:r>
              <a:rPr lang="en-US" dirty="0" smtClean="0"/>
              <a:t> raises funds from </a:t>
            </a:r>
            <a:r>
              <a:rPr lang="en-US" dirty="0" err="1" smtClean="0"/>
              <a:t>kickstarter</a:t>
            </a:r>
            <a:r>
              <a:rPr lang="en-US" dirty="0" smtClean="0"/>
              <a:t> ($670k in 24 hours) </a:t>
            </a:r>
          </a:p>
          <a:p>
            <a:r>
              <a:rPr lang="en-US" dirty="0" smtClean="0"/>
              <a:t>John </a:t>
            </a:r>
            <a:r>
              <a:rPr lang="en-US" dirty="0" err="1" smtClean="0"/>
              <a:t>Carmack</a:t>
            </a:r>
            <a:r>
              <a:rPr lang="en-US" dirty="0" smtClean="0"/>
              <a:t> partners with </a:t>
            </a:r>
            <a:r>
              <a:rPr lang="en-US" dirty="0" err="1" smtClean="0"/>
              <a:t>Luckey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94" y="3513353"/>
            <a:ext cx="4132729" cy="2957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0565" y="3521330"/>
            <a:ext cx="54953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FOV 90 degrees H, 110 degrees V</a:t>
            </a:r>
          </a:p>
          <a:p>
            <a:r>
              <a:rPr lang="en-US" sz="2800" dirty="0" smtClean="0"/>
              <a:t>LCD 1080p (960x1080/eye)</a:t>
            </a:r>
            <a:br>
              <a:rPr lang="en-US" sz="2800" dirty="0" smtClean="0"/>
            </a:br>
            <a:r>
              <a:rPr lang="en-US" sz="2800" dirty="0" smtClean="0">
                <a:solidFill>
                  <a:schemeClr val="tx2"/>
                </a:solidFill>
              </a:rPr>
              <a:t>Facebook buys Oculus for $2B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March 25</a:t>
            </a:r>
            <a:r>
              <a:rPr lang="en-US" sz="2800" baseline="30000" dirty="0" smtClean="0">
                <a:solidFill>
                  <a:schemeClr val="tx2"/>
                </a:solidFill>
              </a:rPr>
              <a:t>th</a:t>
            </a:r>
            <a:r>
              <a:rPr lang="en-US" sz="2800" dirty="0" smtClean="0">
                <a:solidFill>
                  <a:schemeClr val="tx2"/>
                </a:solidFill>
              </a:rPr>
              <a:t>, 2014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02434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8" y="19495"/>
            <a:ext cx="11597723" cy="1224759"/>
          </a:xfrm>
        </p:spPr>
        <p:txBody>
          <a:bodyPr/>
          <a:lstStyle/>
          <a:p>
            <a:r>
              <a:rPr lang="en-US" dirty="0" smtClean="0"/>
              <a:t>Palmer </a:t>
            </a:r>
            <a:r>
              <a:rPr lang="en-US" dirty="0" err="1" smtClean="0"/>
              <a:t>Luckey</a:t>
            </a:r>
            <a:r>
              <a:rPr lang="en-US" dirty="0" smtClean="0"/>
              <a:t>						John </a:t>
            </a:r>
            <a:r>
              <a:rPr lang="en-US" dirty="0" err="1" smtClean="0"/>
              <a:t>Carmack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1128" y="1766044"/>
            <a:ext cx="6766673" cy="451111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99838" y="1766044"/>
            <a:ext cx="4397491" cy="451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455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Oculus										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Why did Facebook invest $2 billion in Oculus Rift?</a:t>
            </a:r>
          </a:p>
        </p:txBody>
      </p:sp>
    </p:spTree>
    <p:extLst>
      <p:ext uri="{BB962C8B-B14F-4D97-AF65-F5344CB8AC3E}">
        <p14:creationId xmlns:p14="http://schemas.microsoft.com/office/powerpoint/2010/main" val="12208966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Microsoft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 smtClean="0"/>
              <a:t>Why </a:t>
            </a:r>
            <a:r>
              <a:rPr lang="en-US" sz="3600" dirty="0"/>
              <a:t>did </a:t>
            </a:r>
            <a:r>
              <a:rPr lang="en-US" sz="3600" dirty="0" smtClean="0"/>
              <a:t>Microsoft </a:t>
            </a:r>
            <a:r>
              <a:rPr lang="en-US" sz="3600" dirty="0"/>
              <a:t>buy Minecraft? Why is Microsoft building its </a:t>
            </a:r>
            <a:r>
              <a:rPr lang="en-US" sz="3600" dirty="0" err="1"/>
              <a:t>Hololens</a:t>
            </a:r>
            <a:r>
              <a:rPr lang="en-US" sz="36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3299022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Microsoft’s </a:t>
            </a:r>
            <a:r>
              <a:rPr lang="en-US" dirty="0" err="1" smtClean="0"/>
              <a:t>Hololens</a:t>
            </a:r>
            <a:r>
              <a:rPr lang="en-US" dirty="0" smtClean="0"/>
              <a:t> 2						2019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912" y="1244254"/>
            <a:ext cx="8277585" cy="561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128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7071" y="1680518"/>
            <a:ext cx="8499848" cy="478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66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1524002" y="6525018"/>
            <a:ext cx="6338275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Adapted from Levine,  Vision in Man and Machine © McGraw-Hill, 1985.</a:t>
            </a:r>
          </a:p>
        </p:txBody>
      </p:sp>
      <p:pic>
        <p:nvPicPr>
          <p:cNvPr id="49155" name="Picture 4" descr="recep_micro_davson_p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023" y="1294615"/>
            <a:ext cx="6702136" cy="490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2133031" y="1294614"/>
            <a:ext cx="867545" cy="461665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919191"/>
                </a:solidFill>
              </a:rPr>
              <a:t>fovea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5562027" y="1294614"/>
            <a:ext cx="1413849" cy="472381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919191"/>
                </a:solidFill>
              </a:rPr>
              <a:t>parafovea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9158" name="Text Box 7"/>
          <p:cNvSpPr txBox="1">
            <a:spLocks noChangeArrowheads="1"/>
          </p:cNvSpPr>
          <p:nvPr/>
        </p:nvSpPr>
        <p:spPr bwMode="auto">
          <a:xfrm>
            <a:off x="2133024" y="3734387"/>
            <a:ext cx="1362874" cy="461665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919191"/>
                </a:solidFill>
              </a:rPr>
              <a:t>periphery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9159" name="Text Box 8"/>
          <p:cNvSpPr txBox="1">
            <a:spLocks noChangeArrowheads="1"/>
          </p:cNvSpPr>
          <p:nvPr/>
        </p:nvSpPr>
        <p:spPr bwMode="auto">
          <a:xfrm>
            <a:off x="5562031" y="3734387"/>
            <a:ext cx="1781257" cy="461665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919191"/>
                </a:solidFill>
              </a:rPr>
              <a:t>far periphery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9160" name="Line 9"/>
          <p:cNvSpPr>
            <a:spLocks noChangeShapeType="1"/>
          </p:cNvSpPr>
          <p:nvPr/>
        </p:nvSpPr>
        <p:spPr bwMode="auto">
          <a:xfrm flipH="1">
            <a:off x="8534985" y="3885450"/>
            <a:ext cx="913535" cy="38172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9161" name="Text Box 10"/>
          <p:cNvSpPr txBox="1">
            <a:spLocks noChangeArrowheads="1"/>
          </p:cNvSpPr>
          <p:nvPr/>
        </p:nvSpPr>
        <p:spPr bwMode="auto">
          <a:xfrm>
            <a:off x="9372029" y="3505353"/>
            <a:ext cx="838225" cy="4723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Cone</a:t>
            </a:r>
          </a:p>
        </p:txBody>
      </p:sp>
      <p:sp>
        <p:nvSpPr>
          <p:cNvPr id="49162" name="Line 11"/>
          <p:cNvSpPr>
            <a:spLocks noChangeShapeType="1"/>
          </p:cNvSpPr>
          <p:nvPr/>
        </p:nvSpPr>
        <p:spPr bwMode="auto">
          <a:xfrm>
            <a:off x="8534986" y="5028983"/>
            <a:ext cx="990023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arrow" w="med" len="med"/>
            <a:tailEnd/>
          </a:ln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9163" name="Text Box 12"/>
          <p:cNvSpPr txBox="1">
            <a:spLocks noChangeArrowheads="1"/>
          </p:cNvSpPr>
          <p:nvPr/>
        </p:nvSpPr>
        <p:spPr bwMode="auto">
          <a:xfrm>
            <a:off x="9525001" y="4799958"/>
            <a:ext cx="69762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Rod</a:t>
            </a:r>
          </a:p>
        </p:txBody>
      </p:sp>
      <p:sp>
        <p:nvSpPr>
          <p:cNvPr id="49164" name="Rectangle 1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 dirty="0"/>
              <a:t>Receptor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77914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Invests in Magic Leap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Why is Google (and </a:t>
            </a:r>
            <a:r>
              <a:rPr lang="en-US" sz="3600" dirty="0" err="1"/>
              <a:t>Andressen</a:t>
            </a:r>
            <a:r>
              <a:rPr lang="en-US" sz="3600" dirty="0"/>
              <a:t> / </a:t>
            </a:r>
            <a:r>
              <a:rPr lang="en-US" sz="3600" dirty="0" err="1"/>
              <a:t>Horwitz</a:t>
            </a:r>
            <a:r>
              <a:rPr lang="en-US" sz="3600" dirty="0"/>
              <a:t>) investing $500+ million in Magic Leap?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398451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Magic Leap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3490" y="1797099"/>
            <a:ext cx="6095819" cy="45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824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Magic Leap							Mica 2019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621" y="1579322"/>
            <a:ext cx="8849579" cy="497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3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494"/>
            <a:ext cx="11351875" cy="1224759"/>
          </a:xfrm>
        </p:spPr>
        <p:txBody>
          <a:bodyPr/>
          <a:lstStyle/>
          <a:p>
            <a:r>
              <a:rPr lang="en-US" sz="3600" dirty="0" smtClean="0"/>
              <a:t>Technical Requirements for VR/AR Satisfactory Delivery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Display </a:t>
            </a:r>
            <a:r>
              <a:rPr lang="en-US" sz="2800" dirty="0" smtClean="0">
                <a:solidFill>
                  <a:srgbClr val="FFC000"/>
                </a:solidFill>
              </a:rPr>
              <a:t>resolution</a:t>
            </a:r>
            <a:r>
              <a:rPr lang="en-US" sz="2800" dirty="0" smtClean="0"/>
              <a:t> similar to the human visual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Display </a:t>
            </a:r>
            <a:r>
              <a:rPr lang="en-US" sz="2800" dirty="0" smtClean="0">
                <a:solidFill>
                  <a:srgbClr val="FFC000"/>
                </a:solidFill>
              </a:rPr>
              <a:t>quality</a:t>
            </a:r>
            <a:r>
              <a:rPr lang="en-US" sz="2800" dirty="0" smtClean="0"/>
              <a:t> similar to human visual system (illumination, color, etc.)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Sufficient </a:t>
            </a:r>
            <a:r>
              <a:rPr lang="en-US" sz="2800" dirty="0" smtClean="0">
                <a:solidFill>
                  <a:srgbClr val="FFC000"/>
                </a:solidFill>
              </a:rPr>
              <a:t>display rates </a:t>
            </a:r>
            <a:r>
              <a:rPr lang="en-US" sz="2800" dirty="0" smtClean="0"/>
              <a:t>for motion perception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C000"/>
                </a:solidFill>
              </a:rPr>
              <a:t>Rendering speeds </a:t>
            </a:r>
            <a:r>
              <a:rPr lang="en-US" sz="2800" dirty="0" smtClean="0"/>
              <a:t>to satisfy display rate requirements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Sufficient </a:t>
            </a:r>
            <a:r>
              <a:rPr lang="en-US" sz="2800" dirty="0" smtClean="0">
                <a:solidFill>
                  <a:srgbClr val="FFC000"/>
                </a:solidFill>
              </a:rPr>
              <a:t>wireless bandwidth </a:t>
            </a:r>
            <a:r>
              <a:rPr lang="en-US" sz="2800" dirty="0" smtClean="0"/>
              <a:t>for data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All </a:t>
            </a:r>
            <a:r>
              <a:rPr lang="en-US" sz="2800" dirty="0">
                <a:solidFill>
                  <a:schemeClr val="tx2"/>
                </a:solidFill>
              </a:rPr>
              <a:t>of this will depend on understanding the human visual </a:t>
            </a:r>
            <a:r>
              <a:rPr lang="en-US" sz="2800" dirty="0" smtClean="0">
                <a:solidFill>
                  <a:schemeClr val="tx2"/>
                </a:solidFill>
              </a:rPr>
              <a:t>system!</a:t>
            </a:r>
            <a:endParaRPr lang="en-US" sz="280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315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VR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of these new devices include slight improvements, primarily involved with tracking (both location and orientation) and obtaining better accuracy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5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020" y="19495"/>
            <a:ext cx="11237899" cy="1224759"/>
          </a:xfrm>
        </p:spPr>
        <p:txBody>
          <a:bodyPr/>
          <a:lstStyle/>
          <a:p>
            <a:r>
              <a:rPr lang="en-US" dirty="0" smtClean="0"/>
              <a:t>Vive Pro VR Goggles					June 2018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25283" y="1600667"/>
            <a:ext cx="6747517" cy="48269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884175" y="1600667"/>
            <a:ext cx="5672667" cy="5105328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/>
              <a:t>OLED</a:t>
            </a:r>
          </a:p>
          <a:p>
            <a:pPr marL="0" indent="0" algn="r">
              <a:buNone/>
            </a:pPr>
            <a:r>
              <a:rPr lang="en-US" dirty="0"/>
              <a:t>3K resolution</a:t>
            </a:r>
          </a:p>
          <a:p>
            <a:pPr marL="0" indent="0" algn="r">
              <a:buNone/>
            </a:pPr>
            <a:r>
              <a:rPr lang="en-US" dirty="0"/>
              <a:t>615 </a:t>
            </a:r>
            <a:r>
              <a:rPr lang="en-US" dirty="0" err="1"/>
              <a:t>ppi</a:t>
            </a:r>
            <a:endParaRPr lang="en-US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6641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494"/>
            <a:ext cx="11355678" cy="1224759"/>
          </a:xfrm>
        </p:spPr>
        <p:txBody>
          <a:bodyPr/>
          <a:lstStyle/>
          <a:p>
            <a:r>
              <a:rPr lang="en-US" sz="3520" dirty="0" smtClean="0"/>
              <a:t>Head Mounted Displays						2019</a:t>
            </a:r>
            <a:endParaRPr lang="en-US" sz="352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533" y="2111095"/>
            <a:ext cx="6772275" cy="3800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69622" y="2111095"/>
            <a:ext cx="39444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Pimax</a:t>
            </a:r>
            <a:r>
              <a:rPr lang="en-US" sz="2800" dirty="0" smtClean="0"/>
              <a:t> 5k+ VR Headset</a:t>
            </a:r>
          </a:p>
          <a:p>
            <a:r>
              <a:rPr lang="en-US" sz="2800" dirty="0" smtClean="0"/>
              <a:t>200 degree FOV</a:t>
            </a:r>
          </a:p>
          <a:p>
            <a:r>
              <a:rPr lang="en-US" sz="2800" dirty="0" smtClean="0"/>
              <a:t>Dual 2560 x 1440 LCD</a:t>
            </a:r>
          </a:p>
          <a:p>
            <a:r>
              <a:rPr lang="en-US" sz="2800" dirty="0" smtClean="0"/>
              <a:t>($999)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8565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494"/>
            <a:ext cx="11351875" cy="1224759"/>
          </a:xfrm>
        </p:spPr>
        <p:txBody>
          <a:bodyPr/>
          <a:lstStyle/>
          <a:p>
            <a:r>
              <a:rPr lang="en-US" sz="3600" dirty="0" smtClean="0"/>
              <a:t>Technical Requirements for VR/AR Satisfactory Delivery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Display resolution similar to the human visual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Display </a:t>
            </a:r>
            <a:r>
              <a:rPr lang="en-US" sz="2800" dirty="0" smtClean="0">
                <a:solidFill>
                  <a:srgbClr val="FFC000"/>
                </a:solidFill>
              </a:rPr>
              <a:t>quality</a:t>
            </a:r>
            <a:r>
              <a:rPr lang="en-US" sz="2800" dirty="0" smtClean="0"/>
              <a:t> similar to human visual system (illumination, color, etc.)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Sufficient </a:t>
            </a:r>
            <a:r>
              <a:rPr lang="en-US" sz="2800" dirty="0" smtClean="0">
                <a:solidFill>
                  <a:srgbClr val="FFC000"/>
                </a:solidFill>
              </a:rPr>
              <a:t>display rates </a:t>
            </a:r>
            <a:r>
              <a:rPr lang="en-US" sz="2800" dirty="0" smtClean="0"/>
              <a:t>for motion perception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C000"/>
                </a:solidFill>
              </a:rPr>
              <a:t>Rendering speeds </a:t>
            </a:r>
            <a:r>
              <a:rPr lang="en-US" sz="2800" dirty="0" smtClean="0"/>
              <a:t>to satisfy display rate requirements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Sufficient </a:t>
            </a:r>
            <a:r>
              <a:rPr lang="en-US" sz="2800" dirty="0" smtClean="0">
                <a:solidFill>
                  <a:srgbClr val="FFC000"/>
                </a:solidFill>
              </a:rPr>
              <a:t>wireless bandwidth </a:t>
            </a:r>
            <a:r>
              <a:rPr lang="en-US" sz="2800" dirty="0" smtClean="0"/>
              <a:t>for data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644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6016" y="19494"/>
            <a:ext cx="11283960" cy="1224759"/>
          </a:xfrm>
        </p:spPr>
        <p:txBody>
          <a:bodyPr/>
          <a:lstStyle/>
          <a:p>
            <a:r>
              <a:rPr lang="en-US" sz="3600" dirty="0" smtClean="0"/>
              <a:t>Oculus Rift-	</a:t>
            </a:r>
            <a:r>
              <a:rPr lang="en-US" dirty="0" smtClean="0"/>
              <a:t>S</a:t>
            </a:r>
            <a:r>
              <a:rPr lang="en-US" sz="3600" dirty="0" smtClean="0"/>
              <a:t>					2019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7797" y="1530138"/>
            <a:ext cx="6663924" cy="471618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666623" y="1530138"/>
            <a:ext cx="5674590" cy="510532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Oculus Rift</a:t>
            </a:r>
          </a:p>
          <a:p>
            <a:pPr marL="0" indent="0">
              <a:buNone/>
            </a:pPr>
            <a:r>
              <a:rPr lang="en-US" dirty="0" smtClean="0"/>
              <a:t>1080x1200/eye</a:t>
            </a:r>
          </a:p>
          <a:p>
            <a:pPr marL="0" indent="0">
              <a:buNone/>
            </a:pPr>
            <a:r>
              <a:rPr lang="en-US" dirty="0" smtClean="0"/>
              <a:t>($399)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9182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494"/>
            <a:ext cx="11055671" cy="1224759"/>
          </a:xfrm>
        </p:spPr>
        <p:txBody>
          <a:bodyPr/>
          <a:lstStyle/>
          <a:p>
            <a:r>
              <a:rPr lang="en-US" dirty="0" smtClean="0"/>
              <a:t>Valve Index							2019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899" y="1451061"/>
            <a:ext cx="9338973" cy="525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85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of View of the Human Eye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574" y="1693876"/>
            <a:ext cx="4531455" cy="4875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291" y="2252532"/>
            <a:ext cx="2963437" cy="24983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93008" y="6508395"/>
            <a:ext cx="6313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“Foundations of Sensation and Perception.” Mather, George. 2009.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73087" y="2075176"/>
            <a:ext cx="2176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10000"/>
                  </a:schemeClr>
                </a:solidFill>
              </a:rPr>
              <a:t>Stereoscopic Vision</a:t>
            </a:r>
            <a:endParaRPr lang="en-US" sz="14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73455" y="2409526"/>
            <a:ext cx="1167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10000"/>
                  </a:schemeClr>
                </a:solidFill>
              </a:rPr>
              <a:t>Field of View</a:t>
            </a:r>
            <a:endParaRPr lang="en-US" sz="1400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3734514" y="2354516"/>
            <a:ext cx="1845573" cy="46"/>
          </a:xfrm>
          <a:prstGeom prst="straightConnector1">
            <a:avLst/>
          </a:prstGeom>
          <a:noFill/>
          <a:ln w="127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3374576" y="2653221"/>
            <a:ext cx="2764168" cy="0"/>
          </a:xfrm>
          <a:prstGeom prst="straightConnector1">
            <a:avLst/>
          </a:prstGeom>
          <a:noFill/>
          <a:ln w="127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432975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Valve Index						2019</a:t>
            </a:r>
            <a:endParaRPr lang="en-US" dirty="0"/>
          </a:p>
        </p:txBody>
      </p:sp>
      <p:pic>
        <p:nvPicPr>
          <p:cNvPr id="4" name="Content Placeholder 3" descr="C:\Users\nf267\AppData\Local\Microsoft\Windows\INetCache\Content.Word\a3_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25" y="1530350"/>
            <a:ext cx="9598150" cy="510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6453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We Today?					2019-20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following is the current resolution of state of the art Virtual Reality(VR) goggles. 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Is this good enough for </a:t>
            </a:r>
            <a:r>
              <a:rPr lang="en-US" dirty="0">
                <a:solidFill>
                  <a:schemeClr val="tx2"/>
                </a:solidFill>
              </a:rPr>
              <a:t>A</a:t>
            </a:r>
            <a:r>
              <a:rPr lang="en-US" dirty="0" smtClean="0">
                <a:solidFill>
                  <a:schemeClr val="tx2"/>
                </a:solidFill>
              </a:rPr>
              <a:t>ugmented Reality(AR)?</a:t>
            </a:r>
          </a:p>
        </p:txBody>
      </p:sp>
    </p:spTree>
    <p:extLst>
      <p:ext uri="{BB962C8B-B14F-4D97-AF65-F5344CB8AC3E}">
        <p14:creationId xmlns:p14="http://schemas.microsoft.com/office/powerpoint/2010/main" val="23099423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We Today?				2019-2020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AR we need to make the images that are “</a:t>
            </a:r>
            <a:r>
              <a:rPr lang="en-US" dirty="0" smtClean="0">
                <a:solidFill>
                  <a:schemeClr val="tx2"/>
                </a:solidFill>
              </a:rPr>
              <a:t>physically accurate and perceptually indistinguishable from real world scenes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This requires correct illumination, accurate geometric models, valid material reflections, and sufficiently fast computation.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5521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16" y="19494"/>
            <a:ext cx="11351875" cy="1224759"/>
          </a:xfrm>
        </p:spPr>
        <p:txBody>
          <a:bodyPr/>
          <a:lstStyle/>
          <a:p>
            <a:r>
              <a:rPr lang="en-US" sz="3600" dirty="0" smtClean="0"/>
              <a:t>Technical Requirements for VR/AR Satisfactory Delivery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Display </a:t>
            </a:r>
            <a:r>
              <a:rPr lang="en-US" sz="2800" dirty="0" smtClean="0">
                <a:solidFill>
                  <a:srgbClr val="FFC000"/>
                </a:solidFill>
              </a:rPr>
              <a:t>resolution</a:t>
            </a:r>
            <a:r>
              <a:rPr lang="en-US" sz="2800" dirty="0" smtClean="0"/>
              <a:t> similar to the human visual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Display quality similar to human visual system (illumination, color, etc.)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Sufficient </a:t>
            </a:r>
            <a:r>
              <a:rPr lang="en-US" sz="2800" dirty="0" smtClean="0">
                <a:solidFill>
                  <a:srgbClr val="FFC000"/>
                </a:solidFill>
              </a:rPr>
              <a:t>display rates </a:t>
            </a:r>
            <a:r>
              <a:rPr lang="en-US" sz="2800" dirty="0" smtClean="0"/>
              <a:t>for motion perception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C000"/>
                </a:solidFill>
              </a:rPr>
              <a:t>Rendering speeds </a:t>
            </a:r>
            <a:r>
              <a:rPr lang="en-US" sz="2800" dirty="0" smtClean="0"/>
              <a:t>to satisfy display rate requirements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smtClean="0"/>
              <a:t>Sufficient </a:t>
            </a:r>
            <a:r>
              <a:rPr lang="en-US" sz="2800" dirty="0" smtClean="0">
                <a:solidFill>
                  <a:srgbClr val="FFC000"/>
                </a:solidFill>
              </a:rPr>
              <a:t>wireless bandwidth </a:t>
            </a:r>
            <a:r>
              <a:rPr lang="en-US" sz="2800" dirty="0" smtClean="0"/>
              <a:t>for data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86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4261" y="105783"/>
            <a:ext cx="9511623" cy="1054140"/>
          </a:xfrm>
        </p:spPr>
        <p:txBody>
          <a:bodyPr/>
          <a:lstStyle/>
          <a:p>
            <a:r>
              <a:rPr lang="en-US" sz="3581" dirty="0"/>
              <a:t>Rendering Framework                         1997</a:t>
            </a:r>
          </a:p>
        </p:txBody>
      </p:sp>
      <p:pic>
        <p:nvPicPr>
          <p:cNvPr id="161795" name="Picture 3" descr="E:\slides\bajscy-19990616\Framework-for-slides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0638" y="2287287"/>
            <a:ext cx="8978867" cy="3912824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 bwMode="auto">
          <a:xfrm flipV="1">
            <a:off x="1861010" y="2287287"/>
            <a:ext cx="8021" cy="1410411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 bwMode="auto">
          <a:xfrm flipV="1">
            <a:off x="4307358" y="2287287"/>
            <a:ext cx="8021" cy="1410411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 flipV="1">
            <a:off x="1869031" y="4886031"/>
            <a:ext cx="8021" cy="1314080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 flipH="1" flipV="1">
            <a:off x="4307358" y="4886031"/>
            <a:ext cx="8021" cy="1314080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 flipH="1">
            <a:off x="1885072" y="6200111"/>
            <a:ext cx="2422286" cy="0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>
            <a:off x="1861009" y="2287286"/>
            <a:ext cx="2454370" cy="0"/>
          </a:xfrm>
          <a:prstGeom prst="line">
            <a:avLst/>
          </a:prstGeom>
          <a:ln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6399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 Accuracy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045" y="1916846"/>
            <a:ext cx="3858103" cy="38827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95692" y="588498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2016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29969" y="1393626"/>
            <a:ext cx="1705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P. of C. G.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906" y="1916846"/>
            <a:ext cx="3825509" cy="37874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17290" y="1393626"/>
            <a:ext cx="1718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Marschner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25254" y="5799563"/>
            <a:ext cx="902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2012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448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418016" y="467900"/>
            <a:ext cx="8748483" cy="114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1842">
              <a:solidFill>
                <a:srgbClr val="EAEC5E"/>
              </a:solidFill>
              <a:latin typeface="Helvetica" pitchFamily="34" charset="0"/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631369" y="5925552"/>
            <a:ext cx="5988562" cy="5455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65">
                <a:solidFill>
                  <a:srgbClr val="FFFFFF"/>
                </a:solidFill>
              </a:rPr>
              <a:t>Schematic model of the image process</a:t>
            </a:r>
          </a:p>
        </p:txBody>
      </p:sp>
      <p:pic>
        <p:nvPicPr>
          <p:cNvPr id="33796" name="Picture 4" descr="Schematic model imaging proce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5645" y="857733"/>
            <a:ext cx="7640710" cy="482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996433" y="6607757"/>
            <a:ext cx="3077275" cy="255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23" i="1">
                <a:solidFill>
                  <a:srgbClr val="FFFFFF"/>
                </a:solidFill>
              </a:rPr>
              <a:t>acm Transactions on Graphics, Siggraph 2003 p. 773</a:t>
            </a:r>
          </a:p>
        </p:txBody>
      </p:sp>
    </p:spTree>
    <p:extLst>
      <p:ext uri="{BB962C8B-B14F-4D97-AF65-F5344CB8AC3E}">
        <p14:creationId xmlns:p14="http://schemas.microsoft.com/office/powerpoint/2010/main" val="322479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ay_tracing_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5981" y="234003"/>
            <a:ext cx="9200038" cy="6300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370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731818" y="1600201"/>
            <a:ext cx="8777288" cy="4532463"/>
            <a:chOff x="228600" y="1563899"/>
            <a:chExt cx="9655016" cy="4429643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228600" y="5180012"/>
              <a:ext cx="5886609" cy="8135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89383" tIns="44691" rIns="89383" bIns="44691">
              <a:spAutoFit/>
            </a:bodyPr>
            <a:lstStyle/>
            <a:p>
              <a:pPr algn="r" defTabSz="893763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470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5364" name="Rectangle 5"/>
            <p:cNvSpPr>
              <a:spLocks noChangeArrowheads="1"/>
            </p:cNvSpPr>
            <p:nvPr/>
          </p:nvSpPr>
          <p:spPr bwMode="auto">
            <a:xfrm>
              <a:off x="228600" y="1563899"/>
              <a:ext cx="9655016" cy="744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3600" dirty="0">
                  <a:solidFill>
                    <a:srgbClr val="FFFFFF"/>
                  </a:solidFill>
                  <a:cs typeface="Arial" pitchFamily="34" charset="0"/>
                </a:rPr>
                <a:t> </a:t>
              </a:r>
              <a:r>
                <a:rPr lang="en-US" sz="4000" i="1" dirty="0">
                  <a:solidFill>
                    <a:srgbClr val="FFFFFF"/>
                  </a:solidFill>
                </a:rPr>
                <a:t>“Chip density doubles every 18 months.”</a:t>
              </a:r>
            </a:p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 i="1" dirty="0">
                <a:solidFill>
                  <a:srgbClr val="FFFFFF"/>
                </a:solidFill>
              </a:endParaRPr>
            </a:p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400" i="1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3"/>
            <p:cNvSpPr txBox="1">
              <a:spLocks noChangeArrowheads="1"/>
            </p:cNvSpPr>
            <p:nvPr/>
          </p:nvSpPr>
          <p:spPr bwMode="auto">
            <a:xfrm>
              <a:off x="228600" y="2795629"/>
              <a:ext cx="9655016" cy="2836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89383" tIns="44691" rIns="89383" bIns="44691" numCol="1" anchor="t" anchorCtr="0" compatLnSpc="1">
              <a:prstTxWarp prst="textNoShape">
                <a:avLst/>
              </a:prstTxWarp>
            </a:bodyPr>
            <a:lstStyle/>
            <a:p>
              <a:pPr marL="342900" indent="-342900" defTabSz="457200" eaLnBrk="0" fontAlgn="base" hangingPunct="0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4000" dirty="0">
                  <a:solidFill>
                    <a:srgbClr val="FFFFFF"/>
                  </a:solidFill>
                  <a:latin typeface="Arial"/>
                  <a:ea typeface="ＭＳ Ｐゴシック" pitchFamily="-112" charset="-128"/>
                  <a:cs typeface="Arial"/>
                </a:rPr>
                <a:t>Processing Power (P) in 15 years:</a:t>
              </a:r>
              <a:endParaRPr lang="en-US" sz="2400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endParaRPr>
            </a:p>
            <a:p>
              <a:pPr marL="342900" indent="-342900" defTabSz="457200" eaLnBrk="0" fontAlgn="base" hangingPunct="0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FFFFFF"/>
                </a:solidFill>
                <a:latin typeface="Arial"/>
                <a:ea typeface="ＭＳ Ｐゴシック" pitchFamily="-112" charset="-128"/>
                <a:cs typeface="Arial"/>
              </a:endParaRPr>
            </a:p>
          </p:txBody>
        </p: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3581400" y="4037012"/>
              <a:ext cx="1961198" cy="5211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89383" tIns="44691" rIns="89383" bIns="44691">
              <a:spAutoFit/>
            </a:bodyPr>
            <a:lstStyle/>
            <a:p>
              <a:pPr algn="r" defTabSz="893763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80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7391400" y="3960812"/>
              <a:ext cx="685800" cy="50575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89383" tIns="44691" rIns="89383" bIns="44691">
              <a:spAutoFit/>
            </a:bodyPr>
            <a:lstStyle/>
            <a:p>
              <a:pPr algn="r" defTabSz="893763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2700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81200" y="4052751"/>
                <a:ext cx="8229600" cy="15848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m:rPr>
                          <m:aln/>
                        </m:rPr>
                        <a:rPr lang="en-US" sz="40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𝑡𝑜𝑑𝑎𝑦</m:t>
                          </m:r>
                        </m:sub>
                      </m:sSub>
                      <m:sSup>
                        <m:sSupPr>
                          <m:ctrlPr>
                            <a:rPr lang="en-US" sz="40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40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  <m:r>
                                <a:rPr lang="en-US" sz="40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𝑦𝑒𝑎𝑟𝑠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18 </m:t>
                              </m:r>
                              <m:r>
                                <a:rPr lang="en-US" sz="40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𝑚𝑜𝑛𝑡h𝑠</m:t>
                              </m:r>
                            </m:den>
                          </m:f>
                        </m:sup>
                      </m:sSup>
                      <m:r>
                        <a:rPr lang="en-US" sz="40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p>
                        <m:sSupPr>
                          <m:ctrlPr>
                            <a:rPr lang="en-US" sz="40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40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1.5</m:t>
                              </m:r>
                            </m:den>
                          </m:f>
                        </m:sup>
                      </m:sSup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US" sz="40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p>
                        <m:sSupPr>
                          <m:ctrlPr>
                            <a:rPr lang="en-US" sz="40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a:rPr lang="en-US" sz="40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=1000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4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4052751"/>
                <a:ext cx="8229600" cy="158485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Moore’s </a:t>
            </a:r>
            <a:r>
              <a:rPr lang="en-US" dirty="0" smtClean="0"/>
              <a:t>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583" y="571429"/>
            <a:ext cx="10396681" cy="1224759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Nvidia</a:t>
            </a:r>
            <a:r>
              <a:rPr lang="en-US" dirty="0" smtClean="0"/>
              <a:t> RTX Graphics 					2019			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3267" y="1530350"/>
            <a:ext cx="9076266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10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of View of the Human Eye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1"/>
          <a:stretch/>
        </p:blipFill>
        <p:spPr>
          <a:xfrm rot="-5400000">
            <a:off x="3416085" y="-334029"/>
            <a:ext cx="4860214" cy="8552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70031" y="6372240"/>
            <a:ext cx="1186297" cy="384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42" dirty="0">
                <a:solidFill>
                  <a:srgbClr val="FFFFFF"/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5200777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Instructions Per Clock-cycle per second (</a:t>
            </a:r>
            <a:r>
              <a:rPr lang="en-US" sz="3200" dirty="0"/>
              <a:t>IPS) (Microprocessor CPU’S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87338" y="1670050"/>
          <a:ext cx="11434762" cy="253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Worksheet" r:id="rId4" imgW="8382176" imgH="1857375" progId="Excel.Sheet.12">
                  <p:embed/>
                </p:oleObj>
              </mc:Choice>
              <mc:Fallback>
                <p:oleObj name="Worksheet" r:id="rId4" imgW="8382176" imgH="18573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7338" y="1670050"/>
                        <a:ext cx="11434762" cy="2533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06016" y="5293893"/>
          <a:ext cx="11434797" cy="954439"/>
        </p:xfrm>
        <a:graphic>
          <a:graphicData uri="http://schemas.openxmlformats.org/drawingml/2006/table">
            <a:tbl>
              <a:tblPr/>
              <a:tblGrid>
                <a:gridCol w="2586803"/>
                <a:gridCol w="2374486"/>
                <a:gridCol w="2703795"/>
                <a:gridCol w="3262751"/>
                <a:gridCol w="506962"/>
              </a:tblGrid>
              <a:tr h="1943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Processor / System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MIPS and Frequency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1" i="0" u="none" strike="noStrike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(IPS / clock cycles per second)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(IPS / clock cycles per second / cores)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Year*</a:t>
                      </a:r>
                      <a:endParaRPr lang="en-US" sz="1000" b="1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</a:tr>
              <a:tr h="1943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Ge-Force RTX-2080T.I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76,000,000 MIPs at 1.5 GHz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50,666.7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11.6</a:t>
                      </a:r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943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*</a:t>
                      </a: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Nvidia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Quadro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RTX-2080T.I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78,000,000 MIPS at 1.6 GHz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48750.0</a:t>
                      </a:r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11.2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943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sng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*</a:t>
                      </a:r>
                      <a:r>
                        <a:rPr lang="en-US" sz="1100" b="0" i="0" u="sng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Nvidia</a:t>
                      </a:r>
                      <a:r>
                        <a:rPr lang="en-US" sz="11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1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DGX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500,000,000 MFLOPs</a:t>
                      </a:r>
                      <a:r>
                        <a:rPr lang="en-US" sz="1100" b="0" i="0" u="none" strike="noStrike" baseline="0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 at 1.46 GHz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357142.9</a:t>
                      </a:r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17.4</a:t>
                      </a:r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en-US" sz="1100" b="0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  <a:endParaRPr lang="en-US" sz="1100" b="0" i="0" u="none" strike="noStrike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1922" y="6009435"/>
            <a:ext cx="7693819" cy="11766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076" y="4456670"/>
            <a:ext cx="8468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0" dirty="0">
                <a:solidFill>
                  <a:srgbClr val="EAEC5E"/>
                </a:solidFill>
                <a:latin typeface="Arial"/>
                <a:ea typeface="+mj-ea"/>
                <a:cs typeface="+mj-cs"/>
              </a:rPr>
              <a:t>Microprocessor </a:t>
            </a:r>
            <a:r>
              <a:rPr lang="en-US" sz="3200" b="1" kern="0" dirty="0" smtClean="0">
                <a:solidFill>
                  <a:srgbClr val="EAEC5E"/>
                </a:solidFill>
                <a:latin typeface="Arial"/>
                <a:ea typeface="+mj-ea"/>
                <a:cs typeface="+mj-cs"/>
              </a:rPr>
              <a:t>GPU’S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3969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 of the Human Eye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Humans can tell visual details at distances larger than 0.3 arc minutes</a:t>
            </a:r>
          </a:p>
          <a:p>
            <a:r>
              <a:rPr lang="en-US" dirty="0" smtClean="0"/>
              <a:t>The Field of View (FOV) of the human eye can be generously estimated as 120 by 90 degrees</a:t>
            </a:r>
          </a:p>
        </p:txBody>
      </p:sp>
    </p:spTree>
    <p:extLst>
      <p:ext uri="{BB962C8B-B14F-4D97-AF65-F5344CB8AC3E}">
        <p14:creationId xmlns:p14="http://schemas.microsoft.com/office/powerpoint/2010/main" val="3398795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Densities (</a:t>
            </a:r>
            <a:r>
              <a:rPr lang="en-US" dirty="0" err="1"/>
              <a:t>ppi</a:t>
            </a:r>
            <a:r>
              <a:rPr lang="en-US" dirty="0"/>
              <a:t>) of OLED Displays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47" y="1686206"/>
            <a:ext cx="4730387" cy="4034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1193" y="5877017"/>
            <a:ext cx="830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This is nowhere near the resolution of the human eye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42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Necessary Improvements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It is not currently possible to manufacture required pixel </a:t>
            </a:r>
            <a:r>
              <a:rPr lang="en-US" dirty="0" smtClean="0">
                <a:solidFill>
                  <a:srgbClr val="FFFFFF"/>
                </a:solidFill>
              </a:rPr>
              <a:t>densities</a:t>
            </a: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Higher resolution is required in the foveal region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High </a:t>
            </a:r>
            <a:r>
              <a:rPr lang="en-US" dirty="0">
                <a:solidFill>
                  <a:srgbClr val="FFFFFF"/>
                </a:solidFill>
              </a:rPr>
              <a:t>resolution at the periphery is not necessary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1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Currently, the refresh rate is 90 frames/sec, which translates to 11 milliseconds/frame for each eye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50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Currently, the refresh rate is 90 frames/sec, which translates to 11 milliseconds/frame for each </a:t>
            </a:r>
            <a:r>
              <a:rPr lang="en-US" dirty="0" smtClean="0"/>
              <a:t>eye</a:t>
            </a:r>
          </a:p>
          <a:p>
            <a:r>
              <a:rPr lang="en-US" dirty="0" smtClean="0"/>
              <a:t>Remember </a:t>
            </a:r>
            <a:r>
              <a:rPr lang="en-US" dirty="0"/>
              <a:t>the </a:t>
            </a:r>
            <a:r>
              <a:rPr lang="en-US" dirty="0" err="1" smtClean="0"/>
              <a:t>Nvidia</a:t>
            </a:r>
            <a:r>
              <a:rPr lang="en-US" dirty="0" smtClean="0"/>
              <a:t> </a:t>
            </a:r>
            <a:r>
              <a:rPr lang="en-US" dirty="0"/>
              <a:t>demonstration with the </a:t>
            </a:r>
            <a:r>
              <a:rPr lang="en-US" dirty="0" smtClean="0"/>
              <a:t>RTX </a:t>
            </a:r>
            <a:r>
              <a:rPr lang="en-US" dirty="0"/>
              <a:t>rendering system in the first laboratory session</a:t>
            </a:r>
          </a:p>
          <a:p>
            <a:r>
              <a:rPr lang="en-US" dirty="0"/>
              <a:t>But even the increased speed of 10</a:t>
            </a:r>
            <a:r>
              <a:rPr lang="en-US" sz="2800" baseline="30000" dirty="0"/>
              <a:t>6</a:t>
            </a:r>
            <a:r>
              <a:rPr lang="en-US" dirty="0"/>
              <a:t>x – 10</a:t>
            </a:r>
            <a:r>
              <a:rPr lang="en-US" baseline="30000" dirty="0"/>
              <a:t>8</a:t>
            </a:r>
            <a:r>
              <a:rPr lang="en-US" dirty="0"/>
              <a:t>x may not be enough</a:t>
            </a:r>
          </a:p>
          <a:p>
            <a:pPr marL="0" indent="0" algn="ctr">
              <a:buNone/>
            </a:pPr>
            <a:endParaRPr lang="en-US" sz="36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rgbClr val="FFFF00"/>
                </a:solidFill>
              </a:rPr>
              <a:t>How can we increase the rendering speed to generate sufficient refresh rates?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91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40" y="350855"/>
            <a:ext cx="11724883" cy="868336"/>
          </a:xfrm>
        </p:spPr>
        <p:txBody>
          <a:bodyPr/>
          <a:lstStyle/>
          <a:p>
            <a:r>
              <a:rPr lang="en-US" sz="3600" dirty="0" smtClean="0">
                <a:solidFill>
                  <a:srgbClr val="FFFF6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Toy Story 3			</a:t>
            </a:r>
            <a:r>
              <a:rPr lang="en-US" sz="3600" dirty="0">
                <a:solidFill>
                  <a:srgbClr val="FFFF6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FFFF6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sz="3600" dirty="0">
                <a:solidFill>
                  <a:srgbClr val="FFFF6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FFFF6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	Offline </a:t>
            </a:r>
            <a:r>
              <a:rPr lang="en-US" sz="3600" dirty="0">
                <a:solidFill>
                  <a:srgbClr val="FFFF6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Rendering</a:t>
            </a:r>
            <a:endParaRPr lang="en-US" dirty="0">
              <a:solidFill>
                <a:srgbClr val="FFFF66"/>
              </a:solidFill>
              <a:latin typeface="+mn-lt"/>
            </a:endParaRPr>
          </a:p>
        </p:txBody>
      </p:sp>
      <p:pic>
        <p:nvPicPr>
          <p:cNvPr id="5122" name="Picture 2" descr="C:\Users\linda\Desktop\process_pixar4b_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8092" y="1676822"/>
            <a:ext cx="7856820" cy="49212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27723" y="6598098"/>
            <a:ext cx="4994624" cy="263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74" dirty="0">
                <a:solidFill>
                  <a:srgbClr val="00279F"/>
                </a:solidFill>
              </a:rPr>
              <a:t>John Lehrer. “How It’s Done,” Wired 18.06. </a:t>
            </a:r>
            <a:r>
              <a:rPr lang="en-US" sz="1074" u="sng" dirty="0">
                <a:solidFill>
                  <a:srgbClr val="00279F"/>
                </a:solidFill>
                <a:hlinkClick r:id="rId3"/>
              </a:rPr>
              <a:t>http://www.wired.com/magazine/18-06</a:t>
            </a:r>
            <a:r>
              <a:rPr lang="en-US" sz="1074" dirty="0">
                <a:solidFill>
                  <a:srgbClr val="00279F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03615" y="2133600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10 Hours</a:t>
            </a:r>
          </a:p>
        </p:txBody>
      </p:sp>
    </p:spTree>
    <p:extLst>
      <p:ext uri="{BB962C8B-B14F-4D97-AF65-F5344CB8AC3E}">
        <p14:creationId xmlns:p14="http://schemas.microsoft.com/office/powerpoint/2010/main" val="25138182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On-line vs. Off-line Rendering</a:t>
            </a:r>
            <a:endParaRPr lang="en-US" dirty="0"/>
          </a:p>
        </p:txBody>
      </p:sp>
      <p:pic>
        <p:nvPicPr>
          <p:cNvPr id="4" name="Picture 2" descr="C:\Users\linda\Desktop\process_pixar4b_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800" y="1530137"/>
            <a:ext cx="2919980" cy="1828987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25714" y="3460341"/>
                <a:ext cx="6671057" cy="1654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</a:rPr>
                  <a:t>Off-line: 10 hours x 60 min./hour x 60 seconds/min. = 36,000 seconds</a:t>
                </a:r>
              </a:p>
              <a:p>
                <a:endParaRPr lang="en-US" dirty="0">
                  <a:solidFill>
                    <a:srgbClr val="FFFFFF"/>
                  </a:solidFill>
                </a:endParaRPr>
              </a:p>
              <a:p>
                <a:r>
                  <a:rPr lang="en-US" dirty="0" smtClean="0">
                    <a:solidFill>
                      <a:srgbClr val="FFFFFF"/>
                    </a:solidFill>
                  </a:rPr>
                  <a:t>On-line: 10 milliseconds </a:t>
                </a:r>
              </a:p>
              <a:p>
                <a:endParaRPr lang="en-US" dirty="0">
                  <a:solidFill>
                    <a:srgbClr val="FFFFFF"/>
                  </a:solidFill>
                </a:endParaRPr>
              </a:p>
              <a:p>
                <a:r>
                  <a:rPr lang="en-US" dirty="0" smtClean="0">
                    <a:solidFill>
                      <a:srgbClr val="FFFFFF"/>
                    </a:solidFill>
                  </a:rPr>
                  <a:t>Ratio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36 </m:t>
                        </m:r>
                        <m:r>
                          <a:rPr lang="en-US" i="1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i="1" dirty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i="1" dirty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i="1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10 </m:t>
                        </m:r>
                        <m:r>
                          <a:rPr lang="en-US" i="1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i="1" dirty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i="1" dirty="0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 smtClean="0">
                    <a:solidFill>
                      <a:srgbClr val="FFFFFF"/>
                    </a:solidFill>
                  </a:rPr>
                  <a:t> = 3.6 x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14" y="3460341"/>
                <a:ext cx="6671057" cy="1654684"/>
              </a:xfrm>
              <a:prstGeom prst="rect">
                <a:avLst/>
              </a:prstGeom>
              <a:blipFill rotWithShape="0">
                <a:blip r:embed="rId3"/>
                <a:stretch>
                  <a:fillRect l="-731" t="-2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882571" y="2002971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 hours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690" y="5910675"/>
            <a:ext cx="11313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EAEC5E"/>
                </a:solidFill>
              </a:rPr>
              <a:t>We probably need more than a million times more processing power</a:t>
            </a:r>
            <a:endParaRPr lang="en-US" sz="3200" dirty="0">
              <a:solidFill>
                <a:srgbClr val="EAEC5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5714" y="5216242"/>
            <a:ext cx="8064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ratio is even greater when one considers higher resolution (an increase in the number of pixels), both eyes, and the latency which occurs with eye tracking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6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Rendering vs. Online Rendering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156" y="2625777"/>
                <a:ext cx="11531643" cy="400959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i="1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en-US" sz="4500" i="1">
                            <a:latin typeface="Cambria Math" panose="02040503050406030204" pitchFamily="18" charset="0"/>
                          </a:rPr>
                          <m:t>𝑒𝑦𝑒𝑠</m:t>
                        </m:r>
                        <m:r>
                          <a:rPr lang="en-US" sz="45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5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500" i="1">
                            <a:latin typeface="Cambria Math" panose="02040503050406030204" pitchFamily="18" charset="0"/>
                          </a:rPr>
                          <m:t> 10 </m:t>
                        </m:r>
                        <m:r>
                          <a:rPr lang="en-US" sz="4500" i="1">
                            <a:latin typeface="Cambria Math" panose="02040503050406030204" pitchFamily="18" charset="0"/>
                          </a:rPr>
                          <m:t>h𝑜𝑢𝑟𝑠</m:t>
                        </m:r>
                      </m:num>
                      <m:den>
                        <m:r>
                          <a:rPr lang="en-US" sz="4500" i="1">
                            <a:latin typeface="Cambria Math" panose="02040503050406030204" pitchFamily="18" charset="0"/>
                          </a:rPr>
                          <m:t>10 </m:t>
                        </m:r>
                        <m:r>
                          <a:rPr lang="en-US" sz="4500" i="1">
                            <a:latin typeface="Cambria Math" panose="02040503050406030204" pitchFamily="18" charset="0"/>
                          </a:rPr>
                          <m:t>𝑚𝑖𝑙𝑙𝑖𝑠𝑒𝑐𝑜𝑛𝑑𝑠</m:t>
                        </m:r>
                      </m:den>
                    </m:f>
                  </m:oMath>
                </a14:m>
                <a:r>
                  <a:rPr lang="en-US" sz="4500" dirty="0"/>
                  <a:t> = 7.2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5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4500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45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986" y="2625753"/>
                <a:ext cx="11531984" cy="4009711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186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22" y="19607"/>
            <a:ext cx="10991695" cy="1224723"/>
          </a:xfrm>
        </p:spPr>
        <p:txBody>
          <a:bodyPr/>
          <a:lstStyle/>
          <a:p>
            <a:r>
              <a:rPr lang="en-US" dirty="0" smtClean="0"/>
              <a:t>Monsters University					Pixar</a:t>
            </a:r>
            <a:endParaRPr lang="en-US" dirty="0"/>
          </a:p>
        </p:txBody>
      </p:sp>
      <p:pic>
        <p:nvPicPr>
          <p:cNvPr id="5122" name="Picture 2" descr="Image result for monsters universit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22" y="2025605"/>
            <a:ext cx="7640710" cy="429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57026" y="4910362"/>
            <a:ext cx="2608188" cy="1512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51" dirty="0"/>
              <a:t>Monsters University</a:t>
            </a:r>
          </a:p>
          <a:p>
            <a:pPr algn="l"/>
            <a:r>
              <a:rPr lang="en-US" sz="2251" dirty="0"/>
              <a:t>2013</a:t>
            </a:r>
          </a:p>
          <a:p>
            <a:pPr algn="l"/>
            <a:r>
              <a:rPr lang="en-US" sz="2251" dirty="0"/>
              <a:t>29 hours/frame</a:t>
            </a:r>
          </a:p>
          <a:p>
            <a:pPr algn="l"/>
            <a:r>
              <a:rPr lang="en-US" sz="2251" dirty="0"/>
              <a:t>5.5M hairs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12959" y="2337305"/>
            <a:ext cx="1820909" cy="1512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51" dirty="0"/>
              <a:t>Monsters Inc.</a:t>
            </a:r>
          </a:p>
          <a:p>
            <a:pPr algn="l"/>
            <a:r>
              <a:rPr lang="en-US" sz="2251" dirty="0"/>
              <a:t>2001</a:t>
            </a:r>
          </a:p>
          <a:p>
            <a:pPr algn="l"/>
            <a:r>
              <a:rPr lang="en-US" sz="2251" dirty="0"/>
              <a:t>? hours/frame</a:t>
            </a:r>
          </a:p>
          <a:p>
            <a:pPr algn="l"/>
            <a:r>
              <a:rPr lang="en-US" sz="2251" dirty="0"/>
              <a:t>1.1M hairs</a:t>
            </a:r>
          </a:p>
        </p:txBody>
      </p:sp>
    </p:spTree>
    <p:extLst>
      <p:ext uri="{BB962C8B-B14F-4D97-AF65-F5344CB8AC3E}">
        <p14:creationId xmlns:p14="http://schemas.microsoft.com/office/powerpoint/2010/main" val="789576161"/>
      </p:ext>
    </p:extLst>
  </p:cSld>
  <p:clrMapOvr>
    <a:masterClrMapping/>
  </p:clrMapOvr>
</p:sld>
</file>

<file path=ppt/theme/theme1.xml><?xml version="1.0" encoding="utf-8"?>
<a:theme xmlns:a="http://schemas.openxmlformats.org/drawingml/2006/main" name="Don's Theme - Corey">
  <a:themeElements>
    <a:clrScheme name="">
      <a:dk1>
        <a:srgbClr val="919191"/>
      </a:dk1>
      <a:lt1>
        <a:srgbClr val="FFFFFF"/>
      </a:lt1>
      <a:dk2>
        <a:srgbClr val="00279F"/>
      </a:dk2>
      <a:lt2>
        <a:srgbClr val="EAEC5E"/>
      </a:lt2>
      <a:accent1>
        <a:srgbClr val="CF0E30"/>
      </a:accent1>
      <a:accent2>
        <a:srgbClr val="60C900"/>
      </a:accent2>
      <a:accent3>
        <a:srgbClr val="AAACCD"/>
      </a:accent3>
      <a:accent4>
        <a:srgbClr val="DADADA"/>
      </a:accent4>
      <a:accent5>
        <a:srgbClr val="E4AAAD"/>
      </a:accent5>
      <a:accent6>
        <a:srgbClr val="56B600"/>
      </a:accent6>
      <a:hlink>
        <a:srgbClr val="676767"/>
      </a:hlink>
      <a:folHlink>
        <a:srgbClr val="FAFD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PCG_Powerpoi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_Powerpoint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CG_Powerpoint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_Powerpoint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_Powerpoin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_Powerpoin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CG_Powerpoin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on's Theme - Corey" id="{C84CEC8E-256E-4803-B1B6-6C15415C7728}" vid="{9E0EA3AE-ACB9-451F-81B5-76FB52486F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2364</Words>
  <Application>Microsoft Office PowerPoint</Application>
  <PresentationFormat>Widescreen</PresentationFormat>
  <Paragraphs>462</Paragraphs>
  <Slides>112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23" baseType="lpstr">
      <vt:lpstr>ＭＳ Ｐゴシック</vt:lpstr>
      <vt:lpstr>Arial</vt:lpstr>
      <vt:lpstr>Arial Black</vt:lpstr>
      <vt:lpstr>Arial Narrow</vt:lpstr>
      <vt:lpstr>Book Antiqua</vt:lpstr>
      <vt:lpstr>Calibri</vt:lpstr>
      <vt:lpstr>Cambria Math</vt:lpstr>
      <vt:lpstr>Helvetica</vt:lpstr>
      <vt:lpstr>Times New Roman</vt:lpstr>
      <vt:lpstr>Don's Theme - Corey</vt:lpstr>
      <vt:lpstr>Worksheet</vt:lpstr>
      <vt:lpstr>The Human Visual System</vt:lpstr>
      <vt:lpstr>Fundamentals of Human Perception</vt:lpstr>
      <vt:lpstr>Cross Section of Eye &amp; Retina</vt:lpstr>
      <vt:lpstr>Rods &amp; Cones</vt:lpstr>
      <vt:lpstr>Rods &amp; Cones</vt:lpstr>
      <vt:lpstr>PowerPoint Presentation</vt:lpstr>
      <vt:lpstr>Receptor Distribution</vt:lpstr>
      <vt:lpstr>Field of View of the Human Eye</vt:lpstr>
      <vt:lpstr>Field of View of the Human Eye</vt:lpstr>
      <vt:lpstr>Extraocular Muscles</vt:lpstr>
      <vt:lpstr>Cilary Muscles</vt:lpstr>
      <vt:lpstr>Santiago Ramon y Cajal &amp; Camillo Golgi        1906</vt:lpstr>
      <vt:lpstr>Drawings of Santiago Ramon y Cajal</vt:lpstr>
      <vt:lpstr>Fundamentals of Human Perception</vt:lpstr>
      <vt:lpstr>Hubel and Weisel      1981</vt:lpstr>
      <vt:lpstr>PowerPoint Presentation</vt:lpstr>
      <vt:lpstr>Receptive Fields</vt:lpstr>
      <vt:lpstr>Receptive Fields</vt:lpstr>
      <vt:lpstr>Rods and Cones and Neural Connections</vt:lpstr>
      <vt:lpstr>Fundamentals of Human Perception</vt:lpstr>
      <vt:lpstr>Measures of Acuity</vt:lpstr>
      <vt:lpstr>Visual Acuity</vt:lpstr>
      <vt:lpstr>   How many megapixels are necessary to match the resolution of the human eye? </vt:lpstr>
      <vt:lpstr>PowerPoint Presentation</vt:lpstr>
      <vt:lpstr>Fundamentals of Human Perception</vt:lpstr>
      <vt:lpstr>Human Depth Perception</vt:lpstr>
      <vt:lpstr>Monocular Vision</vt:lpstr>
      <vt:lpstr>Monoscopic Depth Cues</vt:lpstr>
      <vt:lpstr>Monoscopic Depth Cues</vt:lpstr>
      <vt:lpstr>Monoscopic Depth Cues</vt:lpstr>
      <vt:lpstr>Monoscopic Depth Cues</vt:lpstr>
      <vt:lpstr>Monoscopic Depth Cues</vt:lpstr>
      <vt:lpstr>Monoscopic Depth Cues</vt:lpstr>
      <vt:lpstr>Monoscopic Depth Cues</vt:lpstr>
      <vt:lpstr>Monoscopic Depth Cues</vt:lpstr>
      <vt:lpstr>Vergence</vt:lpstr>
      <vt:lpstr>Vergence Accommodation Conflict</vt:lpstr>
      <vt:lpstr>Diagram of Vergence</vt:lpstr>
      <vt:lpstr>Vergence – Accommodation Conflict</vt:lpstr>
      <vt:lpstr>Vergence – Accommodation Conflict</vt:lpstr>
      <vt:lpstr>Stereoscopic Vision: At The Screen</vt:lpstr>
      <vt:lpstr>Stereoscopic Vision: In Front Of The Screen (Convex)</vt:lpstr>
      <vt:lpstr>Stereoscopic Vision: Behind The Screen (Concave)</vt:lpstr>
      <vt:lpstr>PowerPoint Presentation</vt:lpstr>
      <vt:lpstr>Saccadic Motion</vt:lpstr>
      <vt:lpstr>Saccade Control</vt:lpstr>
      <vt:lpstr>Saccades     Peak Angular Velocity</vt:lpstr>
      <vt:lpstr>Saccadic Masking</vt:lpstr>
      <vt:lpstr>End </vt:lpstr>
      <vt:lpstr>Virtual Reality</vt:lpstr>
      <vt:lpstr>PowerPoint Presentation</vt:lpstr>
      <vt:lpstr>Virtual Reality</vt:lpstr>
      <vt:lpstr> Virtual Reality</vt:lpstr>
      <vt:lpstr>The Human in the Loop</vt:lpstr>
      <vt:lpstr>PowerPoint Presentation</vt:lpstr>
      <vt:lpstr>PowerPoint Presentation</vt:lpstr>
      <vt:lpstr>PowerPoint Presentation</vt:lpstr>
      <vt:lpstr>PowerPoint Presentation</vt:lpstr>
      <vt:lpstr>Characteristics of Visual Sensory Systems</vt:lpstr>
      <vt:lpstr>Characteristics of Visual Sensory Systems</vt:lpstr>
      <vt:lpstr>PowerPoint Presentation</vt:lpstr>
      <vt:lpstr>PowerPoint Presentation</vt:lpstr>
      <vt:lpstr>Henry Fuchs, UNC      1991</vt:lpstr>
      <vt:lpstr>VR Timeline </vt:lpstr>
      <vt:lpstr>Palmer Luckey      John Carmack</vt:lpstr>
      <vt:lpstr>Oculus          2014</vt:lpstr>
      <vt:lpstr>Microsoft</vt:lpstr>
      <vt:lpstr>Microsoft’s Hololens 2      2019</vt:lpstr>
      <vt:lpstr>PowerPoint Presentation</vt:lpstr>
      <vt:lpstr>Google Invests in Magic Leap</vt:lpstr>
      <vt:lpstr>Magic Leap</vt:lpstr>
      <vt:lpstr>Magic Leap       Mica 2019</vt:lpstr>
      <vt:lpstr>Technical Requirements for VR/AR Satisfactory Delivery</vt:lpstr>
      <vt:lpstr>Current VR Devices</vt:lpstr>
      <vt:lpstr>Vive Pro VR Goggles     June 2018</vt:lpstr>
      <vt:lpstr>Head Mounted Displays      2019</vt:lpstr>
      <vt:lpstr>Technical Requirements for VR/AR Satisfactory Delivery</vt:lpstr>
      <vt:lpstr>Oculus Rift- S     2019</vt:lpstr>
      <vt:lpstr>Valve Index       2019</vt:lpstr>
      <vt:lpstr>Valve Index      2019</vt:lpstr>
      <vt:lpstr>Where Are We Today?     2019-20</vt:lpstr>
      <vt:lpstr>Where Are We Today?    2019-2020</vt:lpstr>
      <vt:lpstr>Technical Requirements for VR/AR Satisfactory Delivery</vt:lpstr>
      <vt:lpstr>Rendering Framework                         1997</vt:lpstr>
      <vt:lpstr>Material Accuracy</vt:lpstr>
      <vt:lpstr>PowerPoint Presentation</vt:lpstr>
      <vt:lpstr>PowerPoint Presentation</vt:lpstr>
      <vt:lpstr>Moore’s Law</vt:lpstr>
      <vt:lpstr> Nvidia RTX Graphics      2019    </vt:lpstr>
      <vt:lpstr>Instructions Per Clock-cycle per second (IPS) (Microprocessor CPU’S)</vt:lpstr>
      <vt:lpstr>Resolution of the Human Eye</vt:lpstr>
      <vt:lpstr>Increasing Densities (ppi) of OLED Displays</vt:lpstr>
      <vt:lpstr>Necessary Improvements</vt:lpstr>
      <vt:lpstr>Display Rates</vt:lpstr>
      <vt:lpstr>PowerPoint Presentation</vt:lpstr>
      <vt:lpstr>Toy Story 3        Offline Rendering</vt:lpstr>
      <vt:lpstr>On-line vs. Off-line Rendering</vt:lpstr>
      <vt:lpstr>Offline Rendering vs. Online Rendering</vt:lpstr>
      <vt:lpstr>Monsters University     Pixar</vt:lpstr>
      <vt:lpstr>Technical Requirements for VR/AR Satisfactory Delivery</vt:lpstr>
      <vt:lpstr>Purkinje Reflections</vt:lpstr>
      <vt:lpstr>1st and 4th Purkinje Reflections</vt:lpstr>
      <vt:lpstr>Foveal Eye Tracking Constraints   2016</vt:lpstr>
      <vt:lpstr>No Foveated Rendering</vt:lpstr>
      <vt:lpstr>The Unexpected Visitor  Ilya Repin, 1888</vt:lpstr>
      <vt:lpstr>Foveal Eye Tracking</vt:lpstr>
      <vt:lpstr>Foveal Eye Tracking    Pros and Cons</vt:lpstr>
      <vt:lpstr>VR Position Accuracy</vt:lpstr>
      <vt:lpstr>PowerPoint Presentation</vt:lpstr>
      <vt:lpstr>End</vt:lpstr>
      <vt:lpstr>Visual Acuity Example</vt:lpstr>
      <vt:lpstr>Resolution of the Human Eye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Human Visual System</dc:title>
  <dc:creator>Nicole French</dc:creator>
  <cp:lastModifiedBy>Nicole French</cp:lastModifiedBy>
  <cp:revision>9</cp:revision>
  <cp:lastPrinted>2020-03-13T19:06:50Z</cp:lastPrinted>
  <dcterms:created xsi:type="dcterms:W3CDTF">2020-02-29T17:46:29Z</dcterms:created>
  <dcterms:modified xsi:type="dcterms:W3CDTF">2020-03-16T15:41:31Z</dcterms:modified>
</cp:coreProperties>
</file>