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4"/>
  </p:notesMasterIdLst>
  <p:handoutMasterIdLst>
    <p:handoutMasterId r:id="rId115"/>
  </p:handoutMasterIdLst>
  <p:sldIdLst>
    <p:sldId id="531" r:id="rId2"/>
    <p:sldId id="532" r:id="rId3"/>
    <p:sldId id="533" r:id="rId4"/>
    <p:sldId id="534" r:id="rId5"/>
    <p:sldId id="535" r:id="rId6"/>
    <p:sldId id="536" r:id="rId7"/>
    <p:sldId id="537" r:id="rId8"/>
    <p:sldId id="538" r:id="rId9"/>
    <p:sldId id="539" r:id="rId10"/>
    <p:sldId id="540" r:id="rId11"/>
    <p:sldId id="541" r:id="rId12"/>
    <p:sldId id="542" r:id="rId13"/>
    <p:sldId id="543" r:id="rId14"/>
    <p:sldId id="544" r:id="rId15"/>
    <p:sldId id="545" r:id="rId16"/>
    <p:sldId id="546" r:id="rId17"/>
    <p:sldId id="547" r:id="rId18"/>
    <p:sldId id="548" r:id="rId19"/>
    <p:sldId id="549" r:id="rId20"/>
    <p:sldId id="550" r:id="rId21"/>
    <p:sldId id="551" r:id="rId22"/>
    <p:sldId id="552" r:id="rId23"/>
    <p:sldId id="553" r:id="rId24"/>
    <p:sldId id="554" r:id="rId25"/>
    <p:sldId id="555" r:id="rId26"/>
    <p:sldId id="556" r:id="rId27"/>
    <p:sldId id="557" r:id="rId28"/>
    <p:sldId id="558" r:id="rId29"/>
    <p:sldId id="559" r:id="rId30"/>
    <p:sldId id="560" r:id="rId31"/>
    <p:sldId id="561" r:id="rId32"/>
    <p:sldId id="562" r:id="rId33"/>
    <p:sldId id="563" r:id="rId34"/>
    <p:sldId id="564" r:id="rId35"/>
    <p:sldId id="565" r:id="rId36"/>
    <p:sldId id="566" r:id="rId37"/>
    <p:sldId id="567" r:id="rId38"/>
    <p:sldId id="568" r:id="rId39"/>
    <p:sldId id="569" r:id="rId40"/>
    <p:sldId id="570" r:id="rId41"/>
    <p:sldId id="571" r:id="rId42"/>
    <p:sldId id="572" r:id="rId43"/>
    <p:sldId id="573" r:id="rId44"/>
    <p:sldId id="574" r:id="rId45"/>
    <p:sldId id="575" r:id="rId46"/>
    <p:sldId id="576" r:id="rId47"/>
    <p:sldId id="577" r:id="rId48"/>
    <p:sldId id="578" r:id="rId49"/>
    <p:sldId id="579" r:id="rId50"/>
    <p:sldId id="580" r:id="rId51"/>
    <p:sldId id="581" r:id="rId52"/>
    <p:sldId id="582" r:id="rId53"/>
    <p:sldId id="583" r:id="rId54"/>
    <p:sldId id="584" r:id="rId55"/>
    <p:sldId id="585" r:id="rId56"/>
    <p:sldId id="586" r:id="rId57"/>
    <p:sldId id="587" r:id="rId58"/>
    <p:sldId id="588" r:id="rId59"/>
    <p:sldId id="589" r:id="rId60"/>
    <p:sldId id="590" r:id="rId61"/>
    <p:sldId id="591" r:id="rId62"/>
    <p:sldId id="592" r:id="rId63"/>
    <p:sldId id="593" r:id="rId64"/>
    <p:sldId id="594" r:id="rId65"/>
    <p:sldId id="595" r:id="rId66"/>
    <p:sldId id="596" r:id="rId67"/>
    <p:sldId id="597" r:id="rId68"/>
    <p:sldId id="598" r:id="rId69"/>
    <p:sldId id="599" r:id="rId70"/>
    <p:sldId id="600" r:id="rId71"/>
    <p:sldId id="601" r:id="rId72"/>
    <p:sldId id="602" r:id="rId73"/>
    <p:sldId id="603" r:id="rId74"/>
    <p:sldId id="604" r:id="rId75"/>
    <p:sldId id="605" r:id="rId76"/>
    <p:sldId id="606" r:id="rId77"/>
    <p:sldId id="607" r:id="rId78"/>
    <p:sldId id="608" r:id="rId79"/>
    <p:sldId id="609" r:id="rId80"/>
    <p:sldId id="610" r:id="rId81"/>
    <p:sldId id="611" r:id="rId82"/>
    <p:sldId id="612" r:id="rId83"/>
    <p:sldId id="613" r:id="rId84"/>
    <p:sldId id="614" r:id="rId85"/>
    <p:sldId id="615" r:id="rId86"/>
    <p:sldId id="616" r:id="rId87"/>
    <p:sldId id="617" r:id="rId88"/>
    <p:sldId id="618" r:id="rId89"/>
    <p:sldId id="619" r:id="rId90"/>
    <p:sldId id="620" r:id="rId91"/>
    <p:sldId id="621" r:id="rId92"/>
    <p:sldId id="622" r:id="rId93"/>
    <p:sldId id="623" r:id="rId94"/>
    <p:sldId id="624" r:id="rId95"/>
    <p:sldId id="625" r:id="rId96"/>
    <p:sldId id="626" r:id="rId97"/>
    <p:sldId id="627" r:id="rId98"/>
    <p:sldId id="628" r:id="rId99"/>
    <p:sldId id="629" r:id="rId100"/>
    <p:sldId id="630" r:id="rId101"/>
    <p:sldId id="631" r:id="rId102"/>
    <p:sldId id="632" r:id="rId103"/>
    <p:sldId id="633" r:id="rId104"/>
    <p:sldId id="634" r:id="rId105"/>
    <p:sldId id="635" r:id="rId106"/>
    <p:sldId id="636" r:id="rId107"/>
    <p:sldId id="637" r:id="rId108"/>
    <p:sldId id="638" r:id="rId109"/>
    <p:sldId id="639" r:id="rId110"/>
    <p:sldId id="640" r:id="rId111"/>
    <p:sldId id="641" r:id="rId112"/>
    <p:sldId id="642" r:id="rId11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62" autoAdjust="0"/>
    <p:restoredTop sz="86436" autoAdjust="0"/>
  </p:normalViewPr>
  <p:slideViewPr>
    <p:cSldViewPr>
      <p:cViewPr>
        <p:scale>
          <a:sx n="100" d="100"/>
          <a:sy n="100" d="100"/>
        </p:scale>
        <p:origin x="366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8206"/>
    </p:cViewPr>
  </p:sorterViewPr>
  <p:notesViewPr>
    <p:cSldViewPr>
      <p:cViewPr varScale="1">
        <p:scale>
          <a:sx n="68" d="100"/>
          <a:sy n="68" d="100"/>
        </p:scale>
        <p:origin x="2772" y="5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4820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l">
              <a:defRPr sz="1200"/>
            </a:lvl1pPr>
          </a:lstStyle>
          <a:p>
            <a:r>
              <a:rPr lang="en-US" smtClean="0"/>
              <a:t>compression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2"/>
            <a:ext cx="3037840" cy="464820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r">
              <a:defRPr sz="1200"/>
            </a:lvl1pPr>
          </a:lstStyle>
          <a:p>
            <a:fld id="{48A82D62-6E69-4CB4-807C-8756987A32EA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r">
              <a:defRPr sz="1200"/>
            </a:lvl1pPr>
          </a:lstStyle>
          <a:p>
            <a:fld id="{E4575217-CB9C-42A6-AD5D-9965677DB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17482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4820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l">
              <a:defRPr sz="1200"/>
            </a:lvl1pPr>
          </a:lstStyle>
          <a:p>
            <a:r>
              <a:rPr lang="en-US" smtClean="0"/>
              <a:t>compression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2"/>
            <a:ext cx="3037840" cy="464820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r">
              <a:defRPr sz="1200"/>
            </a:lvl1pPr>
          </a:lstStyle>
          <a:p>
            <a:fld id="{0B12CDC9-A45C-4F4A-A891-E69A3CC9DC01}" type="datetime1">
              <a:rPr lang="en-US" smtClean="0"/>
              <a:t>2/28/2020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8" tIns="46474" rIns="92948" bIns="4647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948" tIns="46474" rIns="92948" bIns="4647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r">
              <a:defRPr sz="1200"/>
            </a:lvl1pPr>
          </a:lstStyle>
          <a:p>
            <a:fld id="{87CA60A6-1F12-4876-9CC1-006A8FFBD6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2611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51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083779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125C71-621B-4572-A797-6B9309BE39D8}" type="slidenum">
              <a:rPr lang="en-US" smtClean="0"/>
              <a:pPr/>
              <a:t>86</a:t>
            </a:fld>
            <a:endParaRPr lang="en-US" dirty="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330" tIns="45665" rIns="91330" bIns="45665"/>
          <a:lstStyle/>
          <a:p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4DBAD68-85D9-47A9-8950-82466FB4F329}" type="datetime1">
              <a:rPr lang="en-US" smtClean="0"/>
              <a:t>2/28/2020</a:t>
            </a:fld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compression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97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7197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689" tIns="47345" rIns="94689" bIns="47345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68578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3135" tIns="46568" rIns="93135" bIns="46568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7733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09389-034D-4579-8EB3-D9F96858450A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889" tIns="45139" rIns="91889" bIns="45139"/>
          <a:lstStyle/>
          <a:p>
            <a:endParaRPr lang="en-US" smtClean="0"/>
          </a:p>
        </p:txBody>
      </p:sp>
      <p:sp>
        <p:nvSpPr>
          <p:cNvPr id="7987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 w="12700" cap="flat">
            <a:solidFill>
              <a:schemeClr val="tx1"/>
            </a:solidFill>
          </a:ln>
        </p:spPr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BFEBDA3-C400-4BFB-A66C-7956985F3D67}" type="datetime1">
              <a:rPr lang="en-US" smtClean="0"/>
              <a:t>2/28/2020</a:t>
            </a:fld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compression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26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774D83-3F0C-48A2-9C4C-FD1905A3E9AC}" type="slidenum">
              <a:rPr lang="en-US" smtClean="0"/>
              <a:pPr/>
              <a:t>80</a:t>
            </a:fld>
            <a:endParaRPr lang="en-US" dirty="0" smtClean="0"/>
          </a:p>
        </p:txBody>
      </p:sp>
      <p:sp>
        <p:nvSpPr>
          <p:cNvPr id="9011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FFC4CE1-7D31-4512-A168-4B5051AB779D}" type="datetime1">
              <a:rPr lang="en-US" smtClean="0"/>
              <a:t>2/28/2020</a:t>
            </a:fld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compression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41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8C1F6-7782-442C-B41C-84C3419A7AF7}" type="slidenum">
              <a:rPr lang="en-US" smtClean="0"/>
              <a:pPr/>
              <a:t>82</a:t>
            </a:fld>
            <a:endParaRPr lang="en-US" dirty="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330" tIns="45665" rIns="91330" bIns="45665"/>
          <a:lstStyle/>
          <a:p>
            <a:pPr>
              <a:buFontTx/>
              <a:buChar char="•"/>
            </a:pPr>
            <a:r>
              <a:rPr lang="en-US" dirty="0" smtClean="0">
                <a:latin typeface="Times New Roman" pitchFamily="18" charset="0"/>
              </a:rPr>
              <a:t>In a memory-less code, each sample in the data-vector to  be encoded is replaced by a code-word from a prefix set of bit-strings.</a:t>
            </a:r>
          </a:p>
          <a:p>
            <a:pPr>
              <a:buFontTx/>
              <a:buChar char="•"/>
            </a:pPr>
            <a:r>
              <a:rPr lang="en-US" dirty="0" smtClean="0">
                <a:latin typeface="Times New Roman" pitchFamily="18" charset="0"/>
              </a:rPr>
              <a:t>Huffman encoding gives an efficient way to find an optimal Kraft vector </a:t>
            </a:r>
            <a:r>
              <a:rPr lang="en-US" i="1" dirty="0" smtClean="0">
                <a:latin typeface="Times New Roman" pitchFamily="18" charset="0"/>
              </a:rPr>
              <a:t>L</a:t>
            </a:r>
            <a:r>
              <a:rPr lang="en-US" dirty="0" smtClean="0">
                <a:latin typeface="Times New Roman" pitchFamily="18" charset="0"/>
              </a:rPr>
              <a:t> for the given frequency vector </a:t>
            </a:r>
            <a:r>
              <a:rPr lang="en-US" i="1" dirty="0" smtClean="0">
                <a:latin typeface="Times New Roman" pitchFamily="18" charset="0"/>
              </a:rPr>
              <a:t>F</a:t>
            </a:r>
            <a:r>
              <a:rPr lang="en-US" dirty="0" smtClean="0">
                <a:latin typeface="Times New Roman" pitchFamily="18" charset="0"/>
              </a:rPr>
              <a:t>  such that </a:t>
            </a:r>
            <a:r>
              <a:rPr lang="en-US" i="1" dirty="0" smtClean="0">
                <a:latin typeface="Times New Roman" pitchFamily="18" charset="0"/>
              </a:rPr>
              <a:t>L.F</a:t>
            </a:r>
            <a:r>
              <a:rPr lang="en-US" dirty="0" smtClean="0">
                <a:latin typeface="Times New Roman" pitchFamily="18" charset="0"/>
              </a:rPr>
              <a:t> is minimized.</a:t>
            </a:r>
          </a:p>
          <a:p>
            <a:pPr lvl="1"/>
            <a:r>
              <a:rPr lang="en-US" u="sng" dirty="0" smtClean="0">
                <a:latin typeface="Times New Roman" pitchFamily="18" charset="0"/>
              </a:rPr>
              <a:t>Entropy Bounds</a:t>
            </a:r>
            <a:r>
              <a:rPr lang="en-US" dirty="0" smtClean="0">
                <a:latin typeface="Times New Roman" pitchFamily="18" charset="0"/>
              </a:rPr>
              <a:t> : Let </a:t>
            </a:r>
            <a:r>
              <a:rPr lang="en-US" i="1" dirty="0" smtClean="0">
                <a:latin typeface="Times New Roman" pitchFamily="18" charset="0"/>
              </a:rPr>
              <a:t>R(X)</a:t>
            </a:r>
            <a:r>
              <a:rPr lang="en-US" dirty="0" smtClean="0">
                <a:latin typeface="Times New Roman" pitchFamily="18" charset="0"/>
              </a:rPr>
              <a:t> be the compression rate in code-bits per data sample arising from the encoding of the data vector </a:t>
            </a:r>
            <a:r>
              <a:rPr lang="en-US" i="1" dirty="0" smtClean="0">
                <a:latin typeface="Times New Roman" pitchFamily="18" charset="0"/>
              </a:rPr>
              <a:t>X</a:t>
            </a:r>
            <a:r>
              <a:rPr lang="en-US" dirty="0" smtClean="0">
                <a:latin typeface="Times New Roman" pitchFamily="18" charset="0"/>
              </a:rPr>
              <a:t> via a Hoffmann code for </a:t>
            </a:r>
            <a:r>
              <a:rPr lang="en-US" i="1" dirty="0" smtClean="0">
                <a:latin typeface="Times New Roman" pitchFamily="18" charset="0"/>
              </a:rPr>
              <a:t>X</a:t>
            </a:r>
            <a:r>
              <a:rPr lang="en-US" dirty="0" smtClean="0">
                <a:latin typeface="Times New Roman" pitchFamily="18" charset="0"/>
              </a:rPr>
              <a:t>. Let </a:t>
            </a:r>
            <a:r>
              <a:rPr lang="en-US" i="1" dirty="0" smtClean="0">
                <a:latin typeface="Times New Roman" pitchFamily="18" charset="0"/>
              </a:rPr>
              <a:t>H(X)</a:t>
            </a:r>
            <a:r>
              <a:rPr lang="en-US" dirty="0" smtClean="0">
                <a:latin typeface="Times New Roman" pitchFamily="18" charset="0"/>
              </a:rPr>
              <a:t> be the entropy of </a:t>
            </a:r>
            <a:r>
              <a:rPr lang="en-US" i="1" dirty="0" smtClean="0">
                <a:latin typeface="Times New Roman" pitchFamily="18" charset="0"/>
              </a:rPr>
              <a:t>X</a:t>
            </a:r>
            <a:r>
              <a:rPr lang="en-US" dirty="0" smtClean="0">
                <a:latin typeface="Times New Roman" pitchFamily="18" charset="0"/>
              </a:rPr>
              <a:t>, then</a:t>
            </a:r>
          </a:p>
          <a:p>
            <a:pPr lvl="1" algn="ctr"/>
            <a:r>
              <a:rPr lang="en-US" i="1" dirty="0" smtClean="0">
                <a:latin typeface="Times New Roman" pitchFamily="18" charset="0"/>
              </a:rPr>
              <a:t>H(X) &lt;= R(X) &lt;= H(X) + 1</a:t>
            </a:r>
          </a:p>
          <a:p>
            <a:pPr lvl="1" algn="ctr"/>
            <a:r>
              <a:rPr lang="en-US" i="1" dirty="0" smtClean="0">
                <a:latin typeface="Times New Roman" pitchFamily="18" charset="0"/>
              </a:rPr>
              <a:t>H(X) = (sum F</a:t>
            </a:r>
            <a:r>
              <a:rPr lang="en-US" i="1" baseline="-25000" dirty="0" smtClean="0">
                <a:latin typeface="Times New Roman" pitchFamily="18" charset="0"/>
              </a:rPr>
              <a:t>i </a:t>
            </a:r>
            <a:r>
              <a:rPr lang="en-US" i="1" dirty="0" smtClean="0">
                <a:latin typeface="Times New Roman" pitchFamily="18" charset="0"/>
              </a:rPr>
              <a:t>log</a:t>
            </a:r>
            <a:r>
              <a:rPr lang="en-US" i="1" baseline="-25000" dirty="0" smtClean="0">
                <a:latin typeface="Times New Roman" pitchFamily="18" charset="0"/>
              </a:rPr>
              <a:t>2</a:t>
            </a:r>
            <a:r>
              <a:rPr lang="en-US" i="1" dirty="0" smtClean="0">
                <a:latin typeface="Times New Roman" pitchFamily="18" charset="0"/>
              </a:rPr>
              <a:t>(n/F</a:t>
            </a:r>
            <a:r>
              <a:rPr lang="en-US" i="1" baseline="-25000" dirty="0" smtClean="0">
                <a:latin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</a:rPr>
              <a:t>))/n</a:t>
            </a:r>
            <a:r>
              <a:rPr lang="en-US" dirty="0" smtClean="0">
                <a:latin typeface="Times New Roman" pitchFamily="18" charset="0"/>
              </a:rPr>
              <a:t>     and      </a:t>
            </a:r>
            <a:r>
              <a:rPr lang="en-US" i="1" dirty="0" smtClean="0">
                <a:latin typeface="Times New Roman" pitchFamily="18" charset="0"/>
              </a:rPr>
              <a:t>R(X) = (L.F)/n</a:t>
            </a:r>
          </a:p>
          <a:p>
            <a:pPr>
              <a:buFontTx/>
              <a:buChar char="•"/>
            </a:pPr>
            <a:r>
              <a:rPr lang="en-US" dirty="0" smtClean="0">
                <a:latin typeface="Times New Roman" pitchFamily="18" charset="0"/>
              </a:rPr>
              <a:t>Codes with memory : Codes which are not </a:t>
            </a:r>
            <a:r>
              <a:rPr lang="en-US" i="1" dirty="0" smtClean="0">
                <a:latin typeface="Times New Roman" pitchFamily="18" charset="0"/>
              </a:rPr>
              <a:t>memory-less</a:t>
            </a:r>
            <a:r>
              <a:rPr lang="en-US" dirty="0" smtClean="0">
                <a:latin typeface="Times New Roman" pitchFamily="18" charset="0"/>
              </a:rPr>
              <a:t> codes are </a:t>
            </a:r>
            <a:r>
              <a:rPr lang="en-US" i="1" dirty="0" smtClean="0">
                <a:latin typeface="Times New Roman" pitchFamily="18" charset="0"/>
              </a:rPr>
              <a:t>codes with memory</a:t>
            </a:r>
            <a:r>
              <a:rPr lang="en-US" dirty="0" smtClean="0">
                <a:latin typeface="Times New Roman" pitchFamily="18" charset="0"/>
              </a:rPr>
              <a:t>.</a:t>
            </a:r>
            <a:r>
              <a:rPr lang="en-US" i="1" baseline="-25000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These are the lossless codes for which its sometimes possible to achieve a compression rate below the entropy bound. 3 types</a:t>
            </a:r>
          </a:p>
          <a:p>
            <a:pPr lvl="1">
              <a:buFontTx/>
              <a:buChar char="•"/>
            </a:pPr>
            <a:r>
              <a:rPr lang="en-US" i="1" dirty="0" smtClean="0">
                <a:latin typeface="Times New Roman" pitchFamily="18" charset="0"/>
              </a:rPr>
              <a:t> Block codes</a:t>
            </a:r>
            <a:r>
              <a:rPr lang="en-US" dirty="0" smtClean="0">
                <a:latin typeface="Times New Roman" pitchFamily="18" charset="0"/>
              </a:rPr>
              <a:t> : It partitions the data vector into blocks of given length, then each block is replaced by a code-word from a prefix set of binary words.</a:t>
            </a:r>
          </a:p>
          <a:p>
            <a:pPr lvl="1">
              <a:buFontTx/>
              <a:buChar char="•"/>
            </a:pPr>
            <a:r>
              <a:rPr lang="en-US" i="1" dirty="0" smtClean="0">
                <a:latin typeface="Times New Roman" pitchFamily="18" charset="0"/>
              </a:rPr>
              <a:t>Finite memory codes</a:t>
            </a:r>
            <a:r>
              <a:rPr lang="en-US" dirty="0" smtClean="0">
                <a:latin typeface="Times New Roman" pitchFamily="18" charset="0"/>
              </a:rPr>
              <a:t> : Each data sample is encoded using a memoryless code from the code book which is determines by looking at a fixed number of previous data samples.</a:t>
            </a:r>
          </a:p>
          <a:p>
            <a:pPr lvl="1">
              <a:buFontTx/>
              <a:buChar char="•"/>
            </a:pPr>
            <a:r>
              <a:rPr lang="en-US" i="1" dirty="0" smtClean="0">
                <a:latin typeface="Times New Roman" pitchFamily="18" charset="0"/>
              </a:rPr>
              <a:t>Finite state code</a:t>
            </a:r>
            <a:r>
              <a:rPr lang="en-US" dirty="0" smtClean="0">
                <a:latin typeface="Times New Roman" pitchFamily="18" charset="0"/>
              </a:rPr>
              <a:t> : It generalizes upon both the </a:t>
            </a:r>
            <a:r>
              <a:rPr lang="en-US" i="1" dirty="0" smtClean="0">
                <a:latin typeface="Times New Roman" pitchFamily="18" charset="0"/>
              </a:rPr>
              <a:t>block codes</a:t>
            </a:r>
            <a:r>
              <a:rPr lang="en-US" dirty="0" smtClean="0">
                <a:latin typeface="Times New Roman" pitchFamily="18" charset="0"/>
              </a:rPr>
              <a:t> and the </a:t>
            </a:r>
            <a:r>
              <a:rPr lang="en-US" i="1" dirty="0" smtClean="0">
                <a:latin typeface="Times New Roman" pitchFamily="18" charset="0"/>
              </a:rPr>
              <a:t>finite memory codes</a:t>
            </a:r>
            <a:r>
              <a:rPr lang="en-US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A010D91-60D4-4474-B4EB-A9DBA3F9A12A}" type="datetime1">
              <a:rPr lang="en-US" smtClean="0"/>
              <a:t>2/28/2020</a:t>
            </a:fld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compression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41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263D0D-6185-4428-BA45-E521CB904613}" type="slidenum">
              <a:rPr lang="en-US" smtClean="0"/>
              <a:pPr/>
              <a:t>83</a:t>
            </a:fld>
            <a:endParaRPr lang="en-US" dirty="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>
                <a:latin typeface="Times New Roman" pitchFamily="18" charset="0"/>
              </a:rPr>
              <a:t>Useful for compression of binary data.</a:t>
            </a:r>
          </a:p>
          <a:p>
            <a:pPr>
              <a:buFontTx/>
              <a:buChar char="•"/>
            </a:pPr>
            <a:r>
              <a:rPr lang="en-US" i="1" dirty="0" smtClean="0">
                <a:latin typeface="Times New Roman" pitchFamily="18" charset="0"/>
              </a:rPr>
              <a:t>Conditional run length</a:t>
            </a:r>
            <a:r>
              <a:rPr lang="en-US" dirty="0" smtClean="0">
                <a:latin typeface="Times New Roman" pitchFamily="18" charset="0"/>
              </a:rPr>
              <a:t> coding is another way in which run length coding can be implemented on a non-binary image.</a:t>
            </a:r>
          </a:p>
          <a:p>
            <a:pPr lvl="1">
              <a:buFontTx/>
              <a:buChar char="•"/>
            </a:pPr>
            <a:r>
              <a:rPr lang="en-US" dirty="0" smtClean="0">
                <a:latin typeface="Times New Roman" pitchFamily="18" charset="0"/>
              </a:rPr>
              <a:t>It involves a pre-coding step in which a binary code word is assigned adaptively to each pixel,</a:t>
            </a:r>
          </a:p>
          <a:p>
            <a:pPr lvl="1">
              <a:buFontTx/>
              <a:buChar char="•"/>
            </a:pPr>
            <a:r>
              <a:rPr lang="en-US" dirty="0" smtClean="0">
                <a:latin typeface="Times New Roman" pitchFamily="18" charset="0"/>
              </a:rPr>
              <a:t>followed by run length coding of the concatenated code words.</a:t>
            </a:r>
          </a:p>
          <a:p>
            <a:pPr lvl="1">
              <a:buFontTx/>
              <a:buChar char="•"/>
            </a:pPr>
            <a:r>
              <a:rPr lang="en-US" dirty="0" smtClean="0">
                <a:latin typeface="Times New Roman" pitchFamily="18" charset="0"/>
              </a:rPr>
              <a:t>The decomposition into bit planes is not used in conditional run length coding.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DC9998E-7D0D-4B1A-A2AC-21C21D084C48}" type="datetime1">
              <a:rPr lang="en-US" smtClean="0"/>
              <a:t>2/28/2020</a:t>
            </a:fld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compression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94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774D83-3F0C-48A2-9C4C-FD1905A3E9AC}" type="slidenum">
              <a:rPr lang="en-US" smtClean="0"/>
              <a:pPr/>
              <a:t>85</a:t>
            </a:fld>
            <a:endParaRPr lang="en-US" dirty="0" smtClean="0"/>
          </a:p>
        </p:txBody>
      </p:sp>
      <p:sp>
        <p:nvSpPr>
          <p:cNvPr id="9011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0F03395-8840-47A9-8931-F8D316AC0861}" type="datetime1">
              <a:rPr lang="en-US" smtClean="0"/>
              <a:t>2/28/2020</a:t>
            </a:fld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compression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35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513" y="2131145"/>
            <a:ext cx="7772977" cy="14700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024" y="3885443"/>
            <a:ext cx="6401955" cy="175267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092" y="19493"/>
            <a:ext cx="2161886" cy="66159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6989" y="19493"/>
            <a:ext cx="6348556" cy="661597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13" y="19494"/>
            <a:ext cx="7797511" cy="12247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6991" y="1530137"/>
            <a:ext cx="8648988" cy="5105328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66991" y="19493"/>
            <a:ext cx="8648988" cy="6615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13" y="19494"/>
            <a:ext cx="7797511" cy="12247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66989" y="1530137"/>
            <a:ext cx="4254500" cy="51053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036" y="1530137"/>
            <a:ext cx="4255943" cy="51053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13" y="19494"/>
            <a:ext cx="7797511" cy="12247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989" y="1530137"/>
            <a:ext cx="4254500" cy="51053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0036" y="1530138"/>
            <a:ext cx="4255943" cy="24738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0036" y="4159959"/>
            <a:ext cx="4255943" cy="24755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6" y="4406858"/>
            <a:ext cx="7771534" cy="136282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6" y="2905960"/>
            <a:ext cx="7771534" cy="150089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989" y="1530137"/>
            <a:ext cx="4254500" cy="5105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036" y="1530137"/>
            <a:ext cx="4255943" cy="5105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74517"/>
            <a:ext cx="8229023" cy="114354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89" y="1535012"/>
            <a:ext cx="4039465" cy="6399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89" y="2175003"/>
            <a:ext cx="4039465" cy="3950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4" y="1535012"/>
            <a:ext cx="4040909" cy="6399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4" y="2175003"/>
            <a:ext cx="4040909" cy="3950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72892"/>
            <a:ext cx="3007591" cy="116141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72892"/>
            <a:ext cx="5111750" cy="585252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434300"/>
            <a:ext cx="3007591" cy="46911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4799952"/>
            <a:ext cx="5486977" cy="56689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612381"/>
            <a:ext cx="5486977" cy="41144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5366849"/>
            <a:ext cx="5486977" cy="8056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E3C"/>
            </a:gs>
            <a:gs pos="100000">
              <a:srgbClr val="002CB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513" y="19494"/>
            <a:ext cx="7797511" cy="12247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991" y="1530137"/>
            <a:ext cx="8648988" cy="5105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25977" y="1257246"/>
            <a:ext cx="9081944" cy="0"/>
          </a:xfrm>
          <a:prstGeom prst="line">
            <a:avLst/>
          </a:prstGeom>
          <a:noFill/>
          <a:ln w="50800">
            <a:solidFill>
              <a:srgbClr val="037C0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latin typeface="Book Antiqua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tx2"/>
        </a:buClr>
        <a:buSzPct val="120000"/>
        <a:buChar char="•"/>
        <a:tabLst>
          <a:tab pos="7950200" algn="l"/>
        </a:tabLs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63600" indent="-4064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7950200" algn="l"/>
        </a:tabLst>
        <a:defRPr sz="2400">
          <a:solidFill>
            <a:schemeClr val="tx1"/>
          </a:solidFill>
          <a:latin typeface="+mn-lt"/>
        </a:defRPr>
      </a:lvl2pPr>
      <a:lvl3pPr marL="1206500" indent="-228600" algn="l" rtl="0" eaLnBrk="0" fontAlgn="base" hangingPunct="0">
        <a:spcBef>
          <a:spcPct val="20000"/>
        </a:spcBef>
        <a:spcAft>
          <a:spcPct val="0"/>
        </a:spcAft>
        <a:buChar char="&gt;"/>
        <a:tabLst>
          <a:tab pos="7950200" algn="l"/>
        </a:tabLst>
        <a:defRPr sz="2000">
          <a:solidFill>
            <a:schemeClr val="tx1"/>
          </a:solidFill>
          <a:latin typeface="+mn-lt"/>
        </a:defRPr>
      </a:lvl3pPr>
      <a:lvl4pPr marL="1320800" indent="508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7950200" algn="l"/>
        </a:tabLst>
        <a:defRPr sz="2000">
          <a:solidFill>
            <a:schemeClr val="tx1"/>
          </a:solidFill>
          <a:latin typeface="+mn-lt"/>
        </a:defRPr>
      </a:lvl4pPr>
      <a:lvl5pPr marL="1714500" indent="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5pPr>
      <a:lvl6pPr marL="2171700" indent="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6pPr>
      <a:lvl7pPr marL="2628900" indent="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7pPr>
      <a:lvl8pPr marL="3086100" indent="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8pPr>
      <a:lvl9pPr marL="3543300" indent="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alooga.com/mpeg4.php3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xis.com/documentation/whitepaper/video/video_compression.htm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xis.com/documentation/whitepaper/video/video_compression.htm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red.com/story/tech-giants-to-join-legal-battle-over-net-neutrality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Microsoft_Excel_97-2003_Worksheet1.xls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ping-test.net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en.wikipedia.org/wiki/YIQ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en.wikipedia.org/wiki/YIQ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YIQ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en.wikipedia.org/wiki/YIQ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wmf"/><Relationship Id="rId5" Type="http://schemas.openxmlformats.org/officeDocument/2006/relationships/oleObject" Target="../embeddings/Microsoft_Word_97_-_2003_Document3.doc"/><Relationship Id="rId4" Type="http://schemas.openxmlformats.org/officeDocument/2006/relationships/image" Target="../media/image40.wm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7"/>
          <p:cNvSpPr>
            <a:spLocks noChangeArrowheads="1"/>
          </p:cNvSpPr>
          <p:nvPr/>
        </p:nvSpPr>
        <p:spPr bwMode="auto">
          <a:xfrm>
            <a:off x="712548" y="1864519"/>
            <a:ext cx="7718905" cy="4136232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382">
              <a:solidFill>
                <a:srgbClr val="FF0000"/>
              </a:solidFill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819755" y="2214299"/>
            <a:ext cx="7611698" cy="1900488"/>
          </a:xfrm>
          <a:noFill/>
        </p:spPr>
        <p:txBody>
          <a:bodyPr vert="horz" wrap="square" lIns="84060" tIns="42639" rIns="84060" bIns="42639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83" dirty="0">
                <a:solidFill>
                  <a:schemeClr val="tx2"/>
                </a:solidFill>
              </a:rPr>
              <a:t>Networks, </a:t>
            </a:r>
            <a:r>
              <a:rPr lang="en-US" sz="3683" dirty="0">
                <a:solidFill>
                  <a:schemeClr val="tx2"/>
                </a:solidFill>
              </a:rPr>
              <a:t>History, Bandwidth and Compression</a:t>
            </a:r>
            <a:br>
              <a:rPr lang="en-US" sz="3683" dirty="0">
                <a:solidFill>
                  <a:schemeClr val="tx2"/>
                </a:solidFill>
              </a:rPr>
            </a:br>
            <a:r>
              <a:rPr lang="en-US" sz="3683" dirty="0">
                <a:solidFill>
                  <a:schemeClr val="tx2"/>
                </a:solidFill>
              </a:rPr>
              <a:t/>
            </a:r>
            <a:br>
              <a:rPr lang="en-US" sz="3683" dirty="0">
                <a:solidFill>
                  <a:schemeClr val="tx2"/>
                </a:solidFill>
              </a:rPr>
            </a:br>
            <a:endParaRPr lang="en-US" sz="3683" dirty="0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1235183" y="3653161"/>
            <a:ext cx="6656581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82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295486" y="3423183"/>
            <a:ext cx="6553029" cy="23838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9440" tIns="34112" rIns="69440" bIns="34112">
            <a:spAutoFit/>
          </a:bodyPr>
          <a:lstStyle/>
          <a:p>
            <a:pPr algn="ctr"/>
            <a:endParaRPr lang="en-US" sz="2456" dirty="0">
              <a:latin typeface="New Century Schlbk" charset="0"/>
            </a:endParaRPr>
          </a:p>
          <a:p>
            <a:pPr algn="ctr"/>
            <a:r>
              <a:rPr lang="en-US" sz="2456" dirty="0"/>
              <a:t>NBAY </a:t>
            </a:r>
            <a:r>
              <a:rPr lang="en-US" sz="2456" dirty="0"/>
              <a:t>6120</a:t>
            </a:r>
          </a:p>
          <a:p>
            <a:pPr algn="ctr"/>
            <a:r>
              <a:rPr lang="en-US" sz="2456" dirty="0"/>
              <a:t>Lecture </a:t>
            </a:r>
            <a:r>
              <a:rPr lang="en-US" sz="2456" dirty="0"/>
              <a:t>#4</a:t>
            </a:r>
            <a:endParaRPr lang="en-US" sz="2456" dirty="0"/>
          </a:p>
          <a:p>
            <a:pPr algn="ctr"/>
            <a:r>
              <a:rPr lang="en-US" sz="2456" dirty="0"/>
              <a:t>March 10, 2020</a:t>
            </a:r>
            <a:endParaRPr lang="en-US" sz="2456" dirty="0"/>
          </a:p>
          <a:p>
            <a:pPr algn="ctr"/>
            <a:r>
              <a:rPr lang="en-US" sz="2456" dirty="0"/>
              <a:t>Dr. Donald P. Greenberg</a:t>
            </a:r>
          </a:p>
          <a:p>
            <a:pPr algn="ctr"/>
            <a:r>
              <a:rPr lang="en-US" sz="1382" dirty="0">
                <a:solidFill>
                  <a:srgbClr val="EAEC5E"/>
                </a:solidFill>
                <a:latin typeface="New Century Schlbk" charset="0"/>
              </a:rPr>
              <a:t/>
            </a:r>
            <a:br>
              <a:rPr lang="en-US" sz="1382" dirty="0">
                <a:solidFill>
                  <a:srgbClr val="EAEC5E"/>
                </a:solidFill>
                <a:latin typeface="New Century Schlbk" charset="0"/>
              </a:rPr>
            </a:br>
            <a:endParaRPr lang="en-US" sz="1382" dirty="0">
              <a:solidFill>
                <a:srgbClr val="EAEC5E"/>
              </a:solidFill>
              <a:latin typeface="New Century Schlb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60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- History &amp; Growth Chronology cont’d</a:t>
            </a:r>
          </a:p>
        </p:txBody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85174" indent="-185174">
              <a:buNone/>
              <a:tabLst>
                <a:tab pos="663945" algn="l"/>
                <a:tab pos="2451114" algn="l"/>
                <a:tab pos="6100984" algn="l"/>
              </a:tabLst>
            </a:pPr>
            <a:endParaRPr lang="en-US" sz="1842" dirty="0"/>
          </a:p>
          <a:p>
            <a:pPr marL="185174" indent="-185174">
              <a:buNone/>
              <a:tabLst>
                <a:tab pos="663945" algn="l"/>
                <a:tab pos="2451114" algn="l"/>
                <a:tab pos="6100984" algn="l"/>
              </a:tabLst>
            </a:pPr>
            <a:endParaRPr lang="en-US" sz="1842" dirty="0"/>
          </a:p>
          <a:p>
            <a:pPr marL="185174" indent="-185174">
              <a:buNone/>
              <a:tabLst>
                <a:tab pos="663945" algn="l"/>
                <a:tab pos="2451114" algn="l"/>
                <a:tab pos="6100984" algn="l"/>
              </a:tabLst>
            </a:pPr>
            <a:endParaRPr lang="en-US" sz="1842" dirty="0"/>
          </a:p>
          <a:p>
            <a:pPr marL="185174" indent="-185174">
              <a:buNone/>
              <a:tabLst>
                <a:tab pos="663945" algn="l"/>
                <a:tab pos="2451114" algn="l"/>
                <a:tab pos="6100984" algn="l"/>
              </a:tabLst>
            </a:pPr>
            <a:endParaRPr lang="en-US" sz="1842" dirty="0"/>
          </a:p>
        </p:txBody>
      </p:sp>
      <p:sp>
        <p:nvSpPr>
          <p:cNvPr id="25604" name="Text Box 1028"/>
          <p:cNvSpPr txBox="1">
            <a:spLocks noChangeArrowheads="1"/>
          </p:cNvSpPr>
          <p:nvPr/>
        </p:nvSpPr>
        <p:spPr bwMode="auto">
          <a:xfrm>
            <a:off x="304515" y="2004853"/>
            <a:ext cx="8139398" cy="32389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96838" indent="-696838">
              <a:lnSpc>
                <a:spcPct val="90000"/>
              </a:lnSpc>
              <a:tabLst>
                <a:tab pos="663945" algn="l"/>
                <a:tab pos="786988" algn="l"/>
                <a:tab pos="1405858" algn="l"/>
              </a:tabLst>
            </a:pPr>
            <a:r>
              <a:rPr lang="en-US" sz="2149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1983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- TCP/IP - becomes standard</a:t>
            </a:r>
          </a:p>
          <a:p>
            <a:pPr marL="696838" indent="-696838">
              <a:lnSpc>
                <a:spcPct val="90000"/>
              </a:lnSpc>
              <a:tabLst>
                <a:tab pos="663945" algn="l"/>
                <a:tab pos="786988" algn="l"/>
                <a:tab pos="1405858" algn="l"/>
              </a:tabLst>
            </a:pP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marL="696838" indent="-696838">
              <a:lnSpc>
                <a:spcPct val="90000"/>
              </a:lnSpc>
              <a:tabLst>
                <a:tab pos="663945" algn="l"/>
                <a:tab pos="786988" algn="l"/>
                <a:tab pos="1405858" algn="l"/>
              </a:tabLst>
            </a:pPr>
            <a:endParaRPr lang="en-US" sz="614" dirty="0">
              <a:latin typeface="Times New Roman" pitchFamily="18" charset="0"/>
              <a:cs typeface="Times New Roman" pitchFamily="18" charset="0"/>
            </a:endParaRPr>
          </a:p>
          <a:p>
            <a:pPr marL="696838" indent="-696838">
              <a:lnSpc>
                <a:spcPct val="90000"/>
              </a:lnSpc>
              <a:tabLst>
                <a:tab pos="663945" algn="l"/>
                <a:tab pos="786988" algn="l"/>
                <a:tab pos="1405858" algn="l"/>
              </a:tabLst>
            </a:pPr>
            <a:r>
              <a:rPr lang="en-US" sz="2149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1990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 - ARPANET - decommissioned and replaced by </a:t>
            </a:r>
            <a:r>
              <a:rPr lang="en-US" sz="2149" dirty="0" err="1">
                <a:latin typeface="Times New Roman" pitchFamily="18" charset="0"/>
                <a:cs typeface="Times New Roman" pitchFamily="18" charset="0"/>
              </a:rPr>
              <a:t>NSFNet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 				backbone </a:t>
            </a:r>
          </a:p>
          <a:p>
            <a:pPr marL="696838" indent="-696838">
              <a:lnSpc>
                <a:spcPct val="90000"/>
              </a:lnSpc>
              <a:tabLst>
                <a:tab pos="663945" algn="l"/>
                <a:tab pos="786988" algn="l"/>
                <a:tab pos="1405858" algn="l"/>
              </a:tabLst>
            </a:pP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			NSF -expands network to other research communities</a:t>
            </a:r>
          </a:p>
          <a:p>
            <a:pPr marL="696838" indent="-696838">
              <a:lnSpc>
                <a:spcPct val="90000"/>
              </a:lnSpc>
              <a:tabLst>
                <a:tab pos="663945" algn="l"/>
                <a:tab pos="786988" algn="l"/>
                <a:tab pos="1405858" algn="l"/>
              </a:tabLst>
            </a:pPr>
            <a:r>
              <a:rPr lang="en-US" sz="614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				</a:t>
            </a:r>
          </a:p>
          <a:p>
            <a:pPr marL="696838" indent="-696838">
              <a:lnSpc>
                <a:spcPct val="90000"/>
              </a:lnSpc>
              <a:tabLst>
                <a:tab pos="663945" algn="l"/>
                <a:tab pos="786988" algn="l"/>
                <a:tab pos="1405858" algn="l"/>
              </a:tabLst>
            </a:pPr>
            <a:endParaRPr lang="en-US" sz="614" dirty="0">
              <a:latin typeface="Times New Roman" pitchFamily="18" charset="0"/>
              <a:cs typeface="Times New Roman" pitchFamily="18" charset="0"/>
            </a:endParaRPr>
          </a:p>
          <a:p>
            <a:pPr marL="696838" indent="-696838">
              <a:lnSpc>
                <a:spcPct val="90000"/>
              </a:lnSpc>
              <a:tabLst>
                <a:tab pos="663945" algn="l"/>
                <a:tab pos="786988" algn="l"/>
                <a:tab pos="1405858" algn="l"/>
              </a:tabLst>
            </a:pPr>
            <a:r>
              <a:rPr lang="en-US" sz="2149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1993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- NSF -no longer provides funding for </a:t>
            </a:r>
            <a:r>
              <a:rPr lang="en-US" sz="2149" dirty="0" err="1">
                <a:latin typeface="Times New Roman" pitchFamily="18" charset="0"/>
                <a:cs typeface="Times New Roman" pitchFamily="18" charset="0"/>
              </a:rPr>
              <a:t>NSFNet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 backbone</a:t>
            </a:r>
          </a:p>
          <a:p>
            <a:pPr marL="696838" indent="-696838">
              <a:lnSpc>
                <a:spcPct val="90000"/>
              </a:lnSpc>
              <a:tabLst>
                <a:tab pos="663945" algn="l"/>
                <a:tab pos="786988" algn="l"/>
                <a:tab pos="1405858" algn="l"/>
              </a:tabLst>
            </a:pP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				NAP’s (network access points) established in four 			cities </a:t>
            </a:r>
          </a:p>
          <a:p>
            <a:pPr marL="696838" indent="-696838">
              <a:lnSpc>
                <a:spcPct val="90000"/>
              </a:lnSpc>
              <a:tabLst>
                <a:tab pos="663945" algn="l"/>
                <a:tab pos="786988" algn="l"/>
                <a:tab pos="1405858" algn="l"/>
              </a:tabLst>
            </a:pP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2522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Lenna (DC)</a:t>
            </a:r>
          </a:p>
        </p:txBody>
      </p:sp>
      <p:pic>
        <p:nvPicPr>
          <p:cNvPr id="46083" name="Picture 3" descr="D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9628" y="2122885"/>
            <a:ext cx="3661172" cy="343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3988506" y="5679260"/>
            <a:ext cx="1175323" cy="30008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 algn="ctr" eaLnBrk="0" hangingPunct="0"/>
          </a:lstStyle>
          <a:p>
            <a:r>
              <a:rPr lang="en-US" sz="1350" dirty="0"/>
              <a:t>0.19 bits/pixel</a:t>
            </a:r>
          </a:p>
        </p:txBody>
      </p:sp>
    </p:spTree>
    <p:extLst>
      <p:ext uri="{BB962C8B-B14F-4D97-AF65-F5344CB8AC3E}">
        <p14:creationId xmlns:p14="http://schemas.microsoft.com/office/powerpoint/2010/main" val="3330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Lenna (DC + 1AC)</a:t>
            </a:r>
          </a:p>
        </p:txBody>
      </p:sp>
      <p:pic>
        <p:nvPicPr>
          <p:cNvPr id="47107" name="Picture 3" descr="D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1" y="2114551"/>
            <a:ext cx="3661172" cy="343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988506" y="5679260"/>
            <a:ext cx="1175323" cy="30008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 algn="ctr" eaLnBrk="0" hangingPunct="0"/>
          </a:lstStyle>
          <a:p>
            <a:r>
              <a:rPr lang="en-US" sz="1350" dirty="0"/>
              <a:t>0.32 bits/pixel</a:t>
            </a:r>
          </a:p>
        </p:txBody>
      </p:sp>
    </p:spTree>
    <p:extLst>
      <p:ext uri="{BB962C8B-B14F-4D97-AF65-F5344CB8AC3E}">
        <p14:creationId xmlns:p14="http://schemas.microsoft.com/office/powerpoint/2010/main" val="256300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Lenna (1DC + 2AC)</a:t>
            </a:r>
          </a:p>
        </p:txBody>
      </p:sp>
      <p:pic>
        <p:nvPicPr>
          <p:cNvPr id="48131" name="Picture 3" descr="D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1" y="2122885"/>
            <a:ext cx="3661172" cy="343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988506" y="5679260"/>
            <a:ext cx="1175323" cy="30008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350" dirty="0"/>
              <a:t>0.43 bits/pixel</a:t>
            </a:r>
          </a:p>
        </p:txBody>
      </p:sp>
    </p:spTree>
    <p:extLst>
      <p:ext uri="{BB962C8B-B14F-4D97-AF65-F5344CB8AC3E}">
        <p14:creationId xmlns:p14="http://schemas.microsoft.com/office/powerpoint/2010/main" val="38851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Lenna</a:t>
            </a:r>
            <a:r>
              <a:rPr lang="en-US" dirty="0"/>
              <a:t> </a:t>
            </a:r>
            <a:r>
              <a:rPr lang="en-US" dirty="0" smtClean="0"/>
              <a:t>(7msb DC)</a:t>
            </a:r>
          </a:p>
        </p:txBody>
      </p:sp>
      <p:pic>
        <p:nvPicPr>
          <p:cNvPr id="50179" name="Picture 3" descr="7D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1" y="2122885"/>
            <a:ext cx="3661172" cy="343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988506" y="5679260"/>
            <a:ext cx="1175323" cy="30008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 algn="ctr" eaLnBrk="0" hangingPunct="0"/>
          </a:lstStyle>
          <a:p>
            <a:r>
              <a:rPr lang="en-US" sz="1350" dirty="0"/>
              <a:t>0.15 bits/pixel</a:t>
            </a:r>
          </a:p>
        </p:txBody>
      </p:sp>
    </p:spTree>
    <p:extLst>
      <p:ext uri="{BB962C8B-B14F-4D97-AF65-F5344CB8AC3E}">
        <p14:creationId xmlns:p14="http://schemas.microsoft.com/office/powerpoint/2010/main" val="330639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71386" y="871872"/>
            <a:ext cx="6515315" cy="918569"/>
          </a:xfrm>
        </p:spPr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Lenna</a:t>
            </a:r>
            <a:r>
              <a:rPr lang="en-US" dirty="0" smtClean="0"/>
              <a:t> (7msb DC+7msb AC)</a:t>
            </a:r>
          </a:p>
        </p:txBody>
      </p:sp>
      <p:pic>
        <p:nvPicPr>
          <p:cNvPr id="53251" name="Picture 1027" descr="7DC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9628" y="2122885"/>
            <a:ext cx="3661172" cy="343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1028"/>
          <p:cNvSpPr txBox="1">
            <a:spLocks noChangeArrowheads="1"/>
          </p:cNvSpPr>
          <p:nvPr/>
        </p:nvSpPr>
        <p:spPr bwMode="auto">
          <a:xfrm>
            <a:off x="4031192" y="5679260"/>
            <a:ext cx="1088760" cy="30008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 algn="ctr" eaLnBrk="0" hangingPunct="0"/>
          </a:lstStyle>
          <a:p>
            <a:r>
              <a:rPr lang="en-US" sz="1350" dirty="0"/>
              <a:t>0.8 bits/pixel</a:t>
            </a:r>
          </a:p>
        </p:txBody>
      </p:sp>
    </p:spTree>
    <p:extLst>
      <p:ext uri="{BB962C8B-B14F-4D97-AF65-F5344CB8AC3E}">
        <p14:creationId xmlns:p14="http://schemas.microsoft.com/office/powerpoint/2010/main" val="406739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5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MPEG Video Coding</a:t>
            </a:r>
            <a:br>
              <a:rPr lang="en-US" dirty="0"/>
            </a:br>
            <a:r>
              <a:rPr lang="en-US" dirty="0"/>
              <a:t>Compression &amp; Decompression</a:t>
            </a: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2144796" y="2759251"/>
            <a:ext cx="934872" cy="300082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350" dirty="0">
                <a:solidFill>
                  <a:schemeClr val="bg2">
                    <a:lumMod val="50000"/>
                  </a:schemeClr>
                </a:solidFill>
              </a:rPr>
              <a:t>Preprocess</a:t>
            </a:r>
          </a:p>
        </p:txBody>
      </p:sp>
      <p:sp>
        <p:nvSpPr>
          <p:cNvPr id="54276" name="Text Box 5"/>
          <p:cNvSpPr txBox="1">
            <a:spLocks noChangeArrowheads="1"/>
          </p:cNvSpPr>
          <p:nvPr/>
        </p:nvSpPr>
        <p:spPr bwMode="auto">
          <a:xfrm>
            <a:off x="3486612" y="2654783"/>
            <a:ext cx="1184940" cy="507831"/>
          </a:xfrm>
          <a:prstGeom prst="rect">
            <a:avLst/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350" dirty="0">
                <a:solidFill>
                  <a:schemeClr val="tx2"/>
                </a:solidFill>
              </a:rPr>
              <a:t>Motion</a:t>
            </a:r>
          </a:p>
          <a:p>
            <a:pPr algn="ctr" eaLnBrk="0" hangingPunct="0"/>
            <a:r>
              <a:rPr lang="en-US" sz="1350" dirty="0">
                <a:solidFill>
                  <a:schemeClr val="tx2"/>
                </a:solidFill>
              </a:rPr>
              <a:t>Compensation</a:t>
            </a: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4987582" y="2759252"/>
            <a:ext cx="530915" cy="30008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350" dirty="0">
                <a:solidFill>
                  <a:schemeClr val="tx2">
                    <a:lumMod val="50000"/>
                  </a:schemeClr>
                </a:solidFill>
              </a:rPr>
              <a:t>DCT</a:t>
            </a: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5834683" y="2759252"/>
            <a:ext cx="906018" cy="300082"/>
          </a:xfrm>
          <a:prstGeom prst="rect">
            <a:avLst/>
          </a:prstGeom>
          <a:solidFill>
            <a:srgbClr val="FF99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350" dirty="0">
                <a:solidFill>
                  <a:schemeClr val="bg1"/>
                </a:solidFill>
              </a:rPr>
              <a:t>Algorithm</a:t>
            </a:r>
          </a:p>
        </p:txBody>
      </p:sp>
      <p:sp>
        <p:nvSpPr>
          <p:cNvPr id="54279" name="Text Box 8"/>
          <p:cNvSpPr txBox="1">
            <a:spLocks noChangeArrowheads="1"/>
          </p:cNvSpPr>
          <p:nvPr/>
        </p:nvSpPr>
        <p:spPr bwMode="auto">
          <a:xfrm>
            <a:off x="1159781" y="2654783"/>
            <a:ext cx="59747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350" dirty="0"/>
              <a:t>Video</a:t>
            </a:r>
          </a:p>
          <a:p>
            <a:pPr algn="ctr" eaLnBrk="0" hangingPunct="0"/>
            <a:r>
              <a:rPr lang="en-US" sz="1350" dirty="0"/>
              <a:t>input</a:t>
            </a:r>
          </a:p>
        </p:txBody>
      </p:sp>
      <p:sp>
        <p:nvSpPr>
          <p:cNvPr id="54280" name="Text Box 9"/>
          <p:cNvSpPr txBox="1">
            <a:spLocks noChangeArrowheads="1"/>
          </p:cNvSpPr>
          <p:nvPr/>
        </p:nvSpPr>
        <p:spPr bwMode="auto">
          <a:xfrm>
            <a:off x="6924643" y="2654783"/>
            <a:ext cx="104067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 algn="ctr" eaLnBrk="0" hangingPunct="0">
              <a:defRPr b="0"/>
            </a:lvl1pPr>
          </a:lstStyle>
          <a:p>
            <a:r>
              <a:rPr lang="en-US" sz="1350" dirty="0"/>
              <a:t>Compressed</a:t>
            </a:r>
          </a:p>
          <a:p>
            <a:r>
              <a:rPr lang="en-US" sz="1350" dirty="0"/>
              <a:t>Video</a:t>
            </a:r>
          </a:p>
        </p:txBody>
      </p:sp>
      <p:sp>
        <p:nvSpPr>
          <p:cNvPr id="54281" name="Line 10"/>
          <p:cNvSpPr>
            <a:spLocks noChangeShapeType="1"/>
          </p:cNvSpPr>
          <p:nvPr/>
        </p:nvSpPr>
        <p:spPr bwMode="auto">
          <a:xfrm>
            <a:off x="1746647" y="2908697"/>
            <a:ext cx="3429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 dirty="0"/>
          </a:p>
        </p:txBody>
      </p:sp>
      <p:sp>
        <p:nvSpPr>
          <p:cNvPr id="54282" name="Line 11"/>
          <p:cNvSpPr>
            <a:spLocks noChangeShapeType="1"/>
          </p:cNvSpPr>
          <p:nvPr/>
        </p:nvSpPr>
        <p:spPr bwMode="auto">
          <a:xfrm>
            <a:off x="3118247" y="2908697"/>
            <a:ext cx="3429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 dirty="0"/>
          </a:p>
        </p:txBody>
      </p:sp>
      <p:sp>
        <p:nvSpPr>
          <p:cNvPr id="54283" name="Line 12"/>
          <p:cNvSpPr>
            <a:spLocks noChangeShapeType="1"/>
          </p:cNvSpPr>
          <p:nvPr/>
        </p:nvSpPr>
        <p:spPr bwMode="auto">
          <a:xfrm>
            <a:off x="4710114" y="2908697"/>
            <a:ext cx="294085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 dirty="0"/>
          </a:p>
        </p:txBody>
      </p:sp>
      <p:sp>
        <p:nvSpPr>
          <p:cNvPr id="54284" name="Line 13"/>
          <p:cNvSpPr>
            <a:spLocks noChangeShapeType="1"/>
          </p:cNvSpPr>
          <p:nvPr/>
        </p:nvSpPr>
        <p:spPr bwMode="auto">
          <a:xfrm>
            <a:off x="5510213" y="2908697"/>
            <a:ext cx="3429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 dirty="0"/>
          </a:p>
        </p:txBody>
      </p:sp>
      <p:sp>
        <p:nvSpPr>
          <p:cNvPr id="54285" name="Line 14"/>
          <p:cNvSpPr>
            <a:spLocks noChangeShapeType="1"/>
          </p:cNvSpPr>
          <p:nvPr/>
        </p:nvSpPr>
        <p:spPr bwMode="auto">
          <a:xfrm>
            <a:off x="6718697" y="2908697"/>
            <a:ext cx="3429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 dirty="0"/>
          </a:p>
        </p:txBody>
      </p:sp>
      <p:sp>
        <p:nvSpPr>
          <p:cNvPr id="54286" name="Text Box 15"/>
          <p:cNvSpPr txBox="1">
            <a:spLocks noChangeArrowheads="1"/>
          </p:cNvSpPr>
          <p:nvPr/>
        </p:nvSpPr>
        <p:spPr bwMode="auto">
          <a:xfrm>
            <a:off x="2324721" y="4118061"/>
            <a:ext cx="906018" cy="507831"/>
          </a:xfrm>
          <a:prstGeom prst="rect">
            <a:avLst/>
          </a:prstGeom>
          <a:solidFill>
            <a:srgbClr val="FF99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350" dirty="0">
                <a:solidFill>
                  <a:schemeClr val="bg1"/>
                </a:solidFill>
              </a:rPr>
              <a:t>Reverse</a:t>
            </a:r>
          </a:p>
          <a:p>
            <a:pPr algn="ctr" eaLnBrk="0" hangingPunct="0"/>
            <a:r>
              <a:rPr lang="en-US" sz="1350" dirty="0">
                <a:solidFill>
                  <a:schemeClr val="bg1"/>
                </a:solidFill>
              </a:rPr>
              <a:t>Algorithm</a:t>
            </a:r>
          </a:p>
        </p:txBody>
      </p:sp>
      <p:sp>
        <p:nvSpPr>
          <p:cNvPr id="54287" name="Text Box 16"/>
          <p:cNvSpPr txBox="1">
            <a:spLocks noChangeArrowheads="1"/>
          </p:cNvSpPr>
          <p:nvPr/>
        </p:nvSpPr>
        <p:spPr bwMode="auto">
          <a:xfrm>
            <a:off x="3573518" y="4118061"/>
            <a:ext cx="694422" cy="507831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350" dirty="0">
                <a:solidFill>
                  <a:schemeClr val="tx2">
                    <a:lumMod val="50000"/>
                  </a:schemeClr>
                </a:solidFill>
              </a:rPr>
              <a:t>Inverse</a:t>
            </a:r>
          </a:p>
          <a:p>
            <a:pPr algn="ctr" eaLnBrk="0" hangingPunct="0"/>
            <a:r>
              <a:rPr lang="en-US" sz="1350" dirty="0">
                <a:solidFill>
                  <a:schemeClr val="tx2">
                    <a:lumMod val="50000"/>
                  </a:schemeClr>
                </a:solidFill>
              </a:rPr>
              <a:t>DCT</a:t>
            </a:r>
          </a:p>
        </p:txBody>
      </p:sp>
      <p:sp>
        <p:nvSpPr>
          <p:cNvPr id="54288" name="Text Box 18"/>
          <p:cNvSpPr txBox="1">
            <a:spLocks noChangeArrowheads="1"/>
          </p:cNvSpPr>
          <p:nvPr/>
        </p:nvSpPr>
        <p:spPr bwMode="auto">
          <a:xfrm>
            <a:off x="6099192" y="4118061"/>
            <a:ext cx="1112805" cy="507831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350" dirty="0">
                <a:solidFill>
                  <a:schemeClr val="bg2">
                    <a:lumMod val="50000"/>
                  </a:schemeClr>
                </a:solidFill>
              </a:rPr>
              <a:t>Filtering</a:t>
            </a:r>
          </a:p>
          <a:p>
            <a:pPr algn="ctr" eaLnBrk="0" hangingPunct="0"/>
            <a:r>
              <a:rPr lang="en-US" sz="1350" dirty="0">
                <a:solidFill>
                  <a:schemeClr val="bg2">
                    <a:lumMod val="50000"/>
                  </a:schemeClr>
                </a:solidFill>
              </a:rPr>
              <a:t>&amp; Processing</a:t>
            </a:r>
          </a:p>
        </p:txBody>
      </p:sp>
      <p:sp>
        <p:nvSpPr>
          <p:cNvPr id="54289" name="Text Box 19"/>
          <p:cNvSpPr txBox="1">
            <a:spLocks noChangeArrowheads="1"/>
          </p:cNvSpPr>
          <p:nvPr/>
        </p:nvSpPr>
        <p:spPr bwMode="auto">
          <a:xfrm>
            <a:off x="1191783" y="4118061"/>
            <a:ext cx="104067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 algn="ctr" eaLnBrk="0" hangingPunct="0">
              <a:defRPr b="0"/>
            </a:lvl1pPr>
          </a:lstStyle>
          <a:p>
            <a:r>
              <a:rPr lang="en-US" sz="1350" dirty="0"/>
              <a:t>Compressed</a:t>
            </a:r>
          </a:p>
          <a:p>
            <a:r>
              <a:rPr lang="en-US" sz="1350" dirty="0"/>
              <a:t>Video</a:t>
            </a:r>
          </a:p>
        </p:txBody>
      </p:sp>
      <p:sp>
        <p:nvSpPr>
          <p:cNvPr id="54290" name="Text Box 20"/>
          <p:cNvSpPr txBox="1">
            <a:spLocks noChangeArrowheads="1"/>
          </p:cNvSpPr>
          <p:nvPr/>
        </p:nvSpPr>
        <p:spPr bwMode="auto">
          <a:xfrm>
            <a:off x="7414134" y="4222530"/>
            <a:ext cx="59747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 algn="ctr" eaLnBrk="0" hangingPunct="0">
              <a:defRPr b="0"/>
            </a:lvl1pPr>
          </a:lstStyle>
          <a:p>
            <a:r>
              <a:rPr lang="en-US" sz="1350" dirty="0"/>
              <a:t>Video</a:t>
            </a:r>
          </a:p>
        </p:txBody>
      </p:sp>
      <p:sp>
        <p:nvSpPr>
          <p:cNvPr id="54291" name="Line 21"/>
          <p:cNvSpPr>
            <a:spLocks noChangeShapeType="1"/>
          </p:cNvSpPr>
          <p:nvPr/>
        </p:nvSpPr>
        <p:spPr bwMode="auto">
          <a:xfrm>
            <a:off x="2000250" y="4371975"/>
            <a:ext cx="3429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 dirty="0"/>
          </a:p>
        </p:txBody>
      </p:sp>
      <p:sp>
        <p:nvSpPr>
          <p:cNvPr id="54292" name="Line 22"/>
          <p:cNvSpPr>
            <a:spLocks noChangeShapeType="1"/>
          </p:cNvSpPr>
          <p:nvPr/>
        </p:nvSpPr>
        <p:spPr bwMode="auto">
          <a:xfrm>
            <a:off x="3217069" y="4371975"/>
            <a:ext cx="3429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 dirty="0"/>
          </a:p>
        </p:txBody>
      </p:sp>
      <p:sp>
        <p:nvSpPr>
          <p:cNvPr id="54293" name="Line 23"/>
          <p:cNvSpPr>
            <a:spLocks noChangeShapeType="1"/>
          </p:cNvSpPr>
          <p:nvPr/>
        </p:nvSpPr>
        <p:spPr bwMode="auto">
          <a:xfrm>
            <a:off x="4266010" y="4371975"/>
            <a:ext cx="294084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 dirty="0"/>
          </a:p>
        </p:txBody>
      </p:sp>
      <p:sp>
        <p:nvSpPr>
          <p:cNvPr id="54294" name="Line 24"/>
          <p:cNvSpPr>
            <a:spLocks noChangeShapeType="1"/>
          </p:cNvSpPr>
          <p:nvPr/>
        </p:nvSpPr>
        <p:spPr bwMode="auto">
          <a:xfrm flipV="1">
            <a:off x="5772150" y="4371975"/>
            <a:ext cx="28575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 dirty="0"/>
          </a:p>
        </p:txBody>
      </p:sp>
      <p:sp>
        <p:nvSpPr>
          <p:cNvPr id="54295" name="Rectangle 26"/>
          <p:cNvSpPr>
            <a:spLocks noChangeArrowheads="1"/>
          </p:cNvSpPr>
          <p:nvPr/>
        </p:nvSpPr>
        <p:spPr bwMode="auto">
          <a:xfrm>
            <a:off x="4566415" y="4118061"/>
            <a:ext cx="1204177" cy="507831"/>
          </a:xfrm>
          <a:prstGeom prst="rect">
            <a:avLst/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350" dirty="0">
                <a:solidFill>
                  <a:schemeClr val="tx2"/>
                </a:solidFill>
              </a:rPr>
              <a:t>Reverse</a:t>
            </a:r>
          </a:p>
          <a:p>
            <a:pPr algn="ctr" eaLnBrk="0" hangingPunct="0"/>
            <a:r>
              <a:rPr lang="en-US" sz="1350" dirty="0">
                <a:solidFill>
                  <a:schemeClr val="tx2"/>
                </a:solidFill>
              </a:rPr>
              <a:t>Motion Comp.</a:t>
            </a:r>
          </a:p>
        </p:txBody>
      </p:sp>
      <p:sp>
        <p:nvSpPr>
          <p:cNvPr id="54296" name="Line 27"/>
          <p:cNvSpPr>
            <a:spLocks noChangeShapeType="1"/>
          </p:cNvSpPr>
          <p:nvPr/>
        </p:nvSpPr>
        <p:spPr bwMode="auto">
          <a:xfrm>
            <a:off x="7258050" y="4371975"/>
            <a:ext cx="17145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 dirty="0"/>
          </a:p>
        </p:txBody>
      </p:sp>
      <p:sp>
        <p:nvSpPr>
          <p:cNvPr id="54297" name="Text Box 28"/>
          <p:cNvSpPr txBox="1">
            <a:spLocks noChangeArrowheads="1"/>
          </p:cNvSpPr>
          <p:nvPr/>
        </p:nvSpPr>
        <p:spPr bwMode="auto">
          <a:xfrm>
            <a:off x="3760394" y="3244335"/>
            <a:ext cx="1402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Compression</a:t>
            </a:r>
          </a:p>
        </p:txBody>
      </p:sp>
      <p:sp>
        <p:nvSpPr>
          <p:cNvPr id="54298" name="Text Box 29"/>
          <p:cNvSpPr txBox="1">
            <a:spLocks noChangeArrowheads="1"/>
          </p:cNvSpPr>
          <p:nvPr/>
        </p:nvSpPr>
        <p:spPr bwMode="auto">
          <a:xfrm>
            <a:off x="3648413" y="4730235"/>
            <a:ext cx="1620958" cy="36933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Decompression</a:t>
            </a:r>
          </a:p>
        </p:txBody>
      </p:sp>
      <p:sp>
        <p:nvSpPr>
          <p:cNvPr id="54299" name="Line 30"/>
          <p:cNvSpPr>
            <a:spLocks noChangeShapeType="1"/>
          </p:cNvSpPr>
          <p:nvPr/>
        </p:nvSpPr>
        <p:spPr bwMode="auto">
          <a:xfrm>
            <a:off x="3429000" y="3600450"/>
            <a:ext cx="21717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4300" name="Line 31"/>
          <p:cNvSpPr>
            <a:spLocks noChangeShapeType="1"/>
          </p:cNvSpPr>
          <p:nvPr/>
        </p:nvSpPr>
        <p:spPr bwMode="auto">
          <a:xfrm>
            <a:off x="3429000" y="5079206"/>
            <a:ext cx="21717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84093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386" y="871872"/>
            <a:ext cx="6458165" cy="918569"/>
          </a:xfrm>
        </p:spPr>
        <p:txBody>
          <a:bodyPr/>
          <a:lstStyle/>
          <a:p>
            <a:r>
              <a:rPr lang="en-US" dirty="0"/>
              <a:t>MPEG Video Coding </a:t>
            </a:r>
            <a:r>
              <a:rPr lang="en-US" dirty="0" err="1"/>
              <a:t>Interframe</a:t>
            </a:r>
            <a:r>
              <a:rPr lang="en-US" dirty="0"/>
              <a:t> coding</a:t>
            </a:r>
          </a:p>
        </p:txBody>
      </p:sp>
      <p:sp>
        <p:nvSpPr>
          <p:cNvPr id="55299" name="AutoShape 3"/>
          <p:cNvSpPr>
            <a:spLocks noChangeArrowheads="1"/>
          </p:cNvSpPr>
          <p:nvPr/>
        </p:nvSpPr>
        <p:spPr bwMode="auto">
          <a:xfrm rot="-2340000">
            <a:off x="1200150" y="3314700"/>
            <a:ext cx="1714500" cy="571500"/>
          </a:xfrm>
          <a:prstGeom prst="parallelogram">
            <a:avLst>
              <a:gd name="adj" fmla="val 81458"/>
            </a:avLst>
          </a:prstGeom>
          <a:solidFill>
            <a:schemeClr val="accent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/>
          </a:p>
        </p:txBody>
      </p:sp>
      <p:sp>
        <p:nvSpPr>
          <p:cNvPr id="55300" name="AutoShape 4"/>
          <p:cNvSpPr>
            <a:spLocks noChangeArrowheads="1"/>
          </p:cNvSpPr>
          <p:nvPr/>
        </p:nvSpPr>
        <p:spPr bwMode="auto">
          <a:xfrm rot="-2340000">
            <a:off x="1771650" y="3314700"/>
            <a:ext cx="1714500" cy="571500"/>
          </a:xfrm>
          <a:prstGeom prst="parallelogram">
            <a:avLst>
              <a:gd name="adj" fmla="val 81458"/>
            </a:avLst>
          </a:prstGeom>
          <a:solidFill>
            <a:schemeClr val="accent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350" dirty="0"/>
          </a:p>
        </p:txBody>
      </p:sp>
      <p:sp>
        <p:nvSpPr>
          <p:cNvPr id="55301" name="AutoShape 5"/>
          <p:cNvSpPr>
            <a:spLocks noChangeArrowheads="1"/>
          </p:cNvSpPr>
          <p:nvPr/>
        </p:nvSpPr>
        <p:spPr bwMode="auto">
          <a:xfrm rot="-2340000">
            <a:off x="2286000" y="3314700"/>
            <a:ext cx="1714500" cy="571500"/>
          </a:xfrm>
          <a:prstGeom prst="parallelogram">
            <a:avLst>
              <a:gd name="adj" fmla="val 81458"/>
            </a:avLst>
          </a:prstGeom>
          <a:solidFill>
            <a:schemeClr val="accent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350" dirty="0"/>
          </a:p>
        </p:txBody>
      </p:sp>
      <p:sp>
        <p:nvSpPr>
          <p:cNvPr id="55302" name="AutoShape 6"/>
          <p:cNvSpPr>
            <a:spLocks noChangeArrowheads="1"/>
          </p:cNvSpPr>
          <p:nvPr/>
        </p:nvSpPr>
        <p:spPr bwMode="auto">
          <a:xfrm rot="-2340000">
            <a:off x="2857500" y="3314700"/>
            <a:ext cx="1714500" cy="571500"/>
          </a:xfrm>
          <a:prstGeom prst="parallelogram">
            <a:avLst>
              <a:gd name="adj" fmla="val 81458"/>
            </a:avLst>
          </a:prstGeom>
          <a:solidFill>
            <a:schemeClr val="accent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350" dirty="0"/>
          </a:p>
        </p:txBody>
      </p:sp>
      <p:sp>
        <p:nvSpPr>
          <p:cNvPr id="55303" name="AutoShape 7"/>
          <p:cNvSpPr>
            <a:spLocks noChangeArrowheads="1"/>
          </p:cNvSpPr>
          <p:nvPr/>
        </p:nvSpPr>
        <p:spPr bwMode="auto">
          <a:xfrm rot="-2340000">
            <a:off x="3429000" y="3314700"/>
            <a:ext cx="1714500" cy="571500"/>
          </a:xfrm>
          <a:prstGeom prst="parallelogram">
            <a:avLst>
              <a:gd name="adj" fmla="val 81458"/>
            </a:avLst>
          </a:prstGeom>
          <a:solidFill>
            <a:schemeClr val="accent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350" dirty="0"/>
          </a:p>
        </p:txBody>
      </p:sp>
      <p:sp>
        <p:nvSpPr>
          <p:cNvPr id="55304" name="AutoShape 8"/>
          <p:cNvSpPr>
            <a:spLocks noChangeArrowheads="1"/>
          </p:cNvSpPr>
          <p:nvPr/>
        </p:nvSpPr>
        <p:spPr bwMode="auto">
          <a:xfrm rot="-2340000">
            <a:off x="4057650" y="3314700"/>
            <a:ext cx="1714500" cy="571500"/>
          </a:xfrm>
          <a:prstGeom prst="parallelogram">
            <a:avLst>
              <a:gd name="adj" fmla="val 81458"/>
            </a:avLst>
          </a:prstGeom>
          <a:solidFill>
            <a:schemeClr val="accent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350" dirty="0"/>
          </a:p>
        </p:txBody>
      </p:sp>
      <p:sp>
        <p:nvSpPr>
          <p:cNvPr id="55305" name="AutoShape 9"/>
          <p:cNvSpPr>
            <a:spLocks noChangeArrowheads="1"/>
          </p:cNvSpPr>
          <p:nvPr/>
        </p:nvSpPr>
        <p:spPr bwMode="auto">
          <a:xfrm rot="-2340000">
            <a:off x="4686300" y="3314700"/>
            <a:ext cx="1714500" cy="571500"/>
          </a:xfrm>
          <a:prstGeom prst="parallelogram">
            <a:avLst>
              <a:gd name="adj" fmla="val 81458"/>
            </a:avLst>
          </a:prstGeom>
          <a:solidFill>
            <a:schemeClr val="accent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350" dirty="0"/>
          </a:p>
        </p:txBody>
      </p:sp>
      <p:sp>
        <p:nvSpPr>
          <p:cNvPr id="55306" name="AutoShape 10"/>
          <p:cNvSpPr>
            <a:spLocks noChangeArrowheads="1"/>
          </p:cNvSpPr>
          <p:nvPr/>
        </p:nvSpPr>
        <p:spPr bwMode="auto">
          <a:xfrm rot="-2340000">
            <a:off x="5314950" y="3314700"/>
            <a:ext cx="1714500" cy="571500"/>
          </a:xfrm>
          <a:prstGeom prst="parallelogram">
            <a:avLst>
              <a:gd name="adj" fmla="val 81458"/>
            </a:avLst>
          </a:prstGeom>
          <a:solidFill>
            <a:schemeClr val="accent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350" dirty="0"/>
          </a:p>
        </p:txBody>
      </p:sp>
      <p:sp>
        <p:nvSpPr>
          <p:cNvPr id="55307" name="AutoShape 11"/>
          <p:cNvSpPr>
            <a:spLocks noChangeArrowheads="1"/>
          </p:cNvSpPr>
          <p:nvPr/>
        </p:nvSpPr>
        <p:spPr bwMode="auto">
          <a:xfrm rot="-2340000">
            <a:off x="5886450" y="3314700"/>
            <a:ext cx="1714500" cy="571500"/>
          </a:xfrm>
          <a:prstGeom prst="parallelogram">
            <a:avLst>
              <a:gd name="adj" fmla="val 81458"/>
            </a:avLst>
          </a:prstGeom>
          <a:solidFill>
            <a:schemeClr val="accent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350" dirty="0"/>
          </a:p>
        </p:txBody>
      </p:sp>
      <p:sp>
        <p:nvSpPr>
          <p:cNvPr id="55308" name="Text Box 13"/>
          <p:cNvSpPr txBox="1">
            <a:spLocks noChangeArrowheads="1"/>
          </p:cNvSpPr>
          <p:nvPr/>
        </p:nvSpPr>
        <p:spPr bwMode="auto">
          <a:xfrm>
            <a:off x="1640064" y="3483264"/>
            <a:ext cx="300083" cy="6463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1</a:t>
            </a:r>
          </a:p>
          <a:p>
            <a:pPr algn="ctr" eaLnBrk="0" hangingPunct="0"/>
            <a:r>
              <a:rPr lang="en-US" dirty="0"/>
              <a:t>I</a:t>
            </a:r>
          </a:p>
        </p:txBody>
      </p:sp>
      <p:sp>
        <p:nvSpPr>
          <p:cNvPr id="55309" name="Text Box 14"/>
          <p:cNvSpPr txBox="1">
            <a:spLocks noChangeArrowheads="1"/>
          </p:cNvSpPr>
          <p:nvPr/>
        </p:nvSpPr>
        <p:spPr bwMode="auto">
          <a:xfrm>
            <a:off x="2213164" y="3488027"/>
            <a:ext cx="338554" cy="6463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2</a:t>
            </a:r>
          </a:p>
          <a:p>
            <a:pPr algn="ctr" eaLnBrk="0" hangingPunct="0"/>
            <a:r>
              <a:rPr lang="en-US" dirty="0"/>
              <a:t>B</a:t>
            </a:r>
          </a:p>
        </p:txBody>
      </p:sp>
      <p:sp>
        <p:nvSpPr>
          <p:cNvPr id="55310" name="Text Box 15"/>
          <p:cNvSpPr txBox="1">
            <a:spLocks noChangeArrowheads="1"/>
          </p:cNvSpPr>
          <p:nvPr/>
        </p:nvSpPr>
        <p:spPr bwMode="auto">
          <a:xfrm>
            <a:off x="2727514" y="3496362"/>
            <a:ext cx="338554" cy="6463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3</a:t>
            </a:r>
          </a:p>
          <a:p>
            <a:pPr algn="ctr" eaLnBrk="0" hangingPunct="0"/>
            <a:r>
              <a:rPr lang="en-US" dirty="0"/>
              <a:t>B</a:t>
            </a:r>
          </a:p>
        </p:txBody>
      </p:sp>
      <p:sp>
        <p:nvSpPr>
          <p:cNvPr id="55311" name="Text Box 16"/>
          <p:cNvSpPr txBox="1">
            <a:spLocks noChangeArrowheads="1"/>
          </p:cNvSpPr>
          <p:nvPr/>
        </p:nvSpPr>
        <p:spPr bwMode="auto">
          <a:xfrm>
            <a:off x="3299014" y="3495171"/>
            <a:ext cx="338554" cy="6463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4</a:t>
            </a:r>
          </a:p>
          <a:p>
            <a:pPr algn="ctr" eaLnBrk="0" hangingPunct="0"/>
            <a:r>
              <a:rPr lang="en-US" dirty="0"/>
              <a:t>B</a:t>
            </a:r>
          </a:p>
        </p:txBody>
      </p:sp>
      <p:sp>
        <p:nvSpPr>
          <p:cNvPr id="55312" name="Text Box 17"/>
          <p:cNvSpPr txBox="1">
            <a:spLocks noChangeArrowheads="1"/>
          </p:cNvSpPr>
          <p:nvPr/>
        </p:nvSpPr>
        <p:spPr bwMode="auto">
          <a:xfrm>
            <a:off x="3883338" y="3495171"/>
            <a:ext cx="312906" cy="6463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5</a:t>
            </a:r>
          </a:p>
          <a:p>
            <a:pPr algn="ctr" eaLnBrk="0" hangingPunct="0"/>
            <a:r>
              <a:rPr lang="en-US" dirty="0"/>
              <a:t>P</a:t>
            </a:r>
          </a:p>
        </p:txBody>
      </p:sp>
      <p:sp>
        <p:nvSpPr>
          <p:cNvPr id="55313" name="Text Box 18"/>
          <p:cNvSpPr txBox="1">
            <a:spLocks noChangeArrowheads="1"/>
          </p:cNvSpPr>
          <p:nvPr/>
        </p:nvSpPr>
        <p:spPr bwMode="auto">
          <a:xfrm>
            <a:off x="4531311" y="3488027"/>
            <a:ext cx="338554" cy="6463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6</a:t>
            </a:r>
          </a:p>
          <a:p>
            <a:pPr algn="ctr" eaLnBrk="0" hangingPunct="0"/>
            <a:r>
              <a:rPr lang="en-US" dirty="0"/>
              <a:t>B</a:t>
            </a:r>
          </a:p>
        </p:txBody>
      </p:sp>
      <p:sp>
        <p:nvSpPr>
          <p:cNvPr id="55314" name="Text Box 19"/>
          <p:cNvSpPr txBox="1">
            <a:spLocks noChangeArrowheads="1"/>
          </p:cNvSpPr>
          <p:nvPr/>
        </p:nvSpPr>
        <p:spPr bwMode="auto">
          <a:xfrm>
            <a:off x="5184964" y="3496362"/>
            <a:ext cx="338554" cy="6463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7</a:t>
            </a:r>
          </a:p>
          <a:p>
            <a:pPr algn="ctr" eaLnBrk="0" hangingPunct="0"/>
            <a:r>
              <a:rPr lang="en-US" dirty="0"/>
              <a:t>B</a:t>
            </a:r>
          </a:p>
        </p:txBody>
      </p:sp>
      <p:sp>
        <p:nvSpPr>
          <p:cNvPr id="55315" name="Text Box 20"/>
          <p:cNvSpPr txBox="1">
            <a:spLocks noChangeArrowheads="1"/>
          </p:cNvSpPr>
          <p:nvPr/>
        </p:nvSpPr>
        <p:spPr bwMode="auto">
          <a:xfrm>
            <a:off x="5813614" y="3496362"/>
            <a:ext cx="338554" cy="6463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8</a:t>
            </a:r>
          </a:p>
          <a:p>
            <a:pPr algn="ctr" eaLnBrk="0" hangingPunct="0"/>
            <a:r>
              <a:rPr lang="en-US" dirty="0"/>
              <a:t>B</a:t>
            </a:r>
          </a:p>
        </p:txBody>
      </p:sp>
      <p:sp>
        <p:nvSpPr>
          <p:cNvPr id="55316" name="Text Box 21"/>
          <p:cNvSpPr txBox="1">
            <a:spLocks noChangeArrowheads="1"/>
          </p:cNvSpPr>
          <p:nvPr/>
        </p:nvSpPr>
        <p:spPr bwMode="auto">
          <a:xfrm>
            <a:off x="6403755" y="3504696"/>
            <a:ext cx="300083" cy="6463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1</a:t>
            </a:r>
          </a:p>
          <a:p>
            <a:pPr algn="ctr" eaLnBrk="0" hangingPunct="0"/>
            <a:r>
              <a:rPr lang="en-US" dirty="0"/>
              <a:t>I</a:t>
            </a:r>
          </a:p>
        </p:txBody>
      </p:sp>
      <p:sp>
        <p:nvSpPr>
          <p:cNvPr id="55317" name="Text Box 22"/>
          <p:cNvSpPr txBox="1">
            <a:spLocks noChangeArrowheads="1"/>
          </p:cNvSpPr>
          <p:nvPr/>
        </p:nvSpPr>
        <p:spPr bwMode="auto">
          <a:xfrm>
            <a:off x="2778283" y="5187435"/>
            <a:ext cx="23968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Bidirectional Prediction</a:t>
            </a:r>
          </a:p>
        </p:txBody>
      </p:sp>
      <p:sp>
        <p:nvSpPr>
          <p:cNvPr id="55318" name="Text Box 23"/>
          <p:cNvSpPr txBox="1">
            <a:spLocks noChangeArrowheads="1"/>
          </p:cNvSpPr>
          <p:nvPr/>
        </p:nvSpPr>
        <p:spPr bwMode="auto">
          <a:xfrm>
            <a:off x="2671388" y="2215635"/>
            <a:ext cx="19736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Forward Prediction</a:t>
            </a:r>
          </a:p>
        </p:txBody>
      </p:sp>
      <p:sp>
        <p:nvSpPr>
          <p:cNvPr id="55319" name="Line 24"/>
          <p:cNvSpPr>
            <a:spLocks noChangeShapeType="1"/>
          </p:cNvSpPr>
          <p:nvPr/>
        </p:nvSpPr>
        <p:spPr bwMode="auto">
          <a:xfrm flipV="1">
            <a:off x="2628900" y="2628900"/>
            <a:ext cx="342900" cy="2286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20" name="Line 25"/>
          <p:cNvSpPr>
            <a:spLocks noChangeShapeType="1"/>
          </p:cNvSpPr>
          <p:nvPr/>
        </p:nvSpPr>
        <p:spPr bwMode="auto">
          <a:xfrm>
            <a:off x="2971800" y="2628900"/>
            <a:ext cx="142875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21" name="Line 26"/>
          <p:cNvSpPr>
            <a:spLocks noChangeShapeType="1"/>
          </p:cNvSpPr>
          <p:nvPr/>
        </p:nvSpPr>
        <p:spPr bwMode="auto">
          <a:xfrm>
            <a:off x="4400550" y="2628900"/>
            <a:ext cx="342900" cy="17145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22" name="Line 27"/>
          <p:cNvSpPr>
            <a:spLocks noChangeShapeType="1"/>
          </p:cNvSpPr>
          <p:nvPr/>
        </p:nvSpPr>
        <p:spPr bwMode="auto">
          <a:xfrm>
            <a:off x="1568054" y="4400550"/>
            <a:ext cx="0" cy="457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23" name="Line 28"/>
          <p:cNvSpPr>
            <a:spLocks noChangeShapeType="1"/>
          </p:cNvSpPr>
          <p:nvPr/>
        </p:nvSpPr>
        <p:spPr bwMode="auto">
          <a:xfrm>
            <a:off x="2139554" y="4400550"/>
            <a:ext cx="0" cy="457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24" name="Line 29"/>
          <p:cNvSpPr>
            <a:spLocks noChangeShapeType="1"/>
          </p:cNvSpPr>
          <p:nvPr/>
        </p:nvSpPr>
        <p:spPr bwMode="auto">
          <a:xfrm>
            <a:off x="2653904" y="4400550"/>
            <a:ext cx="0" cy="457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25" name="Line 30"/>
          <p:cNvSpPr>
            <a:spLocks noChangeShapeType="1"/>
          </p:cNvSpPr>
          <p:nvPr/>
        </p:nvSpPr>
        <p:spPr bwMode="auto">
          <a:xfrm>
            <a:off x="3225404" y="4400550"/>
            <a:ext cx="0" cy="457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26" name="Line 31"/>
          <p:cNvSpPr>
            <a:spLocks noChangeShapeType="1"/>
          </p:cNvSpPr>
          <p:nvPr/>
        </p:nvSpPr>
        <p:spPr bwMode="auto">
          <a:xfrm>
            <a:off x="4425554" y="4400550"/>
            <a:ext cx="0" cy="457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27" name="Line 32"/>
          <p:cNvSpPr>
            <a:spLocks noChangeShapeType="1"/>
          </p:cNvSpPr>
          <p:nvPr/>
        </p:nvSpPr>
        <p:spPr bwMode="auto">
          <a:xfrm>
            <a:off x="5054204" y="4400550"/>
            <a:ext cx="0" cy="457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28" name="Line 33"/>
          <p:cNvSpPr>
            <a:spLocks noChangeShapeType="1"/>
          </p:cNvSpPr>
          <p:nvPr/>
        </p:nvSpPr>
        <p:spPr bwMode="auto">
          <a:xfrm>
            <a:off x="5681663" y="4400550"/>
            <a:ext cx="0" cy="457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29" name="Line 34"/>
          <p:cNvSpPr>
            <a:spLocks noChangeShapeType="1"/>
          </p:cNvSpPr>
          <p:nvPr/>
        </p:nvSpPr>
        <p:spPr bwMode="auto">
          <a:xfrm>
            <a:off x="6253163" y="4400550"/>
            <a:ext cx="0" cy="457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30" name="Line 35"/>
          <p:cNvSpPr>
            <a:spLocks noChangeShapeType="1"/>
          </p:cNvSpPr>
          <p:nvPr/>
        </p:nvSpPr>
        <p:spPr bwMode="auto">
          <a:xfrm>
            <a:off x="3804047" y="4400550"/>
            <a:ext cx="0" cy="457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cxnSp>
        <p:nvCxnSpPr>
          <p:cNvPr id="55331" name="AutoShape 37"/>
          <p:cNvCxnSpPr>
            <a:cxnSpLocks noChangeShapeType="1"/>
            <a:stCxn id="55322" idx="1"/>
            <a:endCxn id="55323" idx="1"/>
          </p:cNvCxnSpPr>
          <p:nvPr/>
        </p:nvCxnSpPr>
        <p:spPr bwMode="auto">
          <a:xfrm rot="16200000" flipH="1">
            <a:off x="1853208" y="4572596"/>
            <a:ext cx="1191" cy="571500"/>
          </a:xfrm>
          <a:prstGeom prst="curvedConnector3">
            <a:avLst>
              <a:gd name="adj1" fmla="val 10599995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5332" name="AutoShape 38"/>
          <p:cNvCxnSpPr>
            <a:cxnSpLocks noChangeShapeType="1"/>
          </p:cNvCxnSpPr>
          <p:nvPr/>
        </p:nvCxnSpPr>
        <p:spPr bwMode="auto">
          <a:xfrm rot="16200000" flipH="1">
            <a:off x="3509367" y="4572596"/>
            <a:ext cx="1191" cy="571500"/>
          </a:xfrm>
          <a:prstGeom prst="curvedConnector3">
            <a:avLst>
              <a:gd name="adj1" fmla="val 10599995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5333" name="AutoShape 40"/>
          <p:cNvCxnSpPr>
            <a:cxnSpLocks noChangeShapeType="1"/>
            <a:stCxn id="55330" idx="1"/>
            <a:endCxn id="55326" idx="1"/>
          </p:cNvCxnSpPr>
          <p:nvPr/>
        </p:nvCxnSpPr>
        <p:spPr bwMode="auto">
          <a:xfrm rot="16200000" flipH="1">
            <a:off x="4114205" y="4547593"/>
            <a:ext cx="1191" cy="621506"/>
          </a:xfrm>
          <a:prstGeom prst="curvedConnector3">
            <a:avLst>
              <a:gd name="adj1" fmla="val 11499995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5334" name="AutoShape 43"/>
          <p:cNvCxnSpPr>
            <a:cxnSpLocks noChangeShapeType="1"/>
            <a:stCxn id="55324" idx="1"/>
            <a:endCxn id="55322" idx="1"/>
          </p:cNvCxnSpPr>
          <p:nvPr/>
        </p:nvCxnSpPr>
        <p:spPr bwMode="auto">
          <a:xfrm rot="5400000">
            <a:off x="2110383" y="4315421"/>
            <a:ext cx="1191" cy="1085850"/>
          </a:xfrm>
          <a:prstGeom prst="curvedConnector3">
            <a:avLst>
              <a:gd name="adj1" fmla="val 17399991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5335" name="AutoShape 44"/>
          <p:cNvCxnSpPr>
            <a:cxnSpLocks noChangeShapeType="1"/>
            <a:stCxn id="55322" idx="1"/>
            <a:endCxn id="55325" idx="1"/>
          </p:cNvCxnSpPr>
          <p:nvPr/>
        </p:nvCxnSpPr>
        <p:spPr bwMode="auto">
          <a:xfrm rot="16200000" flipH="1">
            <a:off x="2396133" y="4029671"/>
            <a:ext cx="1191" cy="1657350"/>
          </a:xfrm>
          <a:prstGeom prst="curvedConnector3">
            <a:avLst>
              <a:gd name="adj1" fmla="val 22599991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5336" name="AutoShape 45"/>
          <p:cNvCxnSpPr>
            <a:cxnSpLocks noChangeShapeType="1"/>
            <a:stCxn id="55330" idx="1"/>
            <a:endCxn id="55323" idx="1"/>
          </p:cNvCxnSpPr>
          <p:nvPr/>
        </p:nvCxnSpPr>
        <p:spPr bwMode="auto">
          <a:xfrm rot="5400000">
            <a:off x="2971205" y="4026099"/>
            <a:ext cx="1191" cy="1664494"/>
          </a:xfrm>
          <a:prstGeom prst="curvedConnector3">
            <a:avLst>
              <a:gd name="adj1" fmla="val 27499991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5337" name="AutoShape 46"/>
          <p:cNvCxnSpPr>
            <a:cxnSpLocks noChangeShapeType="1"/>
            <a:stCxn id="55324" idx="1"/>
            <a:endCxn id="55330" idx="1"/>
          </p:cNvCxnSpPr>
          <p:nvPr/>
        </p:nvCxnSpPr>
        <p:spPr bwMode="auto">
          <a:xfrm rot="16200000" flipH="1">
            <a:off x="3228380" y="4283274"/>
            <a:ext cx="1191" cy="1150144"/>
          </a:xfrm>
          <a:prstGeom prst="curvedConnector3">
            <a:avLst>
              <a:gd name="adj1" fmla="val 19399991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5338" name="AutoShape 47"/>
          <p:cNvCxnSpPr>
            <a:cxnSpLocks noChangeShapeType="1"/>
            <a:stCxn id="55330" idx="1"/>
            <a:endCxn id="55328" idx="1"/>
          </p:cNvCxnSpPr>
          <p:nvPr/>
        </p:nvCxnSpPr>
        <p:spPr bwMode="auto">
          <a:xfrm rot="16200000" flipH="1">
            <a:off x="4742260" y="3919539"/>
            <a:ext cx="1191" cy="1877615"/>
          </a:xfrm>
          <a:prstGeom prst="curvedConnector3">
            <a:avLst>
              <a:gd name="adj1" fmla="val 26199991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5339" name="AutoShape 48"/>
          <p:cNvCxnSpPr>
            <a:cxnSpLocks noChangeShapeType="1"/>
            <a:stCxn id="55326" idx="1"/>
            <a:endCxn id="55329" idx="1"/>
          </p:cNvCxnSpPr>
          <p:nvPr/>
        </p:nvCxnSpPr>
        <p:spPr bwMode="auto">
          <a:xfrm rot="16200000" flipH="1">
            <a:off x="5338763" y="3944541"/>
            <a:ext cx="1191" cy="1827609"/>
          </a:xfrm>
          <a:prstGeom prst="curvedConnector3">
            <a:avLst>
              <a:gd name="adj1" fmla="val 24799991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5340" name="AutoShape 49"/>
          <p:cNvCxnSpPr>
            <a:cxnSpLocks noChangeShapeType="1"/>
            <a:stCxn id="55330" idx="1"/>
            <a:endCxn id="55327" idx="1"/>
          </p:cNvCxnSpPr>
          <p:nvPr/>
        </p:nvCxnSpPr>
        <p:spPr bwMode="auto">
          <a:xfrm rot="16200000" flipH="1">
            <a:off x="4428530" y="4233268"/>
            <a:ext cx="1191" cy="1250156"/>
          </a:xfrm>
          <a:prstGeom prst="curvedConnector3">
            <a:avLst>
              <a:gd name="adj1" fmla="val 19499991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5341" name="AutoShape 50"/>
          <p:cNvCxnSpPr>
            <a:cxnSpLocks noChangeShapeType="1"/>
            <a:stCxn id="55327" idx="1"/>
            <a:endCxn id="55329" idx="1"/>
          </p:cNvCxnSpPr>
          <p:nvPr/>
        </p:nvCxnSpPr>
        <p:spPr bwMode="auto">
          <a:xfrm rot="16200000" flipH="1">
            <a:off x="5653088" y="4258866"/>
            <a:ext cx="1191" cy="1198959"/>
          </a:xfrm>
          <a:prstGeom prst="curvedConnector3">
            <a:avLst>
              <a:gd name="adj1" fmla="val 15399995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sp>
        <p:nvSpPr>
          <p:cNvPr id="55342" name="Line 51"/>
          <p:cNvSpPr>
            <a:spLocks noChangeShapeType="1"/>
          </p:cNvSpPr>
          <p:nvPr/>
        </p:nvSpPr>
        <p:spPr bwMode="auto">
          <a:xfrm>
            <a:off x="1575197" y="3632597"/>
            <a:ext cx="0" cy="74295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43" name="Line 52"/>
          <p:cNvSpPr>
            <a:spLocks noChangeShapeType="1"/>
          </p:cNvSpPr>
          <p:nvPr/>
        </p:nvSpPr>
        <p:spPr bwMode="auto">
          <a:xfrm>
            <a:off x="6253163" y="3625454"/>
            <a:ext cx="0" cy="74295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44" name="Line 53"/>
          <p:cNvSpPr>
            <a:spLocks noChangeShapeType="1"/>
          </p:cNvSpPr>
          <p:nvPr/>
        </p:nvSpPr>
        <p:spPr bwMode="auto">
          <a:xfrm>
            <a:off x="3804047" y="3617119"/>
            <a:ext cx="0" cy="7429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45" name="Line 54"/>
          <p:cNvSpPr>
            <a:spLocks noChangeShapeType="1"/>
          </p:cNvSpPr>
          <p:nvPr/>
        </p:nvSpPr>
        <p:spPr bwMode="auto">
          <a:xfrm flipV="1">
            <a:off x="1568054" y="2840831"/>
            <a:ext cx="971550" cy="8001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46" name="Line 55"/>
          <p:cNvSpPr>
            <a:spLocks noChangeShapeType="1"/>
          </p:cNvSpPr>
          <p:nvPr/>
        </p:nvSpPr>
        <p:spPr bwMode="auto">
          <a:xfrm flipV="1">
            <a:off x="6246019" y="2840831"/>
            <a:ext cx="971550" cy="8001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47" name="Line 56"/>
          <p:cNvSpPr>
            <a:spLocks noChangeShapeType="1"/>
          </p:cNvSpPr>
          <p:nvPr/>
        </p:nvSpPr>
        <p:spPr bwMode="auto">
          <a:xfrm flipV="1">
            <a:off x="3796904" y="2838450"/>
            <a:ext cx="971550" cy="8001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48" name="Line 57"/>
          <p:cNvSpPr>
            <a:spLocks noChangeShapeType="1"/>
          </p:cNvSpPr>
          <p:nvPr/>
        </p:nvSpPr>
        <p:spPr bwMode="auto">
          <a:xfrm flipV="1">
            <a:off x="6254354" y="3568304"/>
            <a:ext cx="971550" cy="8001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49" name="Line 58"/>
          <p:cNvSpPr>
            <a:spLocks noChangeShapeType="1"/>
          </p:cNvSpPr>
          <p:nvPr/>
        </p:nvSpPr>
        <p:spPr bwMode="auto">
          <a:xfrm>
            <a:off x="2547938" y="2849167"/>
            <a:ext cx="0" cy="445294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50" name="Line 59"/>
          <p:cNvSpPr>
            <a:spLocks noChangeShapeType="1"/>
          </p:cNvSpPr>
          <p:nvPr/>
        </p:nvSpPr>
        <p:spPr bwMode="auto">
          <a:xfrm>
            <a:off x="4775597" y="2830116"/>
            <a:ext cx="0" cy="5143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51" name="Line 60"/>
          <p:cNvSpPr>
            <a:spLocks noChangeShapeType="1"/>
          </p:cNvSpPr>
          <p:nvPr/>
        </p:nvSpPr>
        <p:spPr bwMode="auto">
          <a:xfrm>
            <a:off x="7234238" y="2825354"/>
            <a:ext cx="0" cy="74295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52" name="Line 61"/>
          <p:cNvSpPr>
            <a:spLocks noChangeShapeType="1"/>
          </p:cNvSpPr>
          <p:nvPr/>
        </p:nvSpPr>
        <p:spPr bwMode="auto">
          <a:xfrm>
            <a:off x="5395913" y="2844404"/>
            <a:ext cx="0" cy="5143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53" name="Line 62"/>
          <p:cNvSpPr>
            <a:spLocks noChangeShapeType="1"/>
          </p:cNvSpPr>
          <p:nvPr/>
        </p:nvSpPr>
        <p:spPr bwMode="auto">
          <a:xfrm>
            <a:off x="6041231" y="2850356"/>
            <a:ext cx="0" cy="5143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54" name="Line 63"/>
          <p:cNvSpPr>
            <a:spLocks noChangeShapeType="1"/>
          </p:cNvSpPr>
          <p:nvPr/>
        </p:nvSpPr>
        <p:spPr bwMode="auto">
          <a:xfrm>
            <a:off x="6663929" y="2839642"/>
            <a:ext cx="0" cy="445294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55" name="Line 64"/>
          <p:cNvSpPr>
            <a:spLocks noChangeShapeType="1"/>
          </p:cNvSpPr>
          <p:nvPr/>
        </p:nvSpPr>
        <p:spPr bwMode="auto">
          <a:xfrm>
            <a:off x="4195763" y="2845595"/>
            <a:ext cx="0" cy="445294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56" name="Line 65"/>
          <p:cNvSpPr>
            <a:spLocks noChangeShapeType="1"/>
          </p:cNvSpPr>
          <p:nvPr/>
        </p:nvSpPr>
        <p:spPr bwMode="auto">
          <a:xfrm>
            <a:off x="3632597" y="2840832"/>
            <a:ext cx="0" cy="445294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57" name="Line 66"/>
          <p:cNvSpPr>
            <a:spLocks noChangeShapeType="1"/>
          </p:cNvSpPr>
          <p:nvPr/>
        </p:nvSpPr>
        <p:spPr bwMode="auto">
          <a:xfrm>
            <a:off x="3118247" y="2833687"/>
            <a:ext cx="0" cy="425054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58" name="Line 67"/>
          <p:cNvSpPr>
            <a:spLocks noChangeShapeType="1"/>
          </p:cNvSpPr>
          <p:nvPr/>
        </p:nvSpPr>
        <p:spPr bwMode="auto">
          <a:xfrm>
            <a:off x="2139554" y="3608785"/>
            <a:ext cx="0" cy="7429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59" name="Line 68"/>
          <p:cNvSpPr>
            <a:spLocks noChangeShapeType="1"/>
          </p:cNvSpPr>
          <p:nvPr/>
        </p:nvSpPr>
        <p:spPr bwMode="auto">
          <a:xfrm>
            <a:off x="2662238" y="3631406"/>
            <a:ext cx="0" cy="7429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60" name="Line 69"/>
          <p:cNvSpPr>
            <a:spLocks noChangeShapeType="1"/>
          </p:cNvSpPr>
          <p:nvPr/>
        </p:nvSpPr>
        <p:spPr bwMode="auto">
          <a:xfrm>
            <a:off x="3233738" y="3637360"/>
            <a:ext cx="0" cy="7429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61" name="Line 70"/>
          <p:cNvSpPr>
            <a:spLocks noChangeShapeType="1"/>
          </p:cNvSpPr>
          <p:nvPr/>
        </p:nvSpPr>
        <p:spPr bwMode="auto">
          <a:xfrm>
            <a:off x="4433888" y="3632597"/>
            <a:ext cx="0" cy="7429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62" name="Line 71"/>
          <p:cNvSpPr>
            <a:spLocks noChangeShapeType="1"/>
          </p:cNvSpPr>
          <p:nvPr/>
        </p:nvSpPr>
        <p:spPr bwMode="auto">
          <a:xfrm>
            <a:off x="5054204" y="3630216"/>
            <a:ext cx="0" cy="7429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63" name="Line 72"/>
          <p:cNvSpPr>
            <a:spLocks noChangeShapeType="1"/>
          </p:cNvSpPr>
          <p:nvPr/>
        </p:nvSpPr>
        <p:spPr bwMode="auto">
          <a:xfrm>
            <a:off x="5698331" y="3627835"/>
            <a:ext cx="0" cy="7429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64" name="Line 73"/>
          <p:cNvSpPr>
            <a:spLocks noChangeShapeType="1"/>
          </p:cNvSpPr>
          <p:nvPr/>
        </p:nvSpPr>
        <p:spPr bwMode="auto">
          <a:xfrm flipV="1">
            <a:off x="5689997" y="2838450"/>
            <a:ext cx="971550" cy="8001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65" name="Line 74"/>
          <p:cNvSpPr>
            <a:spLocks noChangeShapeType="1"/>
          </p:cNvSpPr>
          <p:nvPr/>
        </p:nvSpPr>
        <p:spPr bwMode="auto">
          <a:xfrm flipV="1">
            <a:off x="5054204" y="2836069"/>
            <a:ext cx="971550" cy="8001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66" name="Line 75"/>
          <p:cNvSpPr>
            <a:spLocks noChangeShapeType="1"/>
          </p:cNvSpPr>
          <p:nvPr/>
        </p:nvSpPr>
        <p:spPr bwMode="auto">
          <a:xfrm flipV="1">
            <a:off x="4432697" y="2825354"/>
            <a:ext cx="971550" cy="8001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67" name="Line 76"/>
          <p:cNvSpPr>
            <a:spLocks noChangeShapeType="1"/>
          </p:cNvSpPr>
          <p:nvPr/>
        </p:nvSpPr>
        <p:spPr bwMode="auto">
          <a:xfrm flipV="1">
            <a:off x="3233738" y="2831306"/>
            <a:ext cx="971550" cy="8001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68" name="Line 77"/>
          <p:cNvSpPr>
            <a:spLocks noChangeShapeType="1"/>
          </p:cNvSpPr>
          <p:nvPr/>
        </p:nvSpPr>
        <p:spPr bwMode="auto">
          <a:xfrm flipV="1">
            <a:off x="2662238" y="2837260"/>
            <a:ext cx="971550" cy="8001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69" name="Line 78"/>
          <p:cNvSpPr>
            <a:spLocks noChangeShapeType="1"/>
          </p:cNvSpPr>
          <p:nvPr/>
        </p:nvSpPr>
        <p:spPr bwMode="auto">
          <a:xfrm flipV="1">
            <a:off x="2146697" y="2826544"/>
            <a:ext cx="971550" cy="8001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70" name="Line 82"/>
          <p:cNvSpPr>
            <a:spLocks noChangeShapeType="1"/>
          </p:cNvSpPr>
          <p:nvPr/>
        </p:nvSpPr>
        <p:spPr bwMode="auto">
          <a:xfrm flipV="1">
            <a:off x="1583531" y="3948113"/>
            <a:ext cx="514350" cy="40005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71" name="Line 83"/>
          <p:cNvSpPr>
            <a:spLocks noChangeShapeType="1"/>
          </p:cNvSpPr>
          <p:nvPr/>
        </p:nvSpPr>
        <p:spPr bwMode="auto">
          <a:xfrm flipV="1">
            <a:off x="2139554" y="3960019"/>
            <a:ext cx="514350" cy="4000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72" name="Line 84"/>
          <p:cNvSpPr>
            <a:spLocks noChangeShapeType="1"/>
          </p:cNvSpPr>
          <p:nvPr/>
        </p:nvSpPr>
        <p:spPr bwMode="auto">
          <a:xfrm flipV="1">
            <a:off x="2661047" y="3951685"/>
            <a:ext cx="514350" cy="4000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73" name="Line 85"/>
          <p:cNvSpPr>
            <a:spLocks noChangeShapeType="1"/>
          </p:cNvSpPr>
          <p:nvPr/>
        </p:nvSpPr>
        <p:spPr bwMode="auto">
          <a:xfrm flipV="1">
            <a:off x="3232547" y="3957638"/>
            <a:ext cx="514350" cy="4000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74" name="Line 86"/>
          <p:cNvSpPr>
            <a:spLocks noChangeShapeType="1"/>
          </p:cNvSpPr>
          <p:nvPr/>
        </p:nvSpPr>
        <p:spPr bwMode="auto">
          <a:xfrm flipV="1">
            <a:off x="4441031" y="3950494"/>
            <a:ext cx="514350" cy="4000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75" name="Line 87"/>
          <p:cNvSpPr>
            <a:spLocks noChangeShapeType="1"/>
          </p:cNvSpPr>
          <p:nvPr/>
        </p:nvSpPr>
        <p:spPr bwMode="auto">
          <a:xfrm flipV="1">
            <a:off x="5053013" y="3960019"/>
            <a:ext cx="514350" cy="4000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76" name="Line 88"/>
          <p:cNvSpPr>
            <a:spLocks noChangeShapeType="1"/>
          </p:cNvSpPr>
          <p:nvPr/>
        </p:nvSpPr>
        <p:spPr bwMode="auto">
          <a:xfrm flipV="1">
            <a:off x="5689997" y="3942160"/>
            <a:ext cx="514350" cy="4000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5377" name="Line 89"/>
          <p:cNvSpPr>
            <a:spLocks noChangeShapeType="1"/>
          </p:cNvSpPr>
          <p:nvPr/>
        </p:nvSpPr>
        <p:spPr bwMode="auto">
          <a:xfrm flipV="1">
            <a:off x="3796904" y="3964781"/>
            <a:ext cx="514350" cy="4000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792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MPEG video coding procedure</a:t>
            </a:r>
          </a:p>
        </p:txBody>
      </p:sp>
      <p:sp>
        <p:nvSpPr>
          <p:cNvPr id="56323" name="Text Box 10"/>
          <p:cNvSpPr txBox="1">
            <a:spLocks noChangeArrowheads="1"/>
          </p:cNvSpPr>
          <p:nvPr/>
        </p:nvSpPr>
        <p:spPr bwMode="auto">
          <a:xfrm>
            <a:off x="1202566" y="3012259"/>
            <a:ext cx="78098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350" dirty="0"/>
              <a:t>I frame :</a:t>
            </a:r>
            <a:endParaRPr lang="en-US" dirty="0"/>
          </a:p>
        </p:txBody>
      </p:sp>
      <p:grpSp>
        <p:nvGrpSpPr>
          <p:cNvPr id="56324" name="Group 12"/>
          <p:cNvGrpSpPr>
            <a:grpSpLocks/>
          </p:cNvGrpSpPr>
          <p:nvPr/>
        </p:nvGrpSpPr>
        <p:grpSpPr bwMode="auto">
          <a:xfrm>
            <a:off x="1966913" y="2681288"/>
            <a:ext cx="1233487" cy="869156"/>
            <a:chOff x="692" y="1478"/>
            <a:chExt cx="1036" cy="730"/>
          </a:xfrm>
        </p:grpSpPr>
        <p:sp>
          <p:nvSpPr>
            <p:cNvPr id="56418" name="Rectangle 3"/>
            <p:cNvSpPr>
              <a:spLocks noChangeArrowheads="1"/>
            </p:cNvSpPr>
            <p:nvPr/>
          </p:nvSpPr>
          <p:spPr bwMode="auto">
            <a:xfrm>
              <a:off x="960" y="1536"/>
              <a:ext cx="768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56419" name="Rectangle 4"/>
            <p:cNvSpPr>
              <a:spLocks noChangeArrowheads="1"/>
            </p:cNvSpPr>
            <p:nvPr/>
          </p:nvSpPr>
          <p:spPr bwMode="auto">
            <a:xfrm>
              <a:off x="864" y="1632"/>
              <a:ext cx="768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56420" name="Rectangle 5"/>
            <p:cNvSpPr>
              <a:spLocks noChangeArrowheads="1"/>
            </p:cNvSpPr>
            <p:nvPr/>
          </p:nvSpPr>
          <p:spPr bwMode="auto">
            <a:xfrm>
              <a:off x="768" y="1728"/>
              <a:ext cx="768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56421" name="Text Box 7"/>
            <p:cNvSpPr txBox="1">
              <a:spLocks noChangeArrowheads="1"/>
            </p:cNvSpPr>
            <p:nvPr/>
          </p:nvSpPr>
          <p:spPr bwMode="auto">
            <a:xfrm>
              <a:off x="788" y="1588"/>
              <a:ext cx="2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 eaLnBrk="0" hangingPunct="0"/>
              <a:r>
                <a:rPr lang="en-US" sz="900" dirty="0"/>
                <a:t>G</a:t>
              </a:r>
            </a:p>
          </p:txBody>
        </p:sp>
        <p:sp>
          <p:nvSpPr>
            <p:cNvPr id="56422" name="Text Box 8"/>
            <p:cNvSpPr txBox="1">
              <a:spLocks noChangeArrowheads="1"/>
            </p:cNvSpPr>
            <p:nvPr/>
          </p:nvSpPr>
          <p:spPr bwMode="auto">
            <a:xfrm>
              <a:off x="692" y="1684"/>
              <a:ext cx="22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 eaLnBrk="0" hangingPunct="0"/>
              <a:r>
                <a:rPr lang="en-US" sz="900" dirty="0"/>
                <a:t>R</a:t>
              </a:r>
            </a:p>
          </p:txBody>
        </p:sp>
        <p:sp>
          <p:nvSpPr>
            <p:cNvPr id="56423" name="Text Box 9"/>
            <p:cNvSpPr txBox="1">
              <a:spLocks noChangeArrowheads="1"/>
            </p:cNvSpPr>
            <p:nvPr/>
          </p:nvSpPr>
          <p:spPr bwMode="auto">
            <a:xfrm>
              <a:off x="884" y="1478"/>
              <a:ext cx="22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 eaLnBrk="0" hangingPunct="0"/>
              <a:r>
                <a:rPr lang="en-US" sz="900" dirty="0"/>
                <a:t>B</a:t>
              </a:r>
            </a:p>
          </p:txBody>
        </p:sp>
        <p:sp>
          <p:nvSpPr>
            <p:cNvPr id="56424" name="AutoShape 11"/>
            <p:cNvSpPr>
              <a:spLocks noChangeArrowheads="1"/>
            </p:cNvSpPr>
            <p:nvPr/>
          </p:nvSpPr>
          <p:spPr bwMode="auto">
            <a:xfrm>
              <a:off x="1008" y="1824"/>
              <a:ext cx="288" cy="288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</p:grpSp>
      <p:grpSp>
        <p:nvGrpSpPr>
          <p:cNvPr id="56325" name="Group 13"/>
          <p:cNvGrpSpPr>
            <a:grpSpLocks/>
          </p:cNvGrpSpPr>
          <p:nvPr/>
        </p:nvGrpSpPr>
        <p:grpSpPr bwMode="auto">
          <a:xfrm>
            <a:off x="1958577" y="4510088"/>
            <a:ext cx="1233488" cy="869156"/>
            <a:chOff x="692" y="1478"/>
            <a:chExt cx="1036" cy="730"/>
          </a:xfrm>
        </p:grpSpPr>
        <p:sp>
          <p:nvSpPr>
            <p:cNvPr id="56411" name="Rectangle 14"/>
            <p:cNvSpPr>
              <a:spLocks noChangeArrowheads="1"/>
            </p:cNvSpPr>
            <p:nvPr/>
          </p:nvSpPr>
          <p:spPr bwMode="auto">
            <a:xfrm>
              <a:off x="960" y="1536"/>
              <a:ext cx="768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56412" name="Rectangle 15"/>
            <p:cNvSpPr>
              <a:spLocks noChangeArrowheads="1"/>
            </p:cNvSpPr>
            <p:nvPr/>
          </p:nvSpPr>
          <p:spPr bwMode="auto">
            <a:xfrm>
              <a:off x="864" y="1632"/>
              <a:ext cx="768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56413" name="Rectangle 16"/>
            <p:cNvSpPr>
              <a:spLocks noChangeArrowheads="1"/>
            </p:cNvSpPr>
            <p:nvPr/>
          </p:nvSpPr>
          <p:spPr bwMode="auto">
            <a:xfrm>
              <a:off x="768" y="1728"/>
              <a:ext cx="768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56414" name="Text Box 17"/>
            <p:cNvSpPr txBox="1">
              <a:spLocks noChangeArrowheads="1"/>
            </p:cNvSpPr>
            <p:nvPr/>
          </p:nvSpPr>
          <p:spPr bwMode="auto">
            <a:xfrm>
              <a:off x="788" y="1588"/>
              <a:ext cx="2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 eaLnBrk="0" hangingPunct="0"/>
              <a:r>
                <a:rPr lang="en-US" sz="900" dirty="0"/>
                <a:t>G</a:t>
              </a:r>
            </a:p>
          </p:txBody>
        </p:sp>
        <p:sp>
          <p:nvSpPr>
            <p:cNvPr id="56415" name="Text Box 18"/>
            <p:cNvSpPr txBox="1">
              <a:spLocks noChangeArrowheads="1"/>
            </p:cNvSpPr>
            <p:nvPr/>
          </p:nvSpPr>
          <p:spPr bwMode="auto">
            <a:xfrm>
              <a:off x="692" y="1684"/>
              <a:ext cx="22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 eaLnBrk="0" hangingPunct="0"/>
              <a:r>
                <a:rPr lang="en-US" sz="900" dirty="0"/>
                <a:t>R</a:t>
              </a:r>
            </a:p>
          </p:txBody>
        </p:sp>
        <p:sp>
          <p:nvSpPr>
            <p:cNvPr id="56416" name="Text Box 19"/>
            <p:cNvSpPr txBox="1">
              <a:spLocks noChangeArrowheads="1"/>
            </p:cNvSpPr>
            <p:nvPr/>
          </p:nvSpPr>
          <p:spPr bwMode="auto">
            <a:xfrm>
              <a:off x="884" y="1478"/>
              <a:ext cx="22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 eaLnBrk="0" hangingPunct="0"/>
              <a:r>
                <a:rPr lang="en-US" sz="900" dirty="0"/>
                <a:t>B</a:t>
              </a:r>
            </a:p>
          </p:txBody>
        </p:sp>
        <p:sp>
          <p:nvSpPr>
            <p:cNvPr id="56417" name="AutoShape 20"/>
            <p:cNvSpPr>
              <a:spLocks noChangeArrowheads="1"/>
            </p:cNvSpPr>
            <p:nvPr/>
          </p:nvSpPr>
          <p:spPr bwMode="auto">
            <a:xfrm>
              <a:off x="1008" y="1824"/>
              <a:ext cx="288" cy="288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</p:grpSp>
      <p:sp>
        <p:nvSpPr>
          <p:cNvPr id="56326" name="Text Box 21"/>
          <p:cNvSpPr txBox="1">
            <a:spLocks noChangeArrowheads="1"/>
          </p:cNvSpPr>
          <p:nvPr/>
        </p:nvSpPr>
        <p:spPr bwMode="auto">
          <a:xfrm>
            <a:off x="1100386" y="4931547"/>
            <a:ext cx="98296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350" dirty="0"/>
              <a:t>P/B frame :</a:t>
            </a:r>
            <a:endParaRPr lang="en-US" dirty="0"/>
          </a:p>
        </p:txBody>
      </p:sp>
      <p:grpSp>
        <p:nvGrpSpPr>
          <p:cNvPr id="56327" name="Group 40"/>
          <p:cNvGrpSpPr>
            <a:grpSpLocks/>
          </p:cNvGrpSpPr>
          <p:nvPr/>
        </p:nvGrpSpPr>
        <p:grpSpPr bwMode="auto">
          <a:xfrm>
            <a:off x="3552827" y="4639868"/>
            <a:ext cx="1140619" cy="672704"/>
            <a:chOff x="2024" y="2835"/>
            <a:chExt cx="958" cy="565"/>
          </a:xfrm>
        </p:grpSpPr>
        <p:sp>
          <p:nvSpPr>
            <p:cNvPr id="56400" name="Rectangle 25"/>
            <p:cNvSpPr>
              <a:spLocks noChangeArrowheads="1"/>
            </p:cNvSpPr>
            <p:nvPr/>
          </p:nvSpPr>
          <p:spPr bwMode="auto">
            <a:xfrm>
              <a:off x="2105" y="2880"/>
              <a:ext cx="768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56401" name="Text Box 27"/>
            <p:cNvSpPr txBox="1">
              <a:spLocks noChangeArrowheads="1"/>
            </p:cNvSpPr>
            <p:nvPr/>
          </p:nvSpPr>
          <p:spPr bwMode="auto">
            <a:xfrm>
              <a:off x="2024" y="2835"/>
              <a:ext cx="2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 eaLnBrk="0" hangingPunct="0"/>
              <a:r>
                <a:rPr lang="en-US" sz="900" dirty="0"/>
                <a:t>Y</a:t>
              </a:r>
            </a:p>
          </p:txBody>
        </p:sp>
        <p:sp>
          <p:nvSpPr>
            <p:cNvPr id="56402" name="AutoShape 29"/>
            <p:cNvSpPr>
              <a:spLocks noChangeArrowheads="1"/>
            </p:cNvSpPr>
            <p:nvPr/>
          </p:nvSpPr>
          <p:spPr bwMode="auto">
            <a:xfrm>
              <a:off x="2345" y="2976"/>
              <a:ext cx="288" cy="288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grpSp>
          <p:nvGrpSpPr>
            <p:cNvPr id="56403" name="Group 35"/>
            <p:cNvGrpSpPr>
              <a:grpSpLocks/>
            </p:cNvGrpSpPr>
            <p:nvPr/>
          </p:nvGrpSpPr>
          <p:grpSpPr bwMode="auto">
            <a:xfrm>
              <a:off x="2101" y="3116"/>
              <a:ext cx="455" cy="284"/>
              <a:chOff x="3565" y="2932"/>
              <a:chExt cx="455" cy="284"/>
            </a:xfrm>
          </p:grpSpPr>
          <p:sp>
            <p:nvSpPr>
              <p:cNvPr id="56408" name="Rectangle 31"/>
              <p:cNvSpPr>
                <a:spLocks noChangeArrowheads="1"/>
              </p:cNvSpPr>
              <p:nvPr/>
            </p:nvSpPr>
            <p:spPr bwMode="auto">
              <a:xfrm>
                <a:off x="3636" y="2976"/>
                <a:ext cx="384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/>
              </a:p>
            </p:txBody>
          </p:sp>
          <p:sp>
            <p:nvSpPr>
              <p:cNvPr id="56409" name="AutoShape 33"/>
              <p:cNvSpPr>
                <a:spLocks noChangeArrowheads="1"/>
              </p:cNvSpPr>
              <p:nvPr/>
            </p:nvSpPr>
            <p:spPr bwMode="auto">
              <a:xfrm>
                <a:off x="3758" y="3023"/>
                <a:ext cx="144" cy="144"/>
              </a:xfrm>
              <a:prstGeom prst="smileyFace">
                <a:avLst>
                  <a:gd name="adj" fmla="val 4653"/>
                </a:avLst>
              </a:pr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350" dirty="0"/>
              </a:p>
            </p:txBody>
          </p:sp>
          <p:sp>
            <p:nvSpPr>
              <p:cNvPr id="56410" name="Text Box 34"/>
              <p:cNvSpPr txBox="1">
                <a:spLocks noChangeArrowheads="1"/>
              </p:cNvSpPr>
              <p:nvPr/>
            </p:nvSpPr>
            <p:spPr bwMode="auto">
              <a:xfrm>
                <a:off x="3565" y="2932"/>
                <a:ext cx="241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r" eaLnBrk="0" hangingPunct="0"/>
                <a:r>
                  <a:rPr lang="en-US" sz="900" dirty="0"/>
                  <a:t>C</a:t>
                </a:r>
                <a:r>
                  <a:rPr lang="en-US" sz="900" baseline="-25000" dirty="0"/>
                  <a:t>r</a:t>
                </a:r>
                <a:endParaRPr lang="en-US" sz="900" dirty="0"/>
              </a:p>
            </p:txBody>
          </p:sp>
        </p:grpSp>
        <p:grpSp>
          <p:nvGrpSpPr>
            <p:cNvPr id="56404" name="Group 36"/>
            <p:cNvGrpSpPr>
              <a:grpSpLocks/>
            </p:cNvGrpSpPr>
            <p:nvPr/>
          </p:nvGrpSpPr>
          <p:grpSpPr bwMode="auto">
            <a:xfrm>
              <a:off x="2516" y="3115"/>
              <a:ext cx="466" cy="285"/>
              <a:chOff x="3554" y="2931"/>
              <a:chExt cx="466" cy="285"/>
            </a:xfrm>
          </p:grpSpPr>
          <p:sp>
            <p:nvSpPr>
              <p:cNvPr id="56405" name="Rectangle 37"/>
              <p:cNvSpPr>
                <a:spLocks noChangeArrowheads="1"/>
              </p:cNvSpPr>
              <p:nvPr/>
            </p:nvSpPr>
            <p:spPr bwMode="auto">
              <a:xfrm>
                <a:off x="3636" y="2976"/>
                <a:ext cx="384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/>
              </a:p>
            </p:txBody>
          </p:sp>
          <p:sp>
            <p:nvSpPr>
              <p:cNvPr id="56406" name="AutoShape 38"/>
              <p:cNvSpPr>
                <a:spLocks noChangeArrowheads="1"/>
              </p:cNvSpPr>
              <p:nvPr/>
            </p:nvSpPr>
            <p:spPr bwMode="auto">
              <a:xfrm>
                <a:off x="3758" y="3023"/>
                <a:ext cx="144" cy="144"/>
              </a:xfrm>
              <a:prstGeom prst="smileyFace">
                <a:avLst>
                  <a:gd name="adj" fmla="val 4653"/>
                </a:avLst>
              </a:pr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350" dirty="0"/>
              </a:p>
            </p:txBody>
          </p:sp>
          <p:sp>
            <p:nvSpPr>
              <p:cNvPr id="56407" name="Text Box 39"/>
              <p:cNvSpPr txBox="1">
                <a:spLocks noChangeArrowheads="1"/>
              </p:cNvSpPr>
              <p:nvPr/>
            </p:nvSpPr>
            <p:spPr bwMode="auto">
              <a:xfrm>
                <a:off x="3554" y="2931"/>
                <a:ext cx="252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r" eaLnBrk="0" hangingPunct="0"/>
                <a:r>
                  <a:rPr lang="en-US" sz="900" dirty="0"/>
                  <a:t>C</a:t>
                </a:r>
                <a:r>
                  <a:rPr lang="en-US" sz="900" baseline="-25000" dirty="0"/>
                  <a:t>b</a:t>
                </a:r>
                <a:endParaRPr lang="en-US" sz="900" dirty="0"/>
              </a:p>
            </p:txBody>
          </p:sp>
        </p:grpSp>
      </p:grpSp>
      <p:grpSp>
        <p:nvGrpSpPr>
          <p:cNvPr id="56328" name="Group 41"/>
          <p:cNvGrpSpPr>
            <a:grpSpLocks/>
          </p:cNvGrpSpPr>
          <p:nvPr/>
        </p:nvGrpSpPr>
        <p:grpSpPr bwMode="auto">
          <a:xfrm>
            <a:off x="3546872" y="3937399"/>
            <a:ext cx="1140619" cy="672704"/>
            <a:chOff x="2024" y="2835"/>
            <a:chExt cx="958" cy="565"/>
          </a:xfrm>
        </p:grpSpPr>
        <p:sp>
          <p:nvSpPr>
            <p:cNvPr id="56389" name="Rectangle 42"/>
            <p:cNvSpPr>
              <a:spLocks noChangeArrowheads="1"/>
            </p:cNvSpPr>
            <p:nvPr/>
          </p:nvSpPr>
          <p:spPr bwMode="auto">
            <a:xfrm>
              <a:off x="2105" y="2880"/>
              <a:ext cx="768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56390" name="Text Box 43"/>
            <p:cNvSpPr txBox="1">
              <a:spLocks noChangeArrowheads="1"/>
            </p:cNvSpPr>
            <p:nvPr/>
          </p:nvSpPr>
          <p:spPr bwMode="auto">
            <a:xfrm>
              <a:off x="2024" y="2835"/>
              <a:ext cx="2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 eaLnBrk="0" hangingPunct="0"/>
              <a:r>
                <a:rPr lang="en-US" sz="900" dirty="0"/>
                <a:t>Y</a:t>
              </a:r>
            </a:p>
          </p:txBody>
        </p:sp>
        <p:sp>
          <p:nvSpPr>
            <p:cNvPr id="56391" name="AutoShape 44"/>
            <p:cNvSpPr>
              <a:spLocks noChangeArrowheads="1"/>
            </p:cNvSpPr>
            <p:nvPr/>
          </p:nvSpPr>
          <p:spPr bwMode="auto">
            <a:xfrm>
              <a:off x="2345" y="2976"/>
              <a:ext cx="288" cy="288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grpSp>
          <p:nvGrpSpPr>
            <p:cNvPr id="56392" name="Group 45"/>
            <p:cNvGrpSpPr>
              <a:grpSpLocks/>
            </p:cNvGrpSpPr>
            <p:nvPr/>
          </p:nvGrpSpPr>
          <p:grpSpPr bwMode="auto">
            <a:xfrm>
              <a:off x="2101" y="3116"/>
              <a:ext cx="455" cy="284"/>
              <a:chOff x="3565" y="2932"/>
              <a:chExt cx="455" cy="284"/>
            </a:xfrm>
          </p:grpSpPr>
          <p:sp>
            <p:nvSpPr>
              <p:cNvPr id="56397" name="Rectangle 46"/>
              <p:cNvSpPr>
                <a:spLocks noChangeArrowheads="1"/>
              </p:cNvSpPr>
              <p:nvPr/>
            </p:nvSpPr>
            <p:spPr bwMode="auto">
              <a:xfrm>
                <a:off x="3636" y="2976"/>
                <a:ext cx="384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/>
              </a:p>
            </p:txBody>
          </p:sp>
          <p:sp>
            <p:nvSpPr>
              <p:cNvPr id="56398" name="AutoShape 47"/>
              <p:cNvSpPr>
                <a:spLocks noChangeArrowheads="1"/>
              </p:cNvSpPr>
              <p:nvPr/>
            </p:nvSpPr>
            <p:spPr bwMode="auto">
              <a:xfrm>
                <a:off x="3758" y="3023"/>
                <a:ext cx="144" cy="144"/>
              </a:xfrm>
              <a:prstGeom prst="smileyFace">
                <a:avLst>
                  <a:gd name="adj" fmla="val 4653"/>
                </a:avLst>
              </a:pr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350" dirty="0"/>
              </a:p>
            </p:txBody>
          </p:sp>
          <p:sp>
            <p:nvSpPr>
              <p:cNvPr id="56399" name="Text Box 48"/>
              <p:cNvSpPr txBox="1">
                <a:spLocks noChangeArrowheads="1"/>
              </p:cNvSpPr>
              <p:nvPr/>
            </p:nvSpPr>
            <p:spPr bwMode="auto">
              <a:xfrm>
                <a:off x="3565" y="2932"/>
                <a:ext cx="241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r" eaLnBrk="0" hangingPunct="0"/>
                <a:r>
                  <a:rPr lang="en-US" sz="900" dirty="0"/>
                  <a:t>C</a:t>
                </a:r>
                <a:r>
                  <a:rPr lang="en-US" sz="900" baseline="-25000" dirty="0"/>
                  <a:t>r</a:t>
                </a:r>
                <a:endParaRPr lang="en-US" sz="900" dirty="0"/>
              </a:p>
            </p:txBody>
          </p:sp>
        </p:grpSp>
        <p:grpSp>
          <p:nvGrpSpPr>
            <p:cNvPr id="56393" name="Group 49"/>
            <p:cNvGrpSpPr>
              <a:grpSpLocks/>
            </p:cNvGrpSpPr>
            <p:nvPr/>
          </p:nvGrpSpPr>
          <p:grpSpPr bwMode="auto">
            <a:xfrm>
              <a:off x="2516" y="3115"/>
              <a:ext cx="466" cy="285"/>
              <a:chOff x="3554" y="2931"/>
              <a:chExt cx="466" cy="285"/>
            </a:xfrm>
          </p:grpSpPr>
          <p:sp>
            <p:nvSpPr>
              <p:cNvPr id="56394" name="Rectangle 50"/>
              <p:cNvSpPr>
                <a:spLocks noChangeArrowheads="1"/>
              </p:cNvSpPr>
              <p:nvPr/>
            </p:nvSpPr>
            <p:spPr bwMode="auto">
              <a:xfrm>
                <a:off x="3636" y="2976"/>
                <a:ext cx="384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/>
              </a:p>
            </p:txBody>
          </p:sp>
          <p:sp>
            <p:nvSpPr>
              <p:cNvPr id="56395" name="AutoShape 51"/>
              <p:cNvSpPr>
                <a:spLocks noChangeArrowheads="1"/>
              </p:cNvSpPr>
              <p:nvPr/>
            </p:nvSpPr>
            <p:spPr bwMode="auto">
              <a:xfrm>
                <a:off x="3758" y="3023"/>
                <a:ext cx="144" cy="144"/>
              </a:xfrm>
              <a:prstGeom prst="smileyFace">
                <a:avLst>
                  <a:gd name="adj" fmla="val 4653"/>
                </a:avLst>
              </a:pr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350" dirty="0"/>
              </a:p>
            </p:txBody>
          </p:sp>
          <p:sp>
            <p:nvSpPr>
              <p:cNvPr id="56396" name="Text Box 52"/>
              <p:cNvSpPr txBox="1">
                <a:spLocks noChangeArrowheads="1"/>
              </p:cNvSpPr>
              <p:nvPr/>
            </p:nvSpPr>
            <p:spPr bwMode="auto">
              <a:xfrm>
                <a:off x="3554" y="2931"/>
                <a:ext cx="252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r" eaLnBrk="0" hangingPunct="0"/>
                <a:r>
                  <a:rPr lang="en-US" sz="900" dirty="0"/>
                  <a:t>C</a:t>
                </a:r>
                <a:r>
                  <a:rPr lang="en-US" sz="900" baseline="-25000" dirty="0"/>
                  <a:t>b</a:t>
                </a:r>
                <a:endParaRPr lang="en-US" sz="900" dirty="0"/>
              </a:p>
            </p:txBody>
          </p:sp>
        </p:grpSp>
      </p:grpSp>
      <p:grpSp>
        <p:nvGrpSpPr>
          <p:cNvPr id="56329" name="Group 53"/>
          <p:cNvGrpSpPr>
            <a:grpSpLocks/>
          </p:cNvGrpSpPr>
          <p:nvPr/>
        </p:nvGrpSpPr>
        <p:grpSpPr bwMode="auto">
          <a:xfrm>
            <a:off x="3546872" y="2802734"/>
            <a:ext cx="1140619" cy="672704"/>
            <a:chOff x="2024" y="2835"/>
            <a:chExt cx="958" cy="565"/>
          </a:xfrm>
        </p:grpSpPr>
        <p:sp>
          <p:nvSpPr>
            <p:cNvPr id="56378" name="Rectangle 54"/>
            <p:cNvSpPr>
              <a:spLocks noChangeArrowheads="1"/>
            </p:cNvSpPr>
            <p:nvPr/>
          </p:nvSpPr>
          <p:spPr bwMode="auto">
            <a:xfrm>
              <a:off x="2105" y="2880"/>
              <a:ext cx="768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56379" name="Text Box 55"/>
            <p:cNvSpPr txBox="1">
              <a:spLocks noChangeArrowheads="1"/>
            </p:cNvSpPr>
            <p:nvPr/>
          </p:nvSpPr>
          <p:spPr bwMode="auto">
            <a:xfrm>
              <a:off x="2024" y="2835"/>
              <a:ext cx="2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 eaLnBrk="0" hangingPunct="0"/>
              <a:r>
                <a:rPr lang="en-US" sz="900" dirty="0"/>
                <a:t>Y</a:t>
              </a:r>
            </a:p>
          </p:txBody>
        </p:sp>
        <p:sp>
          <p:nvSpPr>
            <p:cNvPr id="56380" name="AutoShape 56"/>
            <p:cNvSpPr>
              <a:spLocks noChangeArrowheads="1"/>
            </p:cNvSpPr>
            <p:nvPr/>
          </p:nvSpPr>
          <p:spPr bwMode="auto">
            <a:xfrm>
              <a:off x="2345" y="2976"/>
              <a:ext cx="288" cy="288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grpSp>
          <p:nvGrpSpPr>
            <p:cNvPr id="56381" name="Group 57"/>
            <p:cNvGrpSpPr>
              <a:grpSpLocks/>
            </p:cNvGrpSpPr>
            <p:nvPr/>
          </p:nvGrpSpPr>
          <p:grpSpPr bwMode="auto">
            <a:xfrm>
              <a:off x="2101" y="3116"/>
              <a:ext cx="455" cy="284"/>
              <a:chOff x="3565" y="2932"/>
              <a:chExt cx="455" cy="284"/>
            </a:xfrm>
          </p:grpSpPr>
          <p:sp>
            <p:nvSpPr>
              <p:cNvPr id="56386" name="Rectangle 58"/>
              <p:cNvSpPr>
                <a:spLocks noChangeArrowheads="1"/>
              </p:cNvSpPr>
              <p:nvPr/>
            </p:nvSpPr>
            <p:spPr bwMode="auto">
              <a:xfrm>
                <a:off x="3636" y="2976"/>
                <a:ext cx="384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/>
              </a:p>
            </p:txBody>
          </p:sp>
          <p:sp>
            <p:nvSpPr>
              <p:cNvPr id="56387" name="AutoShape 59"/>
              <p:cNvSpPr>
                <a:spLocks noChangeArrowheads="1"/>
              </p:cNvSpPr>
              <p:nvPr/>
            </p:nvSpPr>
            <p:spPr bwMode="auto">
              <a:xfrm>
                <a:off x="3758" y="3023"/>
                <a:ext cx="144" cy="144"/>
              </a:xfrm>
              <a:prstGeom prst="smileyFace">
                <a:avLst>
                  <a:gd name="adj" fmla="val 4653"/>
                </a:avLst>
              </a:pr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350" dirty="0"/>
              </a:p>
            </p:txBody>
          </p:sp>
          <p:sp>
            <p:nvSpPr>
              <p:cNvPr id="56388" name="Text Box 60"/>
              <p:cNvSpPr txBox="1">
                <a:spLocks noChangeArrowheads="1"/>
              </p:cNvSpPr>
              <p:nvPr/>
            </p:nvSpPr>
            <p:spPr bwMode="auto">
              <a:xfrm>
                <a:off x="3565" y="2932"/>
                <a:ext cx="241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r" eaLnBrk="0" hangingPunct="0"/>
                <a:r>
                  <a:rPr lang="en-US" sz="900" dirty="0"/>
                  <a:t>C</a:t>
                </a:r>
                <a:r>
                  <a:rPr lang="en-US" sz="900" baseline="-25000" dirty="0"/>
                  <a:t>r</a:t>
                </a:r>
                <a:endParaRPr lang="en-US" sz="900" dirty="0"/>
              </a:p>
            </p:txBody>
          </p:sp>
        </p:grpSp>
        <p:grpSp>
          <p:nvGrpSpPr>
            <p:cNvPr id="56382" name="Group 61"/>
            <p:cNvGrpSpPr>
              <a:grpSpLocks/>
            </p:cNvGrpSpPr>
            <p:nvPr/>
          </p:nvGrpSpPr>
          <p:grpSpPr bwMode="auto">
            <a:xfrm>
              <a:off x="2516" y="3115"/>
              <a:ext cx="466" cy="285"/>
              <a:chOff x="3554" y="2931"/>
              <a:chExt cx="466" cy="285"/>
            </a:xfrm>
          </p:grpSpPr>
          <p:sp>
            <p:nvSpPr>
              <p:cNvPr id="56383" name="Rectangle 62"/>
              <p:cNvSpPr>
                <a:spLocks noChangeArrowheads="1"/>
              </p:cNvSpPr>
              <p:nvPr/>
            </p:nvSpPr>
            <p:spPr bwMode="auto">
              <a:xfrm>
                <a:off x="3636" y="2976"/>
                <a:ext cx="384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/>
              </a:p>
            </p:txBody>
          </p:sp>
          <p:sp>
            <p:nvSpPr>
              <p:cNvPr id="56384" name="AutoShape 63"/>
              <p:cNvSpPr>
                <a:spLocks noChangeArrowheads="1"/>
              </p:cNvSpPr>
              <p:nvPr/>
            </p:nvSpPr>
            <p:spPr bwMode="auto">
              <a:xfrm>
                <a:off x="3758" y="3023"/>
                <a:ext cx="144" cy="144"/>
              </a:xfrm>
              <a:prstGeom prst="smileyFace">
                <a:avLst>
                  <a:gd name="adj" fmla="val 4653"/>
                </a:avLst>
              </a:pr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350" dirty="0"/>
              </a:p>
            </p:txBody>
          </p:sp>
          <p:sp>
            <p:nvSpPr>
              <p:cNvPr id="56385" name="Text Box 64"/>
              <p:cNvSpPr txBox="1">
                <a:spLocks noChangeArrowheads="1"/>
              </p:cNvSpPr>
              <p:nvPr/>
            </p:nvSpPr>
            <p:spPr bwMode="auto">
              <a:xfrm>
                <a:off x="3554" y="2931"/>
                <a:ext cx="252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r" eaLnBrk="0" hangingPunct="0"/>
                <a:r>
                  <a:rPr lang="en-US" sz="900" dirty="0"/>
                  <a:t>C</a:t>
                </a:r>
                <a:r>
                  <a:rPr lang="en-US" sz="900" baseline="-25000" dirty="0"/>
                  <a:t>b</a:t>
                </a:r>
                <a:endParaRPr lang="en-US" sz="900" dirty="0"/>
              </a:p>
            </p:txBody>
          </p:sp>
        </p:grpSp>
      </p:grpSp>
      <p:sp>
        <p:nvSpPr>
          <p:cNvPr id="56330" name="Text Box 65"/>
          <p:cNvSpPr txBox="1">
            <a:spLocks noChangeArrowheads="1"/>
          </p:cNvSpPr>
          <p:nvPr/>
        </p:nvSpPr>
        <p:spPr bwMode="auto">
          <a:xfrm>
            <a:off x="3611306" y="3750909"/>
            <a:ext cx="121058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050" i="1" dirty="0"/>
              <a:t>Reference frame(s)</a:t>
            </a:r>
            <a:endParaRPr lang="en-US" sz="1050" dirty="0"/>
          </a:p>
        </p:txBody>
      </p:sp>
      <p:sp>
        <p:nvSpPr>
          <p:cNvPr id="56331" name="Text Box 68"/>
          <p:cNvSpPr txBox="1">
            <a:spLocks noChangeArrowheads="1"/>
          </p:cNvSpPr>
          <p:nvPr/>
        </p:nvSpPr>
        <p:spPr bwMode="auto">
          <a:xfrm>
            <a:off x="6705259" y="2965729"/>
            <a:ext cx="1263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01101100...</a:t>
            </a:r>
          </a:p>
        </p:txBody>
      </p:sp>
      <p:grpSp>
        <p:nvGrpSpPr>
          <p:cNvPr id="56332" name="Group 92"/>
          <p:cNvGrpSpPr>
            <a:grpSpLocks/>
          </p:cNvGrpSpPr>
          <p:nvPr/>
        </p:nvGrpSpPr>
        <p:grpSpPr bwMode="auto">
          <a:xfrm>
            <a:off x="5553075" y="2864644"/>
            <a:ext cx="914400" cy="571500"/>
            <a:chOff x="3312" y="1344"/>
            <a:chExt cx="768" cy="480"/>
          </a:xfrm>
        </p:grpSpPr>
        <p:sp>
          <p:nvSpPr>
            <p:cNvPr id="56376" name="Rectangle 67"/>
            <p:cNvSpPr>
              <a:spLocks noChangeArrowheads="1"/>
            </p:cNvSpPr>
            <p:nvPr/>
          </p:nvSpPr>
          <p:spPr bwMode="auto">
            <a:xfrm>
              <a:off x="3312" y="1344"/>
              <a:ext cx="768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56377" name="Freeform 70"/>
            <p:cNvSpPr>
              <a:spLocks/>
            </p:cNvSpPr>
            <p:nvPr/>
          </p:nvSpPr>
          <p:spPr bwMode="auto">
            <a:xfrm>
              <a:off x="3334" y="1479"/>
              <a:ext cx="718" cy="202"/>
            </a:xfrm>
            <a:custGeom>
              <a:avLst/>
              <a:gdLst>
                <a:gd name="T0" fmla="*/ 0 w 718"/>
                <a:gd name="T1" fmla="*/ 1 h 202"/>
                <a:gd name="T2" fmla="*/ 91 w 718"/>
                <a:gd name="T3" fmla="*/ 201 h 202"/>
                <a:gd name="T4" fmla="*/ 198 w 718"/>
                <a:gd name="T5" fmla="*/ 8 h 202"/>
                <a:gd name="T6" fmla="*/ 298 w 718"/>
                <a:gd name="T7" fmla="*/ 195 h 202"/>
                <a:gd name="T8" fmla="*/ 418 w 718"/>
                <a:gd name="T9" fmla="*/ 1 h 202"/>
                <a:gd name="T10" fmla="*/ 518 w 718"/>
                <a:gd name="T11" fmla="*/ 188 h 202"/>
                <a:gd name="T12" fmla="*/ 638 w 718"/>
                <a:gd name="T13" fmla="*/ 8 h 202"/>
                <a:gd name="T14" fmla="*/ 718 w 718"/>
                <a:gd name="T15" fmla="*/ 188 h 2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8"/>
                <a:gd name="T25" fmla="*/ 0 h 202"/>
                <a:gd name="T26" fmla="*/ 718 w 718"/>
                <a:gd name="T27" fmla="*/ 202 h 20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8" h="202">
                  <a:moveTo>
                    <a:pt x="0" y="1"/>
                  </a:moveTo>
                  <a:cubicBezTo>
                    <a:pt x="13" y="34"/>
                    <a:pt x="58" y="200"/>
                    <a:pt x="91" y="201"/>
                  </a:cubicBezTo>
                  <a:cubicBezTo>
                    <a:pt x="124" y="202"/>
                    <a:pt x="164" y="9"/>
                    <a:pt x="198" y="8"/>
                  </a:cubicBezTo>
                  <a:cubicBezTo>
                    <a:pt x="232" y="7"/>
                    <a:pt x="261" y="196"/>
                    <a:pt x="298" y="195"/>
                  </a:cubicBezTo>
                  <a:cubicBezTo>
                    <a:pt x="335" y="194"/>
                    <a:pt x="381" y="2"/>
                    <a:pt x="418" y="1"/>
                  </a:cubicBezTo>
                  <a:cubicBezTo>
                    <a:pt x="455" y="0"/>
                    <a:pt x="481" y="187"/>
                    <a:pt x="518" y="188"/>
                  </a:cubicBezTo>
                  <a:cubicBezTo>
                    <a:pt x="555" y="189"/>
                    <a:pt x="605" y="8"/>
                    <a:pt x="638" y="8"/>
                  </a:cubicBezTo>
                  <a:cubicBezTo>
                    <a:pt x="671" y="8"/>
                    <a:pt x="701" y="151"/>
                    <a:pt x="718" y="188"/>
                  </a:cubicBezTo>
                </a:path>
              </a:pathLst>
            </a:custGeom>
            <a:noFill/>
            <a:ln w="571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</p:grpSp>
      <p:sp>
        <p:nvSpPr>
          <p:cNvPr id="56333" name="Text Box 71"/>
          <p:cNvSpPr txBox="1">
            <a:spLocks noChangeArrowheads="1"/>
          </p:cNvSpPr>
          <p:nvPr/>
        </p:nvSpPr>
        <p:spPr bwMode="auto">
          <a:xfrm>
            <a:off x="5445355" y="2485446"/>
            <a:ext cx="110959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050" i="1" dirty="0"/>
              <a:t>Transform coded</a:t>
            </a:r>
          </a:p>
          <a:p>
            <a:pPr algn="ctr" eaLnBrk="0" hangingPunct="0"/>
            <a:r>
              <a:rPr lang="en-US" sz="1050" i="1" dirty="0"/>
              <a:t>macroblock</a:t>
            </a:r>
            <a:endParaRPr lang="en-US" sz="1050" dirty="0"/>
          </a:p>
        </p:txBody>
      </p:sp>
      <p:sp>
        <p:nvSpPr>
          <p:cNvPr id="56334" name="Text Box 72"/>
          <p:cNvSpPr txBox="1">
            <a:spLocks noChangeArrowheads="1"/>
          </p:cNvSpPr>
          <p:nvPr/>
        </p:nvSpPr>
        <p:spPr bwMode="auto">
          <a:xfrm>
            <a:off x="6716996" y="2737687"/>
            <a:ext cx="101662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050" i="1" dirty="0"/>
              <a:t>Encoder output</a:t>
            </a:r>
            <a:endParaRPr lang="en-US" sz="1050" dirty="0"/>
          </a:p>
        </p:txBody>
      </p:sp>
      <p:grpSp>
        <p:nvGrpSpPr>
          <p:cNvPr id="56335" name="Group 78"/>
          <p:cNvGrpSpPr>
            <a:grpSpLocks/>
          </p:cNvGrpSpPr>
          <p:nvPr/>
        </p:nvGrpSpPr>
        <p:grpSpPr bwMode="auto">
          <a:xfrm>
            <a:off x="5429250" y="4807744"/>
            <a:ext cx="457200" cy="342900"/>
            <a:chOff x="3600" y="2496"/>
            <a:chExt cx="384" cy="288"/>
          </a:xfrm>
        </p:grpSpPr>
        <p:sp>
          <p:nvSpPr>
            <p:cNvPr id="56372" name="Rectangle 73"/>
            <p:cNvSpPr>
              <a:spLocks noChangeArrowheads="1"/>
            </p:cNvSpPr>
            <p:nvPr/>
          </p:nvSpPr>
          <p:spPr bwMode="auto">
            <a:xfrm>
              <a:off x="3600" y="2496"/>
              <a:ext cx="192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/>
                <a:t>+</a:t>
              </a:r>
            </a:p>
          </p:txBody>
        </p:sp>
        <p:sp>
          <p:nvSpPr>
            <p:cNvPr id="56373" name="Rectangle 75"/>
            <p:cNvSpPr>
              <a:spLocks noChangeArrowheads="1"/>
            </p:cNvSpPr>
            <p:nvPr/>
          </p:nvSpPr>
          <p:spPr bwMode="auto">
            <a:xfrm>
              <a:off x="3792" y="2496"/>
              <a:ext cx="192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/>
                <a:t>+</a:t>
              </a:r>
            </a:p>
          </p:txBody>
        </p:sp>
        <p:sp>
          <p:nvSpPr>
            <p:cNvPr id="56374" name="Rectangle 76"/>
            <p:cNvSpPr>
              <a:spLocks noChangeArrowheads="1"/>
            </p:cNvSpPr>
            <p:nvPr/>
          </p:nvSpPr>
          <p:spPr bwMode="auto">
            <a:xfrm>
              <a:off x="3600" y="2640"/>
              <a:ext cx="192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/>
                <a:t>-</a:t>
              </a:r>
            </a:p>
          </p:txBody>
        </p:sp>
        <p:sp>
          <p:nvSpPr>
            <p:cNvPr id="56375" name="Rectangle 77"/>
            <p:cNvSpPr>
              <a:spLocks noChangeArrowheads="1"/>
            </p:cNvSpPr>
            <p:nvPr/>
          </p:nvSpPr>
          <p:spPr bwMode="auto">
            <a:xfrm>
              <a:off x="3792" y="2640"/>
              <a:ext cx="192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/>
                <a:t>+</a:t>
              </a:r>
            </a:p>
          </p:txBody>
        </p:sp>
      </p:grpSp>
      <p:grpSp>
        <p:nvGrpSpPr>
          <p:cNvPr id="56336" name="Group 88"/>
          <p:cNvGrpSpPr>
            <a:grpSpLocks/>
          </p:cNvGrpSpPr>
          <p:nvPr/>
        </p:nvGrpSpPr>
        <p:grpSpPr bwMode="auto">
          <a:xfrm>
            <a:off x="5429250" y="5322094"/>
            <a:ext cx="457200" cy="342900"/>
            <a:chOff x="3600" y="3264"/>
            <a:chExt cx="384" cy="288"/>
          </a:xfrm>
        </p:grpSpPr>
        <p:sp>
          <p:nvSpPr>
            <p:cNvPr id="56364" name="Rectangle 80"/>
            <p:cNvSpPr>
              <a:spLocks noChangeArrowheads="1"/>
            </p:cNvSpPr>
            <p:nvPr/>
          </p:nvSpPr>
          <p:spPr bwMode="auto">
            <a:xfrm>
              <a:off x="3600" y="3264"/>
              <a:ext cx="192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56365" name="Rectangle 81"/>
            <p:cNvSpPr>
              <a:spLocks noChangeArrowheads="1"/>
            </p:cNvSpPr>
            <p:nvPr/>
          </p:nvSpPr>
          <p:spPr bwMode="auto">
            <a:xfrm>
              <a:off x="3792" y="3264"/>
              <a:ext cx="192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56366" name="Rectangle 82"/>
            <p:cNvSpPr>
              <a:spLocks noChangeArrowheads="1"/>
            </p:cNvSpPr>
            <p:nvPr/>
          </p:nvSpPr>
          <p:spPr bwMode="auto">
            <a:xfrm>
              <a:off x="3600" y="3408"/>
              <a:ext cx="192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56367" name="Rectangle 83"/>
            <p:cNvSpPr>
              <a:spLocks noChangeArrowheads="1"/>
            </p:cNvSpPr>
            <p:nvPr/>
          </p:nvSpPr>
          <p:spPr bwMode="auto">
            <a:xfrm>
              <a:off x="3792" y="3408"/>
              <a:ext cx="192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56368" name="Line 84"/>
            <p:cNvSpPr>
              <a:spLocks noChangeShapeType="1"/>
            </p:cNvSpPr>
            <p:nvPr/>
          </p:nvSpPr>
          <p:spPr bwMode="auto">
            <a:xfrm flipV="1">
              <a:off x="3662" y="3285"/>
              <a:ext cx="96" cy="9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56369" name="Line 85"/>
            <p:cNvSpPr>
              <a:spLocks noChangeShapeType="1"/>
            </p:cNvSpPr>
            <p:nvPr/>
          </p:nvSpPr>
          <p:spPr bwMode="auto">
            <a:xfrm flipV="1">
              <a:off x="3840" y="3429"/>
              <a:ext cx="96" cy="9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arrow" w="med" len="med"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56370" name="Line 86"/>
            <p:cNvSpPr>
              <a:spLocks noChangeShapeType="1"/>
            </p:cNvSpPr>
            <p:nvPr/>
          </p:nvSpPr>
          <p:spPr bwMode="auto">
            <a:xfrm rot="16200000" flipV="1">
              <a:off x="3847" y="3284"/>
              <a:ext cx="96" cy="9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56371" name="Line 87"/>
            <p:cNvSpPr>
              <a:spLocks noChangeShapeType="1"/>
            </p:cNvSpPr>
            <p:nvPr/>
          </p:nvSpPr>
          <p:spPr bwMode="auto">
            <a:xfrm rot="13247679" flipV="1">
              <a:off x="3648" y="3435"/>
              <a:ext cx="96" cy="9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</p:grpSp>
      <p:grpSp>
        <p:nvGrpSpPr>
          <p:cNvPr id="56337" name="Group 91"/>
          <p:cNvGrpSpPr>
            <a:grpSpLocks/>
          </p:cNvGrpSpPr>
          <p:nvPr/>
        </p:nvGrpSpPr>
        <p:grpSpPr bwMode="auto">
          <a:xfrm>
            <a:off x="6572250" y="4807744"/>
            <a:ext cx="457200" cy="285750"/>
            <a:chOff x="4416" y="2784"/>
            <a:chExt cx="384" cy="240"/>
          </a:xfrm>
        </p:grpSpPr>
        <p:sp>
          <p:nvSpPr>
            <p:cNvPr id="56362" name="Rectangle 89"/>
            <p:cNvSpPr>
              <a:spLocks noChangeArrowheads="1"/>
            </p:cNvSpPr>
            <p:nvPr/>
          </p:nvSpPr>
          <p:spPr bwMode="auto">
            <a:xfrm>
              <a:off x="4416" y="2784"/>
              <a:ext cx="384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56363" name="Freeform 90"/>
            <p:cNvSpPr>
              <a:spLocks/>
            </p:cNvSpPr>
            <p:nvPr/>
          </p:nvSpPr>
          <p:spPr bwMode="auto">
            <a:xfrm>
              <a:off x="4431" y="2866"/>
              <a:ext cx="359" cy="101"/>
            </a:xfrm>
            <a:custGeom>
              <a:avLst/>
              <a:gdLst>
                <a:gd name="T0" fmla="*/ 0 w 718"/>
                <a:gd name="T1" fmla="*/ 1 h 202"/>
                <a:gd name="T2" fmla="*/ 3 w 718"/>
                <a:gd name="T3" fmla="*/ 6 h 202"/>
                <a:gd name="T4" fmla="*/ 6 w 718"/>
                <a:gd name="T5" fmla="*/ 1 h 202"/>
                <a:gd name="T6" fmla="*/ 10 w 718"/>
                <a:gd name="T7" fmla="*/ 6 h 202"/>
                <a:gd name="T8" fmla="*/ 13 w 718"/>
                <a:gd name="T9" fmla="*/ 1 h 202"/>
                <a:gd name="T10" fmla="*/ 17 w 718"/>
                <a:gd name="T11" fmla="*/ 6 h 202"/>
                <a:gd name="T12" fmla="*/ 20 w 718"/>
                <a:gd name="T13" fmla="*/ 1 h 202"/>
                <a:gd name="T14" fmla="*/ 22 w 718"/>
                <a:gd name="T15" fmla="*/ 6 h 2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8"/>
                <a:gd name="T25" fmla="*/ 0 h 202"/>
                <a:gd name="T26" fmla="*/ 718 w 718"/>
                <a:gd name="T27" fmla="*/ 202 h 20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8" h="202">
                  <a:moveTo>
                    <a:pt x="0" y="1"/>
                  </a:moveTo>
                  <a:cubicBezTo>
                    <a:pt x="13" y="34"/>
                    <a:pt x="58" y="200"/>
                    <a:pt x="91" y="201"/>
                  </a:cubicBezTo>
                  <a:cubicBezTo>
                    <a:pt x="124" y="202"/>
                    <a:pt x="164" y="9"/>
                    <a:pt x="198" y="8"/>
                  </a:cubicBezTo>
                  <a:cubicBezTo>
                    <a:pt x="232" y="7"/>
                    <a:pt x="261" y="196"/>
                    <a:pt x="298" y="195"/>
                  </a:cubicBezTo>
                  <a:cubicBezTo>
                    <a:pt x="335" y="194"/>
                    <a:pt x="381" y="2"/>
                    <a:pt x="418" y="1"/>
                  </a:cubicBezTo>
                  <a:cubicBezTo>
                    <a:pt x="455" y="0"/>
                    <a:pt x="481" y="187"/>
                    <a:pt x="518" y="188"/>
                  </a:cubicBezTo>
                  <a:cubicBezTo>
                    <a:pt x="555" y="189"/>
                    <a:pt x="605" y="8"/>
                    <a:pt x="638" y="8"/>
                  </a:cubicBezTo>
                  <a:cubicBezTo>
                    <a:pt x="671" y="8"/>
                    <a:pt x="701" y="151"/>
                    <a:pt x="718" y="188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</p:grpSp>
      <p:sp>
        <p:nvSpPr>
          <p:cNvPr id="56338" name="Text Box 93"/>
          <p:cNvSpPr txBox="1">
            <a:spLocks noChangeArrowheads="1"/>
          </p:cNvSpPr>
          <p:nvPr/>
        </p:nvSpPr>
        <p:spPr bwMode="auto">
          <a:xfrm>
            <a:off x="7291327" y="4908829"/>
            <a:ext cx="6954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110...</a:t>
            </a:r>
          </a:p>
        </p:txBody>
      </p:sp>
      <p:sp>
        <p:nvSpPr>
          <p:cNvPr id="56339" name="Text Box 94"/>
          <p:cNvSpPr txBox="1">
            <a:spLocks noChangeArrowheads="1"/>
          </p:cNvSpPr>
          <p:nvPr/>
        </p:nvSpPr>
        <p:spPr bwMode="auto">
          <a:xfrm>
            <a:off x="2324885" y="2509087"/>
            <a:ext cx="83067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050" i="1" dirty="0"/>
              <a:t>Input image</a:t>
            </a:r>
            <a:endParaRPr lang="en-US" sz="1050" dirty="0"/>
          </a:p>
        </p:txBody>
      </p:sp>
      <p:sp>
        <p:nvSpPr>
          <p:cNvPr id="56340" name="Text Box 103"/>
          <p:cNvSpPr txBox="1">
            <a:spLocks noChangeArrowheads="1"/>
          </p:cNvSpPr>
          <p:nvPr/>
        </p:nvSpPr>
        <p:spPr bwMode="auto">
          <a:xfrm>
            <a:off x="2303454" y="4339078"/>
            <a:ext cx="83067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050" i="1" dirty="0"/>
              <a:t>Input image</a:t>
            </a:r>
            <a:endParaRPr lang="en-US" sz="1050" dirty="0"/>
          </a:p>
        </p:txBody>
      </p:sp>
      <p:sp>
        <p:nvSpPr>
          <p:cNvPr id="56341" name="Text Box 104"/>
          <p:cNvSpPr txBox="1">
            <a:spLocks noChangeArrowheads="1"/>
          </p:cNvSpPr>
          <p:nvPr/>
        </p:nvSpPr>
        <p:spPr bwMode="auto">
          <a:xfrm>
            <a:off x="5148387" y="4509337"/>
            <a:ext cx="80342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050" i="1" dirty="0"/>
              <a:t>error terms</a:t>
            </a:r>
            <a:endParaRPr lang="en-US" sz="1050" dirty="0"/>
          </a:p>
        </p:txBody>
      </p:sp>
      <p:sp>
        <p:nvSpPr>
          <p:cNvPr id="56342" name="Text Box 105"/>
          <p:cNvSpPr txBox="1">
            <a:spLocks noChangeArrowheads="1"/>
          </p:cNvSpPr>
          <p:nvPr/>
        </p:nvSpPr>
        <p:spPr bwMode="auto">
          <a:xfrm>
            <a:off x="6515101" y="4405923"/>
            <a:ext cx="110959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050" i="1" dirty="0"/>
              <a:t>Transform coded</a:t>
            </a:r>
          </a:p>
          <a:p>
            <a:pPr eaLnBrk="0" hangingPunct="0"/>
            <a:r>
              <a:rPr lang="en-US" sz="1050" i="1" dirty="0"/>
              <a:t>macroblock</a:t>
            </a:r>
            <a:endParaRPr lang="en-US" sz="1050" dirty="0"/>
          </a:p>
        </p:txBody>
      </p:sp>
      <p:sp>
        <p:nvSpPr>
          <p:cNvPr id="56343" name="Line 106"/>
          <p:cNvSpPr>
            <a:spLocks noChangeShapeType="1"/>
          </p:cNvSpPr>
          <p:nvPr/>
        </p:nvSpPr>
        <p:spPr bwMode="auto">
          <a:xfrm>
            <a:off x="3200400" y="4979194"/>
            <a:ext cx="45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6344" name="Line 107"/>
          <p:cNvSpPr>
            <a:spLocks noChangeShapeType="1"/>
          </p:cNvSpPr>
          <p:nvPr/>
        </p:nvSpPr>
        <p:spPr bwMode="auto">
          <a:xfrm>
            <a:off x="4686300" y="4979194"/>
            <a:ext cx="6286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6345" name="Line 108"/>
          <p:cNvSpPr>
            <a:spLocks noChangeShapeType="1"/>
          </p:cNvSpPr>
          <p:nvPr/>
        </p:nvSpPr>
        <p:spPr bwMode="auto">
          <a:xfrm>
            <a:off x="4743450" y="4464844"/>
            <a:ext cx="5715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6346" name="Line 109"/>
          <p:cNvSpPr>
            <a:spLocks noChangeShapeType="1"/>
          </p:cNvSpPr>
          <p:nvPr/>
        </p:nvSpPr>
        <p:spPr bwMode="auto">
          <a:xfrm>
            <a:off x="5861447" y="4932760"/>
            <a:ext cx="670322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6347" name="Line 110"/>
          <p:cNvSpPr>
            <a:spLocks noChangeShapeType="1"/>
          </p:cNvSpPr>
          <p:nvPr/>
        </p:nvSpPr>
        <p:spPr bwMode="auto">
          <a:xfrm>
            <a:off x="3200400" y="3150394"/>
            <a:ext cx="45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6348" name="Line 111"/>
          <p:cNvSpPr>
            <a:spLocks noChangeShapeType="1"/>
          </p:cNvSpPr>
          <p:nvPr/>
        </p:nvSpPr>
        <p:spPr bwMode="auto">
          <a:xfrm>
            <a:off x="4629150" y="3150394"/>
            <a:ext cx="9144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6349" name="Line 112"/>
          <p:cNvSpPr>
            <a:spLocks noChangeShapeType="1"/>
          </p:cNvSpPr>
          <p:nvPr/>
        </p:nvSpPr>
        <p:spPr bwMode="auto">
          <a:xfrm>
            <a:off x="6467475" y="3150394"/>
            <a:ext cx="2286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6350" name="Line 113"/>
          <p:cNvSpPr>
            <a:spLocks noChangeShapeType="1"/>
          </p:cNvSpPr>
          <p:nvPr/>
        </p:nvSpPr>
        <p:spPr bwMode="auto">
          <a:xfrm>
            <a:off x="7029450" y="4922044"/>
            <a:ext cx="285750" cy="1714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6351" name="Line 114"/>
          <p:cNvSpPr>
            <a:spLocks noChangeShapeType="1"/>
          </p:cNvSpPr>
          <p:nvPr/>
        </p:nvSpPr>
        <p:spPr bwMode="auto">
          <a:xfrm flipV="1">
            <a:off x="5886450" y="5150644"/>
            <a:ext cx="1428750" cy="3429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6352" name="Text Box 115"/>
          <p:cNvSpPr txBox="1">
            <a:spLocks noChangeArrowheads="1"/>
          </p:cNvSpPr>
          <p:nvPr/>
        </p:nvSpPr>
        <p:spPr bwMode="auto">
          <a:xfrm>
            <a:off x="2988733" y="5079817"/>
            <a:ext cx="77457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050" dirty="0"/>
              <a:t>YUV</a:t>
            </a:r>
          </a:p>
          <a:p>
            <a:pPr algn="ctr" eaLnBrk="0" hangingPunct="0"/>
            <a:r>
              <a:rPr lang="en-US" sz="1050" dirty="0"/>
              <a:t>conversion</a:t>
            </a:r>
            <a:endParaRPr lang="en-US" dirty="0"/>
          </a:p>
        </p:txBody>
      </p:sp>
      <p:sp>
        <p:nvSpPr>
          <p:cNvPr id="56353" name="Text Box 116"/>
          <p:cNvSpPr txBox="1">
            <a:spLocks noChangeArrowheads="1"/>
          </p:cNvSpPr>
          <p:nvPr/>
        </p:nvSpPr>
        <p:spPr bwMode="auto">
          <a:xfrm>
            <a:off x="3007783" y="3262923"/>
            <a:ext cx="77457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050" dirty="0"/>
              <a:t>YUV</a:t>
            </a:r>
          </a:p>
          <a:p>
            <a:pPr algn="ctr" eaLnBrk="0" hangingPunct="0"/>
            <a:r>
              <a:rPr lang="en-US" sz="1050" dirty="0"/>
              <a:t>conversion</a:t>
            </a:r>
            <a:endParaRPr lang="en-US" dirty="0"/>
          </a:p>
        </p:txBody>
      </p:sp>
      <p:sp>
        <p:nvSpPr>
          <p:cNvPr id="56354" name="Text Box 117"/>
          <p:cNvSpPr txBox="1">
            <a:spLocks noChangeArrowheads="1"/>
          </p:cNvSpPr>
          <p:nvPr/>
        </p:nvSpPr>
        <p:spPr bwMode="auto">
          <a:xfrm>
            <a:off x="4535964" y="3262923"/>
            <a:ext cx="118173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050" dirty="0"/>
              <a:t>Macroblock</a:t>
            </a:r>
          </a:p>
          <a:p>
            <a:pPr algn="ctr" eaLnBrk="0" hangingPunct="0"/>
            <a:r>
              <a:rPr lang="en-US" sz="1050" dirty="0"/>
              <a:t>Transform Coding</a:t>
            </a:r>
            <a:endParaRPr lang="en-US" dirty="0"/>
          </a:p>
        </p:txBody>
      </p:sp>
      <p:sp>
        <p:nvSpPr>
          <p:cNvPr id="56355" name="Text Box 118"/>
          <p:cNvSpPr txBox="1">
            <a:spLocks noChangeArrowheads="1"/>
          </p:cNvSpPr>
          <p:nvPr/>
        </p:nvSpPr>
        <p:spPr bwMode="auto">
          <a:xfrm>
            <a:off x="6457951" y="3251017"/>
            <a:ext cx="61747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050" dirty="0"/>
              <a:t>Entropy</a:t>
            </a:r>
          </a:p>
          <a:p>
            <a:pPr eaLnBrk="0" hangingPunct="0"/>
            <a:r>
              <a:rPr lang="en-US" sz="1050" dirty="0"/>
              <a:t>Coding</a:t>
            </a:r>
            <a:endParaRPr lang="en-US" dirty="0"/>
          </a:p>
        </p:txBody>
      </p:sp>
      <p:sp>
        <p:nvSpPr>
          <p:cNvPr id="56356" name="Text Box 119"/>
          <p:cNvSpPr txBox="1">
            <a:spLocks noChangeArrowheads="1"/>
          </p:cNvSpPr>
          <p:nvPr/>
        </p:nvSpPr>
        <p:spPr bwMode="auto">
          <a:xfrm>
            <a:off x="6857634" y="5206023"/>
            <a:ext cx="61747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050" dirty="0"/>
              <a:t>Entropy</a:t>
            </a:r>
          </a:p>
          <a:p>
            <a:pPr algn="ctr" eaLnBrk="0" hangingPunct="0"/>
            <a:r>
              <a:rPr lang="en-US" sz="1050" dirty="0"/>
              <a:t> Coding</a:t>
            </a:r>
            <a:endParaRPr lang="en-US" dirty="0"/>
          </a:p>
        </p:txBody>
      </p:sp>
      <p:sp>
        <p:nvSpPr>
          <p:cNvPr id="56357" name="Text Box 120"/>
          <p:cNvSpPr txBox="1">
            <a:spLocks noChangeArrowheads="1"/>
          </p:cNvSpPr>
          <p:nvPr/>
        </p:nvSpPr>
        <p:spPr bwMode="auto">
          <a:xfrm>
            <a:off x="5846737" y="4197906"/>
            <a:ext cx="75213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050" dirty="0"/>
              <a:t>Transform</a:t>
            </a:r>
          </a:p>
          <a:p>
            <a:pPr algn="ctr" eaLnBrk="0" hangingPunct="0"/>
            <a:r>
              <a:rPr lang="en-US" sz="1050" dirty="0"/>
              <a:t>Coding of</a:t>
            </a:r>
          </a:p>
          <a:p>
            <a:pPr algn="ctr" eaLnBrk="0" hangingPunct="0"/>
            <a:r>
              <a:rPr lang="en-US" sz="1050" dirty="0"/>
              <a:t>Error </a:t>
            </a:r>
          </a:p>
          <a:p>
            <a:pPr algn="ctr" eaLnBrk="0" hangingPunct="0"/>
            <a:r>
              <a:rPr lang="en-US" sz="1050" dirty="0"/>
              <a:t>Terms</a:t>
            </a:r>
            <a:endParaRPr lang="en-US" dirty="0"/>
          </a:p>
        </p:txBody>
      </p:sp>
      <p:sp>
        <p:nvSpPr>
          <p:cNvPr id="56358" name="Text Box 121"/>
          <p:cNvSpPr txBox="1">
            <a:spLocks noChangeArrowheads="1"/>
          </p:cNvSpPr>
          <p:nvPr/>
        </p:nvSpPr>
        <p:spPr bwMode="auto">
          <a:xfrm>
            <a:off x="5042886" y="5652337"/>
            <a:ext cx="99418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050" i="1" dirty="0"/>
              <a:t>Motion vectors</a:t>
            </a:r>
            <a:endParaRPr lang="en-US" sz="1050" dirty="0"/>
          </a:p>
        </p:txBody>
      </p:sp>
      <p:sp>
        <p:nvSpPr>
          <p:cNvPr id="56359" name="Text Box 122"/>
          <p:cNvSpPr txBox="1">
            <a:spLocks noChangeArrowheads="1"/>
          </p:cNvSpPr>
          <p:nvPr/>
        </p:nvSpPr>
        <p:spPr bwMode="auto">
          <a:xfrm>
            <a:off x="4394412" y="5091723"/>
            <a:ext cx="93006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/>
            <a:r>
              <a:rPr lang="en-US" sz="1050" dirty="0"/>
              <a:t>Motion</a:t>
            </a:r>
          </a:p>
          <a:p>
            <a:pPr algn="r" eaLnBrk="0" hangingPunct="0"/>
            <a:r>
              <a:rPr lang="en-US" sz="1050" dirty="0"/>
              <a:t>compensation</a:t>
            </a:r>
            <a:endParaRPr lang="en-US" dirty="0"/>
          </a:p>
        </p:txBody>
      </p:sp>
      <p:sp>
        <p:nvSpPr>
          <p:cNvPr id="56360" name="Rectangle 123"/>
          <p:cNvSpPr>
            <a:spLocks noChangeArrowheads="1"/>
          </p:cNvSpPr>
          <p:nvPr/>
        </p:nvSpPr>
        <p:spPr bwMode="auto">
          <a:xfrm>
            <a:off x="3092905" y="2135959"/>
            <a:ext cx="303320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350" i="1" dirty="0">
                <a:latin typeface="Times New Roman" pitchFamily="18" charset="0"/>
              </a:rPr>
              <a:t>(MPEG : Movie Picture Experts Groups)</a:t>
            </a:r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33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JPEG &amp; MPEG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A digital video sequence can be represented as a series of JPEG images.</a:t>
            </a:r>
          </a:p>
          <a:p>
            <a:pPr>
              <a:lnSpc>
                <a:spcPct val="80000"/>
              </a:lnSpc>
            </a:pPr>
            <a:r>
              <a:rPr lang="en-US" dirty="0"/>
              <a:t>In MPEG video, only the new (changed) parts of the video sequences need to be transmitted along with the information about the moving </a:t>
            </a:r>
            <a:r>
              <a:rPr lang="en-US" dirty="0" smtClean="0"/>
              <a:t>parts</a:t>
            </a:r>
            <a:r>
              <a:rPr lang="en-US" dirty="0"/>
              <a:t>.</a:t>
            </a:r>
          </a:p>
        </p:txBody>
      </p:sp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5101489" y="5840016"/>
            <a:ext cx="270458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600" dirty="0">
                <a:hlinkClick r:id="rId2"/>
              </a:rPr>
              <a:t>http://www.balooga.com/mpeg4.php3</a:t>
            </a:r>
            <a:r>
              <a:rPr lang="en-US" sz="600" dirty="0"/>
              <a:t> A comparison of the encoding efficiencies..</a:t>
            </a:r>
          </a:p>
        </p:txBody>
      </p:sp>
    </p:spTree>
    <p:extLst>
      <p:ext uri="{BB962C8B-B14F-4D97-AF65-F5344CB8AC3E}">
        <p14:creationId xmlns:p14="http://schemas.microsoft.com/office/powerpoint/2010/main" val="143198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91964" indent="-691964">
              <a:lnSpc>
                <a:spcPct val="140000"/>
              </a:lnSpc>
              <a:buNone/>
              <a:tabLst>
                <a:tab pos="2103914" algn="l"/>
              </a:tabLst>
            </a:pPr>
            <a:endParaRPr lang="en-US" b="1" smtClean="0"/>
          </a:p>
          <a:p>
            <a:pPr marL="691964" indent="-691964">
              <a:lnSpc>
                <a:spcPct val="140000"/>
              </a:lnSpc>
              <a:buNone/>
              <a:tabLst>
                <a:tab pos="2103914" algn="l"/>
              </a:tabLst>
            </a:pPr>
            <a:endParaRPr lang="en-US" smtClean="0"/>
          </a:p>
        </p:txBody>
      </p:sp>
      <p:pic>
        <p:nvPicPr>
          <p:cNvPr id="26627" name="Picture 5" descr="nfsnet_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505" y="959586"/>
            <a:ext cx="6256991" cy="493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6209344" y="1206892"/>
            <a:ext cx="584765" cy="23390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82"/>
          </a:p>
        </p:txBody>
      </p:sp>
      <p:sp>
        <p:nvSpPr>
          <p:cNvPr id="5" name="TextBox 4"/>
          <p:cNvSpPr txBox="1"/>
          <p:nvPr/>
        </p:nvSpPr>
        <p:spPr>
          <a:xfrm>
            <a:off x="1531220" y="1031462"/>
            <a:ext cx="1572866" cy="470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56" dirty="0">
                <a:solidFill>
                  <a:srgbClr val="000526"/>
                </a:solidFill>
              </a:rPr>
              <a:t>Circa 1993</a:t>
            </a:r>
          </a:p>
        </p:txBody>
      </p:sp>
    </p:spTree>
    <p:extLst>
      <p:ext uri="{BB962C8B-B14F-4D97-AF65-F5344CB8AC3E}">
        <p14:creationId xmlns:p14="http://schemas.microsoft.com/office/powerpoint/2010/main" val="30000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JPEG Video sequence</a:t>
            </a:r>
          </a:p>
        </p:txBody>
      </p:sp>
      <p:pic>
        <p:nvPicPr>
          <p:cNvPr id="58372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14551" y="2686050"/>
            <a:ext cx="4580335" cy="1371600"/>
          </a:xfrm>
          <a:noFill/>
        </p:spPr>
      </p:pic>
      <p:sp>
        <p:nvSpPr>
          <p:cNvPr id="58373" name="Rectangle 9"/>
          <p:cNvSpPr>
            <a:spLocks noChangeArrowheads="1"/>
          </p:cNvSpPr>
          <p:nvPr/>
        </p:nvSpPr>
        <p:spPr bwMode="auto">
          <a:xfrm>
            <a:off x="1428750" y="4229100"/>
            <a:ext cx="58293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400" dirty="0"/>
              <a:t>A three-picture JPEG video sequence</a:t>
            </a:r>
          </a:p>
        </p:txBody>
      </p:sp>
      <p:sp>
        <p:nvSpPr>
          <p:cNvPr id="58374" name="Text Box 10"/>
          <p:cNvSpPr txBox="1">
            <a:spLocks noChangeArrowheads="1"/>
          </p:cNvSpPr>
          <p:nvPr/>
        </p:nvSpPr>
        <p:spPr bwMode="auto">
          <a:xfrm>
            <a:off x="3295235" y="5840016"/>
            <a:ext cx="464903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600" dirty="0">
                <a:hlinkClick r:id="rId3"/>
              </a:rPr>
              <a:t>http://</a:t>
            </a:r>
            <a:r>
              <a:rPr lang="en-US" sz="600" dirty="0">
                <a:hlinkClick r:id="rId3"/>
              </a:rPr>
              <a:t>www.axis.com/documentation/whitepaper/video/video_compression.htm</a:t>
            </a:r>
            <a:r>
              <a:rPr lang="en-US" sz="600" dirty="0"/>
              <a:t> “</a:t>
            </a:r>
            <a:r>
              <a:rPr lang="en-US" sz="600" dirty="0"/>
              <a:t>Compression techniques,” White Paper – Axis .Communications</a:t>
            </a:r>
          </a:p>
        </p:txBody>
      </p:sp>
    </p:spTree>
    <p:extLst>
      <p:ext uri="{BB962C8B-B14F-4D97-AF65-F5344CB8AC3E}">
        <p14:creationId xmlns:p14="http://schemas.microsoft.com/office/powerpoint/2010/main" val="419703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MPEG Video sequence</a:t>
            </a:r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1428750" y="4229100"/>
            <a:ext cx="58293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400" dirty="0"/>
              <a:t>A three-picture MPEG video sequence</a:t>
            </a:r>
          </a:p>
        </p:txBody>
      </p:sp>
      <p:sp>
        <p:nvSpPr>
          <p:cNvPr id="59397" name="Text Box 9"/>
          <p:cNvSpPr txBox="1">
            <a:spLocks noChangeArrowheads="1"/>
          </p:cNvSpPr>
          <p:nvPr/>
        </p:nvSpPr>
        <p:spPr bwMode="auto">
          <a:xfrm>
            <a:off x="3565237" y="5817394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endParaRPr lang="en-US" sz="1350" dirty="0"/>
          </a:p>
        </p:txBody>
      </p:sp>
      <p:grpSp>
        <p:nvGrpSpPr>
          <p:cNvPr id="59399" name="Group 19"/>
          <p:cNvGrpSpPr>
            <a:grpSpLocks/>
          </p:cNvGrpSpPr>
          <p:nvPr/>
        </p:nvGrpSpPr>
        <p:grpSpPr bwMode="auto">
          <a:xfrm>
            <a:off x="2743201" y="2571750"/>
            <a:ext cx="3178969" cy="1371600"/>
            <a:chOff x="1344" y="1440"/>
            <a:chExt cx="2670" cy="1152"/>
          </a:xfrm>
        </p:grpSpPr>
        <p:pic>
          <p:nvPicPr>
            <p:cNvPr id="59400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4" y="1440"/>
              <a:ext cx="267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1" name="Line 14"/>
            <p:cNvSpPr>
              <a:spLocks noChangeShapeType="1"/>
            </p:cNvSpPr>
            <p:nvPr/>
          </p:nvSpPr>
          <p:spPr bwMode="auto">
            <a:xfrm>
              <a:off x="1360" y="1464"/>
              <a:ext cx="26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59402" name="Line 15"/>
            <p:cNvSpPr>
              <a:spLocks noChangeShapeType="1"/>
            </p:cNvSpPr>
            <p:nvPr/>
          </p:nvSpPr>
          <p:spPr bwMode="auto">
            <a:xfrm>
              <a:off x="1392" y="2560"/>
              <a:ext cx="26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59403" name="Line 17"/>
            <p:cNvSpPr>
              <a:spLocks noChangeShapeType="1"/>
            </p:cNvSpPr>
            <p:nvPr/>
          </p:nvSpPr>
          <p:spPr bwMode="auto">
            <a:xfrm>
              <a:off x="3976" y="1456"/>
              <a:ext cx="8" cy="10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59404" name="Line 18"/>
            <p:cNvSpPr>
              <a:spLocks noChangeShapeType="1"/>
            </p:cNvSpPr>
            <p:nvPr/>
          </p:nvSpPr>
          <p:spPr bwMode="auto">
            <a:xfrm>
              <a:off x="3424" y="1464"/>
              <a:ext cx="8" cy="10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</p:grp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295235" y="5840016"/>
            <a:ext cx="464903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600" dirty="0">
                <a:hlinkClick r:id="rId3"/>
              </a:rPr>
              <a:t>http://</a:t>
            </a:r>
            <a:r>
              <a:rPr lang="en-US" sz="600" dirty="0">
                <a:hlinkClick r:id="rId3"/>
              </a:rPr>
              <a:t>www.axis.com/documentation/whitepaper/video/video_compression.htm</a:t>
            </a:r>
            <a:r>
              <a:rPr lang="en-US" sz="600" dirty="0"/>
              <a:t> “</a:t>
            </a:r>
            <a:r>
              <a:rPr lang="en-US" sz="600" dirty="0"/>
              <a:t>Compression techniques,” White Paper – Axis .Communications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03396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00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Internet - History &amp; Growth Chronology cont’d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85174" indent="-185174">
              <a:buNone/>
              <a:tabLst>
                <a:tab pos="663945" algn="l"/>
                <a:tab pos="2451114" algn="l"/>
                <a:tab pos="6100984" algn="l"/>
              </a:tabLst>
            </a:pPr>
            <a:endParaRPr lang="en-US" sz="1842" dirty="0"/>
          </a:p>
          <a:p>
            <a:pPr marL="185174" indent="-185174">
              <a:buNone/>
              <a:tabLst>
                <a:tab pos="663945" algn="l"/>
                <a:tab pos="2451114" algn="l"/>
                <a:tab pos="6100984" algn="l"/>
              </a:tabLst>
            </a:pPr>
            <a:endParaRPr lang="en-US" sz="1842" dirty="0"/>
          </a:p>
          <a:p>
            <a:pPr marL="185174" indent="-185174">
              <a:buNone/>
              <a:tabLst>
                <a:tab pos="663945" algn="l"/>
                <a:tab pos="2451114" algn="l"/>
                <a:tab pos="6100984" algn="l"/>
              </a:tabLst>
            </a:pPr>
            <a:endParaRPr lang="en-US" sz="1842" dirty="0"/>
          </a:p>
          <a:p>
            <a:pPr marL="185174" indent="-185174">
              <a:buNone/>
              <a:tabLst>
                <a:tab pos="663945" algn="l"/>
                <a:tab pos="2451114" algn="l"/>
                <a:tab pos="6100984" algn="l"/>
              </a:tabLst>
            </a:pPr>
            <a:endParaRPr lang="en-US" sz="1842" dirty="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04515" y="2004853"/>
            <a:ext cx="8310848" cy="41934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96838" indent="-696838">
              <a:lnSpc>
                <a:spcPct val="90000"/>
              </a:lnSpc>
              <a:tabLst>
                <a:tab pos="663945" algn="l"/>
                <a:tab pos="786988" algn="l"/>
                <a:tab pos="1405858" algn="l"/>
              </a:tabLst>
            </a:pPr>
            <a:r>
              <a:rPr lang="en-US" sz="2149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1993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 - Mosaic - Introduced by University of Illinois </a:t>
            </a:r>
          </a:p>
          <a:p>
            <a:pPr marL="696838" indent="-696838">
              <a:lnSpc>
                <a:spcPct val="90000"/>
              </a:lnSpc>
              <a:tabLst>
                <a:tab pos="663945" algn="l"/>
                <a:tab pos="786988" algn="l"/>
                <a:tab pos="1405858" algn="l"/>
              </a:tabLst>
            </a:pP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					(Marc </a:t>
            </a:r>
            <a:r>
              <a:rPr lang="en-US" sz="2149" dirty="0" err="1">
                <a:latin typeface="Times New Roman" pitchFamily="18" charset="0"/>
                <a:cs typeface="Times New Roman" pitchFamily="18" charset="0"/>
              </a:rPr>
              <a:t>Andreesen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696838" indent="-696838">
              <a:lnSpc>
                <a:spcPct val="110000"/>
              </a:lnSpc>
              <a:tabLst>
                <a:tab pos="663945" algn="l"/>
                <a:tab pos="786988" algn="l"/>
                <a:tab pos="1405858" algn="l"/>
              </a:tabLst>
            </a:pPr>
            <a:endParaRPr lang="en-US" sz="2149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696838" indent="-696838">
              <a:lnSpc>
                <a:spcPct val="110000"/>
              </a:lnSpc>
              <a:tabLst>
                <a:tab pos="663945" algn="l"/>
                <a:tab pos="786988" algn="l"/>
                <a:tab pos="1405858" algn="l"/>
              </a:tabLst>
            </a:pPr>
            <a:r>
              <a:rPr lang="en-US" sz="2149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1994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- NSF -links four national supercomputer centers at </a:t>
            </a:r>
          </a:p>
          <a:p>
            <a:pPr marL="696838" indent="-696838">
              <a:lnSpc>
                <a:spcPct val="110000"/>
              </a:lnSpc>
              <a:tabLst>
                <a:tab pos="663945" algn="l"/>
                <a:tab pos="786988" algn="l"/>
                <a:tab pos="1405858" algn="l"/>
              </a:tabLst>
            </a:pP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				155 </a:t>
            </a:r>
            <a:r>
              <a:rPr lang="en-US" sz="2149" dirty="0" err="1">
                <a:latin typeface="Times New Roman" pitchFamily="18" charset="0"/>
                <a:cs typeface="Times New Roman" pitchFamily="18" charset="0"/>
              </a:rPr>
              <a:t>Mbs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 (bandwidth to approach 2.5 </a:t>
            </a:r>
            <a:r>
              <a:rPr lang="en-US" sz="2149" dirty="0" err="1">
                <a:latin typeface="Times New Roman" pitchFamily="18" charset="0"/>
                <a:cs typeface="Times New Roman" pitchFamily="18" charset="0"/>
              </a:rPr>
              <a:t>Gbs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696838" indent="-696838">
              <a:lnSpc>
                <a:spcPct val="110000"/>
              </a:lnSpc>
              <a:tabLst>
                <a:tab pos="663945" algn="l"/>
                <a:tab pos="786988" algn="l"/>
                <a:tab pos="1405858" algn="l"/>
              </a:tabLst>
            </a:pP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				contracts MCI to link other sites</a:t>
            </a:r>
          </a:p>
          <a:p>
            <a:pPr marL="696838" indent="-696838">
              <a:lnSpc>
                <a:spcPct val="110000"/>
              </a:lnSpc>
              <a:tabLst>
                <a:tab pos="663945" algn="l"/>
                <a:tab pos="786988" algn="l"/>
                <a:tab pos="1405858" algn="l"/>
              </a:tabLst>
            </a:pPr>
            <a:endParaRPr lang="en-US" sz="2149" dirty="0">
              <a:latin typeface="Times New Roman" pitchFamily="18" charset="0"/>
              <a:cs typeface="Times New Roman" pitchFamily="18" charset="0"/>
            </a:endParaRPr>
          </a:p>
          <a:p>
            <a:pPr marL="696838" indent="-696838">
              <a:lnSpc>
                <a:spcPct val="110000"/>
              </a:lnSpc>
              <a:tabLst>
                <a:tab pos="663945" algn="l"/>
                <a:tab pos="786988" algn="l"/>
                <a:tab pos="1405858" algn="l"/>
              </a:tabLst>
            </a:pP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			Internet - opens to commercial usage</a:t>
            </a:r>
          </a:p>
          <a:p>
            <a:pPr marL="696838" indent="-696838">
              <a:lnSpc>
                <a:spcPct val="110000"/>
              </a:lnSpc>
              <a:tabLst>
                <a:tab pos="663945" algn="l"/>
                <a:tab pos="786988" algn="l"/>
                <a:tab pos="1405858" algn="l"/>
              </a:tabLst>
            </a:pPr>
            <a:endParaRPr lang="en-US" sz="2149" dirty="0">
              <a:latin typeface="Times New Roman" pitchFamily="18" charset="0"/>
              <a:cs typeface="Times New Roman" pitchFamily="18" charset="0"/>
            </a:endParaRPr>
          </a:p>
          <a:p>
            <a:pPr marL="696838" indent="-696838">
              <a:lnSpc>
                <a:spcPct val="110000"/>
              </a:lnSpc>
              <a:tabLst>
                <a:tab pos="663945" algn="l"/>
                <a:tab pos="786988" algn="l"/>
                <a:tab pos="1405858" algn="l"/>
              </a:tabLst>
            </a:pPr>
            <a:r>
              <a:rPr lang="en-US" sz="2149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1994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 - Netscape - formed by Jim Clark</a:t>
            </a:r>
          </a:p>
          <a:p>
            <a:pPr marL="696838" indent="-696838">
              <a:lnSpc>
                <a:spcPct val="110000"/>
              </a:lnSpc>
              <a:tabLst>
                <a:tab pos="663945" algn="l"/>
                <a:tab pos="786988" algn="l"/>
                <a:tab pos="1405858" algn="l"/>
              </a:tabLst>
            </a:pPr>
            <a:endParaRPr lang="en-US" sz="1842" dirty="0">
              <a:latin typeface="Times" pitchFamily="18" charset="0"/>
            </a:endParaRPr>
          </a:p>
          <a:p>
            <a:pPr marL="696838" indent="-696838">
              <a:tabLst>
                <a:tab pos="663945" algn="l"/>
                <a:tab pos="786988" algn="l"/>
                <a:tab pos="1405858" algn="l"/>
              </a:tabLst>
            </a:pPr>
            <a:r>
              <a:rPr lang="en-US" sz="1842" dirty="0">
                <a:latin typeface="Times" pitchFamily="18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5291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Uncle Sam, Ma Bell And Her Babies: A Timeline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959979" indent="-959979">
              <a:buNone/>
              <a:tabLst/>
            </a:pP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1982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	AT &amp; T and the Department of Justice  signed consent   decree.</a:t>
            </a:r>
          </a:p>
          <a:p>
            <a:pPr marL="959979" indent="-959979">
              <a:buNone/>
              <a:tabLst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  • AT &amp; T divests its 22 local Telco’s </a:t>
            </a:r>
          </a:p>
          <a:p>
            <a:pPr marL="959979" indent="-959979">
              <a:buNone/>
              <a:tabLst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  • AT &amp; T can enter previously restricted arenas</a:t>
            </a:r>
          </a:p>
          <a:p>
            <a:pPr marL="959979" indent="-959979">
              <a:buNone/>
              <a:tabLst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  •  Baby Bell’s prohibited from manufacturing equipment and  offering long distance services.  They cannot provide content</a:t>
            </a:r>
          </a:p>
          <a:p>
            <a:pPr marL="959979" indent="-959979">
              <a:buNone/>
              <a:tabLst/>
            </a:pPr>
            <a:endParaRPr lang="en-US" sz="921" dirty="0"/>
          </a:p>
          <a:p>
            <a:pPr marL="959979" indent="-959979">
              <a:buNone/>
              <a:tabLst/>
            </a:pPr>
            <a:endParaRPr lang="en-US" dirty="0" smtClean="0"/>
          </a:p>
          <a:p>
            <a:pPr marL="959979" indent="-959979">
              <a:buNone/>
              <a:tabLst/>
            </a:pPr>
            <a:endParaRPr lang="en-US" dirty="0" smtClean="0"/>
          </a:p>
          <a:p>
            <a:pPr marL="959979" indent="-959979">
              <a:buNone/>
              <a:tabLst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873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Uncle Sam, Ma Bell And Her Babies: A Timeline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515" y="2041070"/>
            <a:ext cx="7301041" cy="3828996"/>
          </a:xfrm>
          <a:noFill/>
        </p:spPr>
        <p:txBody>
          <a:bodyPr/>
          <a:lstStyle/>
          <a:p>
            <a:pPr marL="185174" indent="-185174">
              <a:buNone/>
              <a:tabLst>
                <a:tab pos="830845" algn="l"/>
                <a:tab pos="2451114" algn="l"/>
                <a:tab pos="6100984" algn="l"/>
              </a:tabLst>
            </a:pP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1984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The AT &amp; T divestiture takes effect.</a:t>
            </a:r>
          </a:p>
          <a:p>
            <a:pPr marL="185174" indent="-185174">
              <a:buNone/>
              <a:tabLst>
                <a:tab pos="830845" algn="l"/>
                <a:tab pos="2451114" algn="l"/>
                <a:tab pos="6100984" algn="l"/>
              </a:tabLst>
            </a:pPr>
            <a:endParaRPr lang="en-US" sz="921" dirty="0">
              <a:latin typeface="Times New Roman" pitchFamily="18" charset="0"/>
              <a:cs typeface="Times New Roman" pitchFamily="18" charset="0"/>
            </a:endParaRPr>
          </a:p>
          <a:p>
            <a:pPr marL="185174" indent="-185174">
              <a:buNone/>
              <a:tabLst>
                <a:tab pos="830845" algn="l"/>
                <a:tab pos="2451114" algn="l"/>
                <a:tab pos="6100984" algn="l"/>
              </a:tabLst>
            </a:pP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1987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The F.C.C. scraps rules that limit phone company profits.</a:t>
            </a:r>
          </a:p>
          <a:p>
            <a:pPr marL="185174" indent="-185174">
              <a:buNone/>
              <a:tabLst>
                <a:tab pos="830845" algn="l"/>
                <a:tab pos="2451114" algn="l"/>
                <a:tab pos="6100984" algn="l"/>
              </a:tabLst>
            </a:pPr>
            <a:endParaRPr lang="en-US" sz="921" dirty="0">
              <a:latin typeface="Times New Roman" pitchFamily="18" charset="0"/>
              <a:cs typeface="Times New Roman" pitchFamily="18" charset="0"/>
            </a:endParaRPr>
          </a:p>
          <a:p>
            <a:pPr marL="185174" indent="-185174">
              <a:buNone/>
              <a:tabLst>
                <a:tab pos="830845" algn="l"/>
                <a:tab pos="2451114" algn="l"/>
                <a:tab pos="6100984" algn="l"/>
              </a:tabLst>
            </a:pP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1988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 Judge Greene agrees to let the Bells offer voice mail and E-	mail services, and transmit electronic publishing for others, 	but not provide content.</a:t>
            </a:r>
          </a:p>
          <a:p>
            <a:pPr marL="185174" indent="-185174">
              <a:buNone/>
              <a:tabLst>
                <a:tab pos="830845" algn="l"/>
                <a:tab pos="2451114" algn="l"/>
                <a:tab pos="6100984" algn="l"/>
              </a:tabLst>
            </a:pPr>
            <a:endParaRPr lang="en-US" dirty="0" smtClean="0"/>
          </a:p>
          <a:p>
            <a:pPr marL="185174" indent="-185174">
              <a:buNone/>
              <a:tabLst>
                <a:tab pos="830845" algn="l"/>
                <a:tab pos="2451114" algn="l"/>
                <a:tab pos="6100984" algn="l"/>
              </a:tabLst>
            </a:pPr>
            <a:endParaRPr lang="en-US" dirty="0" smtClean="0"/>
          </a:p>
          <a:p>
            <a:pPr marL="185174" indent="-185174">
              <a:buNone/>
              <a:tabLst>
                <a:tab pos="830845" algn="l"/>
                <a:tab pos="2451114" algn="l"/>
                <a:tab pos="6100984" algn="l"/>
              </a:tabLs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5708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Con’t</a:t>
            </a:r>
            <a:r>
              <a:rPr lang="en-US" dirty="0" smtClean="0"/>
              <a:t>: Uncle Sam, Ma Bell And Her Babies: A Timeline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1989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A seven-year ban on AT &amp; T’s entry into electronic publishing is 	allowed to lapse.</a:t>
            </a:r>
          </a:p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614" dirty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1991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Judge Greene removes the information services restriction from the 	Bells, but leaves in place the rules against manufacturing and long-	distance service.</a:t>
            </a:r>
          </a:p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614" dirty="0">
              <a:latin typeface="Times New Roman" pitchFamily="18" charset="0"/>
              <a:cs typeface="Times New Roman" pitchFamily="18" charset="0"/>
            </a:endParaRPr>
          </a:p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1993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 A Federal court in Virginia lifts for Bell Atlantic the video 	programming ban contained in the Cable Television Act of 1984.</a:t>
            </a:r>
          </a:p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767" dirty="0"/>
          </a:p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/>
          </a:p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/>
          </a:p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/>
          </a:p>
        </p:txBody>
      </p:sp>
    </p:spTree>
    <p:extLst>
      <p:ext uri="{BB962C8B-B14F-4D97-AF65-F5344CB8AC3E}">
        <p14:creationId xmlns:p14="http://schemas.microsoft.com/office/powerpoint/2010/main" val="29513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Con’t</a:t>
            </a:r>
            <a:r>
              <a:rPr lang="en-US" dirty="0" smtClean="0"/>
              <a:t>: Uncle Sam, Ma Bell And Her Babies: A Timeline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515" y="2013114"/>
            <a:ext cx="8418004" cy="4209094"/>
          </a:xfrm>
          <a:noFill/>
        </p:spPr>
        <p:txBody>
          <a:bodyPr/>
          <a:lstStyle/>
          <a:p>
            <a:pPr marL="185174" indent="-185174">
              <a:lnSpc>
                <a:spcPct val="100000"/>
              </a:lnSpc>
              <a:buNone/>
              <a:tabLst>
                <a:tab pos="696838" algn="l"/>
                <a:tab pos="2451114" algn="l"/>
                <a:tab pos="6100984" algn="l"/>
              </a:tabLst>
            </a:pP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1994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The House overwhelmingly approves legislation's that would let the 	Bells make equipment and enter the cable and long-distance business 	in return for accepting competition in their local telephone markets.</a:t>
            </a:r>
          </a:p>
          <a:p>
            <a:pPr marL="875921" indent="-185174">
              <a:lnSpc>
                <a:spcPct val="100000"/>
              </a:lnSpc>
              <a:buNone/>
              <a:tabLst>
                <a:tab pos="696838" algn="l"/>
                <a:tab pos="2451114" algn="l"/>
                <a:tab pos="6100984" algn="l"/>
              </a:tabLs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	•  A comparable Senate bill collapses - too much competition for the cable and long-distance companies.</a:t>
            </a:r>
          </a:p>
          <a:p>
            <a:pPr marL="185174" indent="-185174">
              <a:lnSpc>
                <a:spcPct val="100000"/>
              </a:lnSpc>
              <a:buNone/>
              <a:tabLst>
                <a:tab pos="696838" algn="l"/>
                <a:tab pos="2451114" algn="l"/>
                <a:tab pos="6100984" algn="l"/>
              </a:tabLst>
            </a:pP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1995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The Senate passes a bill to overhaul communications regulation.  </a:t>
            </a:r>
          </a:p>
          <a:p>
            <a:pPr marL="879575" indent="-177864">
              <a:lnSpc>
                <a:spcPct val="100000"/>
              </a:lnSpc>
              <a:buNone/>
              <a:tabLst>
                <a:tab pos="696838" algn="l"/>
                <a:tab pos="2451114" algn="l"/>
                <a:tab pos="6100984" algn="l"/>
              </a:tabLs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• The House passes a communications bill that is similar to the Senate version.</a:t>
            </a:r>
          </a:p>
          <a:p>
            <a:pPr marL="185174" indent="-185174">
              <a:lnSpc>
                <a:spcPct val="100000"/>
              </a:lnSpc>
              <a:buNone/>
              <a:tabLst>
                <a:tab pos="696838" algn="l"/>
                <a:tab pos="2451114" algn="l"/>
                <a:tab pos="6100984" algn="l"/>
              </a:tabLst>
            </a:pP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1996</a:t>
            </a:r>
            <a:r>
              <a:rPr lang="en-US" b="1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New Telecommunication bill passed February 1, 1996</a:t>
            </a:r>
          </a:p>
          <a:p>
            <a:pPr marL="185174" indent="-185174">
              <a:lnSpc>
                <a:spcPct val="100000"/>
              </a:lnSpc>
              <a:buNone/>
              <a:tabLst>
                <a:tab pos="696838" algn="l"/>
                <a:tab pos="2451114" algn="l"/>
                <a:tab pos="6100984" algn="l"/>
              </a:tabLst>
            </a:pPr>
            <a:endParaRPr lang="en-US" sz="1842" dirty="0"/>
          </a:p>
        </p:txBody>
      </p:sp>
    </p:spTree>
    <p:extLst>
      <p:ext uri="{BB962C8B-B14F-4D97-AF65-F5344CB8AC3E}">
        <p14:creationId xmlns:p14="http://schemas.microsoft.com/office/powerpoint/2010/main" val="12906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64" y="857251"/>
            <a:ext cx="7286422" cy="918569"/>
          </a:xfrm>
        </p:spPr>
        <p:txBody>
          <a:bodyPr/>
          <a:lstStyle/>
          <a:p>
            <a:r>
              <a:rPr lang="en-US" dirty="0" smtClean="0"/>
              <a:t>The Telecommunication Bill of 1996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7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The Telecommunication Bill Will Do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r>
              <a:rPr lang="en-US" b="1" u="sng" dirty="0" smtClean="0">
                <a:solidFill>
                  <a:schemeClr val="tx2"/>
                </a:solidFill>
              </a:rPr>
              <a:t>LONG-DISTANCE PHONE SERVICE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Seven regional Bell’s can enter into the long-distance phone business, must open their local phone networks </a:t>
            </a:r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LOCAL PHONE SERVICE</a:t>
            </a:r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r>
              <a:rPr lang="en-US" sz="1842" dirty="0">
                <a:latin typeface="Times New Roman" pitchFamily="18" charset="0"/>
                <a:cs typeface="Times New Roman" pitchFamily="18" charset="0"/>
              </a:rPr>
              <a:t>Local phone markets open to new competitors  (AT &amp; T, MCI and cable TV companies)  without specifying how much they pay</a:t>
            </a:r>
            <a:endParaRPr lang="en-US" sz="1535" dirty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>
              <a:solidFill>
                <a:schemeClr val="folHlink"/>
              </a:solidFill>
            </a:endParaRPr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/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/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/>
          </a:p>
        </p:txBody>
      </p:sp>
    </p:spTree>
    <p:extLst>
      <p:ext uri="{BB962C8B-B14F-4D97-AF65-F5344CB8AC3E}">
        <p14:creationId xmlns:p14="http://schemas.microsoft.com/office/powerpoint/2010/main" val="219728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r>
              <a:rPr lang="en-US" b="1" u="sng" dirty="0" smtClean="0">
                <a:solidFill>
                  <a:schemeClr val="tx2"/>
                </a:solidFill>
              </a:rPr>
              <a:t>BROADCAST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Raises the national TV-station ownership cap.  Requires TV sets to block violent or sexual programs.</a:t>
            </a:r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r>
              <a:rPr lang="en-US" b="1" u="sng" dirty="0">
                <a:solidFill>
                  <a:schemeClr val="tx2"/>
                </a:solidFill>
              </a:rPr>
              <a:t>CABLE</a:t>
            </a:r>
            <a:endParaRPr lang="en-US" dirty="0">
              <a:solidFill>
                <a:schemeClr val="tx2"/>
              </a:solidFill>
            </a:endParaRPr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Lifts all rate regulations in three years for big cable systems.  </a:t>
            </a:r>
            <a:endParaRPr lang="en-US" dirty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>
              <a:solidFill>
                <a:schemeClr val="folHlink"/>
              </a:solidFill>
            </a:endParaRPr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/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/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/>
          </a:p>
        </p:txBody>
      </p:sp>
      <p:sp>
        <p:nvSpPr>
          <p:cNvPr id="39939" name="Rectangle 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What The Telecommunication Bill Will Do </a:t>
            </a:r>
          </a:p>
        </p:txBody>
      </p:sp>
    </p:spTree>
    <p:extLst>
      <p:ext uri="{BB962C8B-B14F-4D97-AF65-F5344CB8AC3E}">
        <p14:creationId xmlns:p14="http://schemas.microsoft.com/office/powerpoint/2010/main" val="154516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Required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“Uncle Sam, Ma Bell and Her Babies: A Timeline,” The New York Times</a:t>
            </a:r>
            <a:r>
              <a:rPr lang="en-US" dirty="0"/>
              <a:t>.</a:t>
            </a:r>
            <a:r>
              <a:rPr lang="en-US" dirty="0" smtClean="0"/>
              <a:t> December 22, 1994. Barbara </a:t>
            </a:r>
            <a:r>
              <a:rPr lang="en-US" dirty="0" err="1"/>
              <a:t>Kantrowitz</a:t>
            </a:r>
            <a:r>
              <a:rPr lang="en-US" dirty="0"/>
              <a:t>. The Birth of the Internet, Newsweek, August 8, 1994, vol. 124, Is. 6, pg. 56. </a:t>
            </a:r>
          </a:p>
        </p:txBody>
      </p:sp>
    </p:spTree>
    <p:extLst>
      <p:ext uri="{BB962C8B-B14F-4D97-AF65-F5344CB8AC3E}">
        <p14:creationId xmlns:p14="http://schemas.microsoft.com/office/powerpoint/2010/main" val="153508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r>
              <a:rPr lang="en-US" b="1" u="sng" dirty="0" smtClean="0">
                <a:solidFill>
                  <a:schemeClr val="tx2"/>
                </a:solidFill>
              </a:rPr>
              <a:t>INTERNET</a:t>
            </a:r>
            <a:endParaRPr lang="en-US" dirty="0" smtClean="0">
              <a:solidFill>
                <a:schemeClr val="tx2"/>
              </a:solidFill>
            </a:endParaRPr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Transmission of indecent material is a crime without restricting minor’s access.</a:t>
            </a:r>
            <a:r>
              <a:rPr lang="en-US" b="1" u="sng" dirty="0">
                <a:solidFill>
                  <a:schemeClr val="tx2"/>
                </a:solidFill>
              </a:rPr>
              <a:t> </a:t>
            </a:r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r>
              <a:rPr lang="en-US" b="1" u="sng" dirty="0">
                <a:solidFill>
                  <a:schemeClr val="tx2"/>
                </a:solidFill>
              </a:rPr>
              <a:t>SPECTRUM</a:t>
            </a:r>
            <a:endParaRPr lang="en-US" dirty="0">
              <a:solidFill>
                <a:schemeClr val="tx2"/>
              </a:solidFill>
            </a:endParaRPr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TV Stations get valuable new broadcast spectrum for advanced TV free of charge.  (To be revisited)</a:t>
            </a:r>
            <a:endParaRPr lang="en-US" dirty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873" indent="-4873" algn="ctr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2456" dirty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>
              <a:solidFill>
                <a:schemeClr val="folHlink"/>
              </a:solidFill>
            </a:endParaRPr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/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/>
          </a:p>
          <a:p>
            <a:pPr marL="4873" indent="-4873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/>
          </a:p>
        </p:txBody>
      </p:sp>
      <p:sp>
        <p:nvSpPr>
          <p:cNvPr id="44035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What The Telecommunication Bill Will Do </a:t>
            </a:r>
          </a:p>
        </p:txBody>
      </p:sp>
    </p:spTree>
    <p:extLst>
      <p:ext uri="{BB962C8B-B14F-4D97-AF65-F5344CB8AC3E}">
        <p14:creationId xmlns:p14="http://schemas.microsoft.com/office/powerpoint/2010/main" val="336369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38837" y="2844236"/>
            <a:ext cx="6582267" cy="918569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How Did We Get Into This Mess?</a:t>
            </a:r>
          </a:p>
        </p:txBody>
      </p:sp>
    </p:spTree>
    <p:extLst>
      <p:ext uri="{BB962C8B-B14F-4D97-AF65-F5344CB8AC3E}">
        <p14:creationId xmlns:p14="http://schemas.microsoft.com/office/powerpoint/2010/main" val="944037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28" y="871872"/>
            <a:ext cx="8668035" cy="918569"/>
          </a:xfrm>
        </p:spPr>
        <p:txBody>
          <a:bodyPr/>
          <a:lstStyle/>
          <a:p>
            <a:r>
              <a:rPr lang="en-US" dirty="0" smtClean="0"/>
              <a:t>Level 3 Map                                				2012</a:t>
            </a:r>
            <a:endParaRPr lang="en-US" dirty="0"/>
          </a:p>
        </p:txBody>
      </p:sp>
      <p:pic>
        <p:nvPicPr>
          <p:cNvPr id="4" name="Content Placeholder 3" descr="Level 3 map with tex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8606" y="2005013"/>
            <a:ext cx="8264889" cy="3829050"/>
          </a:xfrm>
        </p:spPr>
      </p:pic>
    </p:spTree>
    <p:extLst>
      <p:ext uri="{BB962C8B-B14F-4D97-AF65-F5344CB8AC3E}">
        <p14:creationId xmlns:p14="http://schemas.microsoft.com/office/powerpoint/2010/main" val="1588888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15" y="871872"/>
            <a:ext cx="8618029" cy="918569"/>
          </a:xfrm>
        </p:spPr>
        <p:txBody>
          <a:bodyPr/>
          <a:lstStyle/>
          <a:p>
            <a:r>
              <a:rPr lang="en-US" dirty="0" smtClean="0"/>
              <a:t>Submarine Cable Map						2018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0" y="1941381"/>
            <a:ext cx="5784037" cy="3928571"/>
          </a:xfrm>
        </p:spPr>
      </p:pic>
      <p:sp>
        <p:nvSpPr>
          <p:cNvPr id="5" name="TextBox 4"/>
          <p:cNvSpPr txBox="1"/>
          <p:nvPr/>
        </p:nvSpPr>
        <p:spPr>
          <a:xfrm>
            <a:off x="6951565" y="5558870"/>
            <a:ext cx="21924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https://www.submarinecablemap.com/</a:t>
            </a:r>
          </a:p>
        </p:txBody>
      </p:sp>
    </p:spTree>
    <p:extLst>
      <p:ext uri="{BB962C8B-B14F-4D97-AF65-F5344CB8AC3E}">
        <p14:creationId xmlns:p14="http://schemas.microsoft.com/office/powerpoint/2010/main" val="3592581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15" y="871872"/>
            <a:ext cx="8574791" cy="918569"/>
          </a:xfrm>
        </p:spPr>
        <p:txBody>
          <a:bodyPr/>
          <a:lstStyle/>
          <a:p>
            <a:r>
              <a:rPr lang="en-US" dirty="0" smtClean="0"/>
              <a:t>MAREA 						Facebook &amp; Microsoft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5979" y="1921304"/>
            <a:ext cx="5932571" cy="395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17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515" y="871872"/>
            <a:ext cx="8510873" cy="918569"/>
          </a:xfrm>
        </p:spPr>
        <p:txBody>
          <a:bodyPr/>
          <a:lstStyle/>
          <a:p>
            <a:r>
              <a:rPr lang="en-US" dirty="0" smtClean="0"/>
              <a:t>Google &amp; Amazon Transpacific Submarine Cable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6700" y="2502251"/>
            <a:ext cx="4255294" cy="2834574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60107" y="2501661"/>
            <a:ext cx="4255294" cy="283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65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34" charset="0"/>
              </a:rPr>
              <a:t>Network </a:t>
            </a:r>
            <a:r>
              <a:rPr lang="en-US" dirty="0" smtClean="0">
                <a:latin typeface="Helvetica" pitchFamily="34" charset="0"/>
              </a:rPr>
              <a:t>Typologies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 sz="2149" kern="1200" dirty="0">
                <a:solidFill>
                  <a:srgbClr val="EAEC5E"/>
                </a:solidFill>
                <a:latin typeface="Times New Roman" pitchFamily="18" charset="0"/>
                <a:cs typeface="Times New Roman" pitchFamily="18" charset="0"/>
              </a:rPr>
              <a:t>Wired Networks –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 sz="2149" kern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	Copper wires (telephone companies, DSL)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endParaRPr lang="en-US" sz="614" kern="1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 sz="2149" kern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	Fiber/coaxial cables 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 sz="2149" kern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	(cable television  companies)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endParaRPr lang="en-US" sz="614" kern="1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 sz="2149" kern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	Fiber to the home (everybody)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endParaRPr lang="en-US" sz="2149" kern="1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 sz="2149" kern="1200" dirty="0">
                <a:solidFill>
                  <a:srgbClr val="EAEC5E"/>
                </a:solidFill>
                <a:latin typeface="Times New Roman" pitchFamily="18" charset="0"/>
                <a:cs typeface="Times New Roman" pitchFamily="18" charset="0"/>
              </a:rPr>
              <a:t>Wireless Networks –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 sz="2149" kern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Satellites 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endParaRPr lang="en-US" sz="2149" kern="1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 sz="2149" kern="1200" dirty="0">
                <a:solidFill>
                  <a:srgbClr val="EAEC5E"/>
                </a:solidFill>
                <a:latin typeface="Times New Roman" pitchFamily="18" charset="0"/>
                <a:cs typeface="Times New Roman" pitchFamily="18" charset="0"/>
              </a:rPr>
              <a:t>Hybrid Networks –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Wired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71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the current bandwidth of a single channel of coaxial cable?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/>
          </a:p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/>
          </a:p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 dirty="0"/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304515" y="2004852"/>
            <a:ext cx="8017954" cy="30689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354511" algn="l"/>
              </a:tabLst>
            </a:pP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One NTSC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TV channel</a:t>
            </a:r>
          </a:p>
          <a:p>
            <a:pPr>
              <a:tabLst>
                <a:tab pos="354511" algn="l"/>
              </a:tabLst>
            </a:pPr>
            <a:endParaRPr lang="en-US" sz="2149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54511" algn="l"/>
              </a:tabLst>
            </a:pP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	512 x 512 x 8 bits/pixel x 30fps = 7.5MBs = 60 </a:t>
            </a:r>
            <a:r>
              <a:rPr lang="en-US" sz="2149" dirty="0" err="1">
                <a:latin typeface="Times New Roman" pitchFamily="18" charset="0"/>
                <a:cs typeface="Times New Roman" pitchFamily="18" charset="0"/>
              </a:rPr>
              <a:t>Mbs</a:t>
            </a:r>
            <a:endParaRPr lang="en-US" sz="2149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54511" algn="l"/>
              </a:tabLst>
            </a:pPr>
            <a:endParaRPr lang="en-US" sz="2149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54511" algn="l"/>
              </a:tabLst>
            </a:pP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One coaxial cable can carry 256 channels</a:t>
            </a:r>
          </a:p>
          <a:p>
            <a:pPr>
              <a:tabLst>
                <a:tab pos="354511" algn="l"/>
              </a:tabLst>
            </a:pPr>
            <a:endParaRPr lang="en-US" sz="2149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54511" algn="l"/>
              </a:tabLst>
            </a:pPr>
            <a:r>
              <a:rPr lang="en-US" sz="2149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 Theoretically, one coaxial cable has lots of bandwidth</a:t>
            </a:r>
          </a:p>
          <a:p>
            <a:pPr>
              <a:tabLst>
                <a:tab pos="354511" algn="l"/>
              </a:tabLst>
            </a:pPr>
            <a:r>
              <a:rPr lang="en-US" sz="1382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Assuming one-half is used for digital information,</a:t>
            </a:r>
          </a:p>
          <a:p>
            <a:pPr>
              <a:tabLst>
                <a:tab pos="354511" algn="l"/>
              </a:tabLst>
            </a:pP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	e.g. 128 x 60 </a:t>
            </a:r>
            <a:r>
              <a:rPr lang="en-US" sz="2149" dirty="0" err="1">
                <a:latin typeface="Times New Roman" pitchFamily="18" charset="0"/>
                <a:cs typeface="Times New Roman" pitchFamily="18" charset="0"/>
              </a:rPr>
              <a:t>Mbs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 = 7.68 </a:t>
            </a:r>
            <a:r>
              <a:rPr lang="en-US" sz="2149" dirty="0" err="1">
                <a:latin typeface="Times New Roman" pitchFamily="18" charset="0"/>
                <a:cs typeface="Times New Roman" pitchFamily="18" charset="0"/>
              </a:rPr>
              <a:t>Gbs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 (shared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361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Architecture of a Hybrid Fiber-Coaxial Network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/>
          </a:p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/>
          </a:p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/>
          </a:p>
        </p:txBody>
      </p:sp>
      <p:pic>
        <p:nvPicPr>
          <p:cNvPr id="74756" name="Picture 4" descr="SA_oct99pp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548" y="2202211"/>
            <a:ext cx="7718905" cy="319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712548" y="4190414"/>
            <a:ext cx="1637344" cy="588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301" indent="-180301"/>
            <a:r>
              <a:rPr lang="en-US" sz="1074">
                <a:solidFill>
                  <a:srgbClr val="000B5C"/>
                </a:solidFill>
              </a:rPr>
              <a:t>1 - Content transferred from the Internet to the fiber-optic backbone.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4045711" y="3079359"/>
            <a:ext cx="1812773" cy="753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301" indent="-180301"/>
            <a:r>
              <a:rPr lang="en-US" sz="1074">
                <a:solidFill>
                  <a:srgbClr val="000B5C"/>
                </a:solidFill>
              </a:rPr>
              <a:t>2 - The Network Operations Center (NOC) monitors the network, using data from cable modems.</a:t>
            </a: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6150868" y="2903930"/>
            <a:ext cx="2107592" cy="588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301" indent="-180301"/>
            <a:r>
              <a:rPr lang="en-US" sz="1074">
                <a:solidFill>
                  <a:srgbClr val="000B5C"/>
                </a:solidFill>
              </a:rPr>
              <a:t>3 - A regional data center caches copies of frequently requested content.</a:t>
            </a:r>
          </a:p>
        </p:txBody>
      </p:sp>
    </p:spTree>
    <p:extLst>
      <p:ext uri="{BB962C8B-B14F-4D97-AF65-F5344CB8AC3E}">
        <p14:creationId xmlns:p14="http://schemas.microsoft.com/office/powerpoint/2010/main" val="38294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Klint</a:t>
            </a:r>
            <a:r>
              <a:rPr lang="en-US" dirty="0"/>
              <a:t> Finley. “Tech Giants to Join Legal Battle Over Net Neutrality,” January 5, 2018. </a:t>
            </a:r>
            <a:r>
              <a:rPr lang="en-US" u="sng" dirty="0">
                <a:hlinkClick r:id="rId2"/>
              </a:rPr>
              <a:t>Wired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40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Architecture of a Hybrid Fiber-Coaxial Network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/>
          </a:p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/>
          </a:p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/>
          </a:p>
        </p:txBody>
      </p:sp>
      <p:pic>
        <p:nvPicPr>
          <p:cNvPr id="75780" name="Picture 4" descr="SA_oct99pp1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548" y="2248505"/>
            <a:ext cx="7718905" cy="342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712548" y="3488696"/>
            <a:ext cx="1812773" cy="800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301" indent="-180301"/>
            <a:endParaRPr lang="en-US" sz="1074">
              <a:solidFill>
                <a:srgbClr val="000B5C"/>
              </a:solidFill>
            </a:endParaRPr>
          </a:p>
          <a:p>
            <a:pPr marL="180301" indent="-180301"/>
            <a:r>
              <a:rPr lang="en-US" sz="1074">
                <a:solidFill>
                  <a:srgbClr val="000B5C"/>
                </a:solidFill>
              </a:rPr>
              <a:t>4 - Information is relayed    by fiber optics (red) to  “head ends.”</a:t>
            </a:r>
            <a:r>
              <a:rPr lang="en-US" sz="1382">
                <a:solidFill>
                  <a:srgbClr val="000B5C"/>
                </a:solidFill>
              </a:rPr>
              <a:t> 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3636375" y="4541274"/>
            <a:ext cx="1871250" cy="5836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301" indent="-180301">
              <a:lnSpc>
                <a:spcPct val="40000"/>
              </a:lnSpc>
            </a:pPr>
            <a:endParaRPr lang="en-US" sz="921">
              <a:solidFill>
                <a:srgbClr val="000B5C"/>
              </a:solidFill>
            </a:endParaRPr>
          </a:p>
          <a:p>
            <a:pPr marL="180301" indent="-180301">
              <a:lnSpc>
                <a:spcPct val="80000"/>
              </a:lnSpc>
            </a:pPr>
            <a:r>
              <a:rPr lang="en-US" sz="1074">
                <a:solidFill>
                  <a:srgbClr val="000B5C"/>
                </a:solidFill>
              </a:rPr>
              <a:t>5 - Each fiber node connects to coaxial cable (blue) that links about 1,000 homes.</a:t>
            </a:r>
            <a:r>
              <a:rPr lang="en-US" sz="1382">
                <a:solidFill>
                  <a:srgbClr val="000B5C"/>
                </a:solidFill>
              </a:rPr>
              <a:t> </a:t>
            </a:r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3870282" y="3137836"/>
            <a:ext cx="2163632" cy="4703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301" indent="-180301"/>
            <a:r>
              <a:rPr lang="en-US" sz="1074">
                <a:solidFill>
                  <a:srgbClr val="000B5C"/>
                </a:solidFill>
              </a:rPr>
              <a:t>6 - A cable modem in the home decodes that user’s data.</a:t>
            </a:r>
            <a:r>
              <a:rPr lang="en-US" sz="1382">
                <a:solidFill>
                  <a:srgbClr val="000B5C"/>
                </a:solidFill>
              </a:rPr>
              <a:t> 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4513524" y="2260687"/>
            <a:ext cx="1988203" cy="753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301" indent="-180301"/>
            <a:r>
              <a:rPr lang="en-US" sz="1074">
                <a:solidFill>
                  <a:srgbClr val="000B5C"/>
                </a:solidFill>
              </a:rPr>
              <a:t>7 - A home office may have a splitter sending the TV signals to a TV and the data to a cable modem.</a:t>
            </a:r>
            <a:endParaRPr lang="en-US" sz="1074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4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Coaxial Cable Network</a:t>
            </a:r>
            <a:endParaRPr lang="en-US" dirty="0"/>
          </a:p>
        </p:txBody>
      </p:sp>
      <p:sp>
        <p:nvSpPr>
          <p:cNvPr id="7680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mtClean="0"/>
          </a:p>
          <a:p>
            <a:pPr>
              <a:buFontTx/>
              <a:buNone/>
            </a:pPr>
            <a:endParaRPr lang="en-US" smtClean="0"/>
          </a:p>
        </p:txBody>
      </p:sp>
      <p:pic>
        <p:nvPicPr>
          <p:cNvPr id="76803" name="Picture 3" descr="current network - coaxial_001"/>
          <p:cNvPicPr>
            <a:picLocks noChangeAspect="1" noChangeArrowheads="1"/>
          </p:cNvPicPr>
          <p:nvPr/>
        </p:nvPicPr>
        <p:blipFill rotWithShape="1">
          <a:blip r:embed="rId2" cstate="print"/>
          <a:srcRect t="12142"/>
          <a:stretch/>
        </p:blipFill>
        <p:spPr bwMode="auto">
          <a:xfrm>
            <a:off x="1317599" y="2069147"/>
            <a:ext cx="6429630" cy="355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92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Fiber Optic Cable Network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523"/>
          <a:stretch/>
        </p:blipFill>
        <p:spPr>
          <a:xfrm>
            <a:off x="1284397" y="2014538"/>
            <a:ext cx="6561605" cy="367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4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Advantages of Optical Fiber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56" dirty="0">
                <a:latin typeface="Times New Roman" pitchFamily="18" charset="0"/>
                <a:cs typeface="Times New Roman" pitchFamily="18" charset="0"/>
              </a:rPr>
              <a:t>High bandwidth capacity</a:t>
            </a:r>
          </a:p>
          <a:p>
            <a:r>
              <a:rPr lang="en-US" sz="2456" dirty="0">
                <a:latin typeface="Times New Roman" pitchFamily="18" charset="0"/>
                <a:cs typeface="Times New Roman" pitchFamily="18" charset="0"/>
              </a:rPr>
              <a:t>Light within fiber can be “bent”</a:t>
            </a:r>
          </a:p>
          <a:p>
            <a:r>
              <a:rPr lang="en-US" sz="2456" dirty="0">
                <a:latin typeface="Times New Roman" pitchFamily="18" charset="0"/>
                <a:cs typeface="Times New Roman" pitchFamily="18" charset="0"/>
              </a:rPr>
              <a:t>Cheap and abundant raw material</a:t>
            </a:r>
          </a:p>
          <a:p>
            <a:r>
              <a:rPr lang="en-US" sz="2456" dirty="0">
                <a:latin typeface="Times New Roman" pitchFamily="18" charset="0"/>
                <a:cs typeface="Times New Roman" pitchFamily="18" charset="0"/>
              </a:rPr>
              <a:t>Low signal deterioration reducing need for amplification</a:t>
            </a:r>
          </a:p>
          <a:p>
            <a:r>
              <a:rPr lang="en-US" sz="2456" dirty="0">
                <a:latin typeface="Times New Roman" pitchFamily="18" charset="0"/>
                <a:cs typeface="Times New Roman" pitchFamily="18" charset="0"/>
              </a:rPr>
              <a:t>Multichannel capacity (WDM)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16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/>
          </a:p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/>
          </a:p>
          <a:p>
            <a:pPr marL="185174" indent="-185174">
              <a:buNone/>
              <a:tabLst>
                <a:tab pos="786988" algn="l"/>
                <a:tab pos="2451114" algn="l"/>
                <a:tab pos="6100984" algn="l"/>
              </a:tabLst>
            </a:pPr>
            <a:endParaRPr lang="en-US" sz="1842"/>
          </a:p>
        </p:txBody>
      </p:sp>
      <p:pic>
        <p:nvPicPr>
          <p:cNvPr id="80899" name="Picture 3" descr="light prisim_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548" y="858470"/>
            <a:ext cx="7718905" cy="514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720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frequency spectrum_sharpe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548" y="2260687"/>
            <a:ext cx="7718905" cy="295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Helvetica" pitchFamily="34" charset="0"/>
              </a:rPr>
              <a:t>Frequency </a:t>
            </a:r>
            <a:r>
              <a:rPr lang="en-US" dirty="0" smtClean="0">
                <a:solidFill>
                  <a:schemeClr val="tx2"/>
                </a:solidFill>
                <a:latin typeface="Helvetica" pitchFamily="34" charset="0"/>
              </a:rPr>
              <a:t>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96012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163304" y="2286271"/>
          <a:ext cx="6754042" cy="2971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Chart" r:id="rId4" imgW="7077600" imgH="3477600" progId="Excel.Sheet.8">
                  <p:embed/>
                </p:oleObj>
              </mc:Choice>
              <mc:Fallback>
                <p:oleObj name="Chart" r:id="rId4" imgW="7077600" imgH="34776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304" y="2286271"/>
                        <a:ext cx="6754042" cy="29713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15" y="871872"/>
            <a:ext cx="8739473" cy="918569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Helvetica" pitchFamily="34" charset="0"/>
              </a:rPr>
              <a:t>Internet Ping Times </a:t>
            </a:r>
            <a:r>
              <a:rPr lang="en-US" dirty="0" smtClean="0">
                <a:solidFill>
                  <a:schemeClr val="tx2"/>
                </a:solidFill>
                <a:latin typeface="Helvetica" pitchFamily="34" charset="0"/>
              </a:rPr>
              <a:t>				   Stanford </a:t>
            </a:r>
            <a:r>
              <a:rPr lang="en-US" dirty="0">
                <a:solidFill>
                  <a:schemeClr val="tx2"/>
                </a:solidFill>
                <a:latin typeface="Helvetica" pitchFamily="34" charset="0"/>
              </a:rPr>
              <a:t>- </a:t>
            </a:r>
            <a:r>
              <a:rPr lang="en-US" dirty="0" smtClean="0">
                <a:solidFill>
                  <a:schemeClr val="tx2"/>
                </a:solidFill>
                <a:latin typeface="Helvetica" pitchFamily="34" charset="0"/>
              </a:rPr>
              <a:t>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7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b="1" dirty="0">
                <a:solidFill>
                  <a:srgbClr val="FFFF00"/>
                </a:solidFill>
                <a:hlinkClick r:id="rId2"/>
              </a:rPr>
              <a:t>Ping Test Link</a:t>
            </a:r>
            <a:endParaRPr lang="en-US" sz="3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88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Wireless Coding Technologies</a:t>
            </a:r>
          </a:p>
        </p:txBody>
      </p:sp>
    </p:spTree>
    <p:extLst>
      <p:ext uri="{BB962C8B-B14F-4D97-AF65-F5344CB8AC3E}">
        <p14:creationId xmlns:p14="http://schemas.microsoft.com/office/powerpoint/2010/main" val="270783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Generation (Analog)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76275" indent="-676275">
              <a:buNone/>
              <a:tabLst>
                <a:tab pos="2056210" algn="l"/>
              </a:tabLst>
            </a:pP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Early 1980’s  -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2000</a:t>
            </a:r>
          </a:p>
          <a:p>
            <a:pPr marL="676275" indent="-676275">
              <a:buNone/>
              <a:tabLst>
                <a:tab pos="2056210" algn="l"/>
              </a:tabLst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76275" indent="-676275">
              <a:buNone/>
              <a:tabLst>
                <a:tab pos="2056210" algn="l"/>
              </a:tabLst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AMPS (Advanced Mobile Phone System)</a:t>
            </a:r>
          </a:p>
          <a:p>
            <a:pPr marL="676275" indent="-676275">
              <a:buNone/>
              <a:tabLst>
                <a:tab pos="2056210" algn="l"/>
              </a:tabLs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FDMA (Frequency Division Multiple Access)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5766955" y="5766845"/>
            <a:ext cx="1824538" cy="2539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dirty="0"/>
              <a:t>Scientific American Oct. 2000</a:t>
            </a:r>
          </a:p>
        </p:txBody>
      </p:sp>
    </p:spTree>
    <p:extLst>
      <p:ext uri="{BB962C8B-B14F-4D97-AF65-F5344CB8AC3E}">
        <p14:creationId xmlns:p14="http://schemas.microsoft.com/office/powerpoint/2010/main" val="162692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456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human auditory channel is serial.</a:t>
            </a:r>
            <a:endParaRPr lang="en-US" sz="2456" dirty="0">
              <a:latin typeface="Times New Roman" pitchFamily="18" charset="0"/>
              <a:cs typeface="Times New Roman" pitchFamily="18" charset="0"/>
            </a:endParaRPr>
          </a:p>
          <a:p>
            <a:pPr lvl="2">
              <a:buFontTx/>
              <a:buNone/>
            </a:pPr>
            <a:r>
              <a:rPr lang="en-US" sz="2456" dirty="0">
                <a:latin typeface="Times New Roman" pitchFamily="18" charset="0"/>
                <a:cs typeface="Times New Roman" pitchFamily="18" charset="0"/>
              </a:rPr>
              <a:t>All of the different frequencies are condensed into a single channel at a given point in time.</a:t>
            </a:r>
          </a:p>
          <a:p>
            <a:pPr lvl="2">
              <a:buFontTx/>
              <a:buNone/>
            </a:pPr>
            <a:endParaRPr lang="en-US" sz="767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sz="2456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human visual system is parallel.</a:t>
            </a:r>
            <a:endParaRPr lang="en-US" sz="2456" dirty="0">
              <a:latin typeface="Times New Roman" pitchFamily="18" charset="0"/>
              <a:cs typeface="Times New Roman" pitchFamily="18" charset="0"/>
            </a:endParaRPr>
          </a:p>
          <a:p>
            <a:pPr lvl="2">
              <a:buFontTx/>
              <a:buNone/>
            </a:pPr>
            <a:r>
              <a:rPr lang="en-US" sz="2456" dirty="0">
                <a:latin typeface="Times New Roman" pitchFamily="18" charset="0"/>
                <a:cs typeface="Times New Roman" pitchFamily="18" charset="0"/>
              </a:rPr>
              <a:t>Many pieces of information (e.g. electrical impulses, pixels) are received at the same time.</a:t>
            </a:r>
          </a:p>
          <a:p>
            <a:pPr lvl="2">
              <a:buFontTx/>
              <a:buNone/>
            </a:pPr>
            <a:endParaRPr lang="en-US" sz="767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sz="2456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Both systems are time dependent.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Comparison between auditory and visual sensory systems</a:t>
            </a:r>
          </a:p>
        </p:txBody>
      </p:sp>
    </p:spTree>
    <p:extLst>
      <p:ext uri="{BB962C8B-B14F-4D97-AF65-F5344CB8AC3E}">
        <p14:creationId xmlns:p14="http://schemas.microsoft.com/office/powerpoint/2010/main" val="17732930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1454728" y="857251"/>
            <a:ext cx="5848134" cy="9185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7865" tIns="33338" rIns="67865" bIns="33338" anchor="b"/>
          <a:lstStyle/>
          <a:p>
            <a:pPr>
              <a:lnSpc>
                <a:spcPct val="90000"/>
              </a:lnSpc>
            </a:pPr>
            <a:endParaRPr lang="en-US" sz="3000" dirty="0">
              <a:solidFill>
                <a:srgbClr val="EAEC5E"/>
              </a:solidFill>
              <a:latin typeface="Helvetica" pitchFamily="34" charset="0"/>
            </a:endParaRPr>
          </a:p>
        </p:txBody>
      </p:sp>
      <p:pic>
        <p:nvPicPr>
          <p:cNvPr id="96260" name="Picture 4" descr="AM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637" y="892581"/>
            <a:ext cx="6026727" cy="510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5766955" y="5766845"/>
            <a:ext cx="1824538" cy="2539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000840"/>
                </a:solidFill>
              </a:rPr>
              <a:t>Scientific American Oct. 2000</a:t>
            </a:r>
          </a:p>
        </p:txBody>
      </p:sp>
    </p:spTree>
    <p:extLst>
      <p:ext uri="{BB962C8B-B14F-4D97-AF65-F5344CB8AC3E}">
        <p14:creationId xmlns:p14="http://schemas.microsoft.com/office/powerpoint/2010/main" val="8748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1454728" y="857251"/>
            <a:ext cx="5848134" cy="9185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7865" tIns="33338" rIns="67865" bIns="33338" anchor="b"/>
          <a:lstStyle/>
          <a:p>
            <a:pPr>
              <a:lnSpc>
                <a:spcPct val="90000"/>
              </a:lnSpc>
            </a:pPr>
            <a:endParaRPr lang="en-US" sz="3000" dirty="0">
              <a:solidFill>
                <a:srgbClr val="EAEC5E"/>
              </a:solidFill>
              <a:latin typeface="Helvetica" pitchFamily="34" charset="0"/>
            </a:endParaRPr>
          </a:p>
        </p:txBody>
      </p:sp>
      <p:pic>
        <p:nvPicPr>
          <p:cNvPr id="97284" name="Picture 4" descr="FD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6437" y="857251"/>
            <a:ext cx="385004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6719456" y="5603597"/>
            <a:ext cx="1293944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dirty="0"/>
              <a:t>Scientific American </a:t>
            </a:r>
          </a:p>
          <a:p>
            <a:r>
              <a:rPr lang="en-US" sz="1050" dirty="0"/>
              <a:t>Oct. 2000</a:t>
            </a:r>
          </a:p>
        </p:txBody>
      </p:sp>
    </p:spTree>
    <p:extLst>
      <p:ext uri="{BB962C8B-B14F-4D97-AF65-F5344CB8AC3E}">
        <p14:creationId xmlns:p14="http://schemas.microsoft.com/office/powerpoint/2010/main" val="22172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Generation (Digital)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76275" indent="-676275">
              <a:buNone/>
              <a:tabLst>
                <a:tab pos="2056210" algn="l"/>
              </a:tabLst>
            </a:pP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Early 1990’s  - 2000</a:t>
            </a:r>
          </a:p>
          <a:p>
            <a:pPr marL="676275" indent="-676275">
              <a:buNone/>
              <a:tabLst>
                <a:tab pos="2056210" algn="l"/>
              </a:tabLst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76275" indent="-676275">
              <a:buNone/>
              <a:tabLst>
                <a:tab pos="2056210" algn="l"/>
              </a:tabLs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TDMA (Time Division Multiple Access)</a:t>
            </a:r>
          </a:p>
          <a:p>
            <a:pPr marL="676275" indent="-676275">
              <a:buNone/>
              <a:tabLst>
                <a:tab pos="2056210" algn="l"/>
              </a:tabLs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Original GSM (Global System for Mobile Communication)</a:t>
            </a:r>
          </a:p>
          <a:p>
            <a:pPr marL="676275" indent="-676275">
              <a:buNone/>
              <a:tabLst>
                <a:tab pos="2056210" algn="l"/>
              </a:tabLst>
            </a:pPr>
            <a:r>
              <a:rPr lang="en-US" dirty="0" smtClean="0"/>
              <a:t>	</a:t>
            </a:r>
          </a:p>
          <a:p>
            <a:pPr marL="676275" indent="-676275">
              <a:buNone/>
              <a:tabLst>
                <a:tab pos="2056210" algn="l"/>
              </a:tabLst>
            </a:pPr>
            <a:r>
              <a:rPr lang="en-US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7367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454728" y="857251"/>
            <a:ext cx="5848134" cy="9185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7865" tIns="33338" rIns="67865" bIns="33338" anchor="b"/>
          <a:lstStyle/>
          <a:p>
            <a:pPr>
              <a:lnSpc>
                <a:spcPct val="90000"/>
              </a:lnSpc>
            </a:pPr>
            <a:endParaRPr lang="en-US" sz="3000" dirty="0">
              <a:solidFill>
                <a:srgbClr val="EAEC5E"/>
              </a:solidFill>
              <a:latin typeface="Helvetica" pitchFamily="34" charset="0"/>
            </a:endParaRPr>
          </a:p>
        </p:txBody>
      </p:sp>
      <p:pic>
        <p:nvPicPr>
          <p:cNvPr id="99332" name="Picture 4" descr="TD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4335" y="857251"/>
            <a:ext cx="419424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6719456" y="5603597"/>
            <a:ext cx="1293944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dirty="0"/>
              <a:t>Scientific American </a:t>
            </a:r>
          </a:p>
          <a:p>
            <a:r>
              <a:rPr lang="en-US" sz="1050" dirty="0"/>
              <a:t>Oct. 2000</a:t>
            </a:r>
          </a:p>
        </p:txBody>
      </p:sp>
    </p:spTree>
    <p:extLst>
      <p:ext uri="{BB962C8B-B14F-4D97-AF65-F5344CB8AC3E}">
        <p14:creationId xmlns:p14="http://schemas.microsoft.com/office/powerpoint/2010/main" val="87591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Generation (Digital)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76275" indent="-676275">
              <a:buNone/>
              <a:tabLst>
                <a:tab pos="2056210" algn="l"/>
              </a:tabLst>
            </a:pPr>
            <a:r>
              <a:rPr lang="en-US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Early 1990’s  - 2000</a:t>
            </a:r>
          </a:p>
          <a:p>
            <a:pPr marL="676275" indent="-676275">
              <a:buNone/>
              <a:tabLst>
                <a:tab pos="2056210" algn="l"/>
              </a:tabLst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676275" indent="-676275">
              <a:buNone/>
              <a:tabLst>
                <a:tab pos="2056210" algn="l"/>
              </a:tabLst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TDMA (Time Division Multiple Access)</a:t>
            </a:r>
          </a:p>
          <a:p>
            <a:pPr marL="676275" indent="-676275">
              <a:buNone/>
              <a:tabLst>
                <a:tab pos="2056210" algn="l"/>
              </a:tabLst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	Original GSM (Global System for Mobile Communication)</a:t>
            </a:r>
          </a:p>
          <a:p>
            <a:pPr marL="676275" indent="-676275">
              <a:buNone/>
              <a:tabLst>
                <a:tab pos="2056210" algn="l"/>
              </a:tabLst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CDMA (Code Division Multiple Access)</a:t>
            </a:r>
          </a:p>
          <a:p>
            <a:pPr marL="676275" indent="-676275">
              <a:buNone/>
              <a:tabLst>
                <a:tab pos="2056210" algn="l"/>
              </a:tabLst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	PCS (Personal Communications Service)</a:t>
            </a:r>
          </a:p>
          <a:p>
            <a:pPr marL="676275" indent="-676275">
              <a:buNone/>
              <a:tabLst>
                <a:tab pos="2056210" algn="l"/>
              </a:tabLst>
            </a:pPr>
            <a:r>
              <a:rPr lang="en-US" sz="1800" dirty="0"/>
              <a:t>	</a:t>
            </a:r>
          </a:p>
          <a:p>
            <a:pPr marL="676275" indent="-676275">
              <a:buNone/>
              <a:tabLst>
                <a:tab pos="2056210" algn="l"/>
              </a:tabLst>
            </a:pPr>
            <a:r>
              <a:rPr lang="en-US" sz="1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3256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1454728" y="857251"/>
            <a:ext cx="5848134" cy="9185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7865" tIns="33338" rIns="67865" bIns="33338" anchor="b"/>
          <a:lstStyle/>
          <a:p>
            <a:pPr>
              <a:lnSpc>
                <a:spcPct val="90000"/>
              </a:lnSpc>
            </a:pPr>
            <a:endParaRPr lang="en-US" sz="3000" dirty="0">
              <a:solidFill>
                <a:srgbClr val="EAEC5E"/>
              </a:solidFill>
              <a:latin typeface="Helvetica" pitchFamily="34" charset="0"/>
            </a:endParaRPr>
          </a:p>
        </p:txBody>
      </p:sp>
      <p:pic>
        <p:nvPicPr>
          <p:cNvPr id="102404" name="Picture 4" descr="W-CD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8148" y="857251"/>
            <a:ext cx="414662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6719456" y="5603597"/>
            <a:ext cx="1293944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dirty="0"/>
              <a:t>Scientific American </a:t>
            </a:r>
          </a:p>
          <a:p>
            <a:r>
              <a:rPr lang="en-US" sz="1050" dirty="0"/>
              <a:t>Oct. 2000</a:t>
            </a:r>
          </a:p>
        </p:txBody>
      </p:sp>
    </p:spTree>
    <p:extLst>
      <p:ext uri="{BB962C8B-B14F-4D97-AF65-F5344CB8AC3E}">
        <p14:creationId xmlns:p14="http://schemas.microsoft.com/office/powerpoint/2010/main" val="310911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515" y="871872"/>
            <a:ext cx="8410860" cy="918569"/>
          </a:xfrm>
        </p:spPr>
        <p:txBody>
          <a:bodyPr/>
          <a:lstStyle/>
          <a:p>
            <a:r>
              <a:rPr lang="en-US" dirty="0" smtClean="0"/>
              <a:t>Third Generation (Broadband)		1991-2000 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76275" indent="-676275">
              <a:buNone/>
              <a:tabLst>
                <a:tab pos="1460897" algn="l"/>
              </a:tabLst>
            </a:pP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W-CDMA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(Wideband Code Division Multiple Access)</a:t>
            </a:r>
          </a:p>
          <a:p>
            <a:pPr marL="676275" indent="-676275">
              <a:buNone/>
              <a:tabLst>
                <a:tab pos="1460897" algn="l"/>
              </a:tabLs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         Refinement of CDMA technology</a:t>
            </a:r>
          </a:p>
          <a:p>
            <a:pPr marL="676275" indent="-676275">
              <a:buNone/>
              <a:tabLst>
                <a:tab pos="1460897" algn="l"/>
              </a:tabLs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         Minimum data rate for stationary users is 2Mbs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5766955" y="5766845"/>
            <a:ext cx="1824538" cy="2539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dirty="0"/>
              <a:t>Scientific American Oct. 2000</a:t>
            </a:r>
          </a:p>
        </p:txBody>
      </p:sp>
    </p:spTree>
    <p:extLst>
      <p:ext uri="{BB962C8B-B14F-4D97-AF65-F5344CB8AC3E}">
        <p14:creationId xmlns:p14="http://schemas.microsoft.com/office/powerpoint/2010/main" val="271789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4G?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Introduced in 2012.</a:t>
            </a:r>
          </a:p>
          <a:p>
            <a:r>
              <a:rPr lang="en-US" sz="1800" dirty="0"/>
              <a:t>4G is an entirely IP based technology using internet protocols and is the approximately </a:t>
            </a:r>
            <a:r>
              <a:rPr lang="en-US" sz="1800" dirty="0"/>
              <a:t>10x </a:t>
            </a:r>
            <a:r>
              <a:rPr lang="en-US" sz="1800" dirty="0"/>
              <a:t>3G.</a:t>
            </a:r>
            <a:endParaRPr lang="en-US" sz="1800" dirty="0"/>
          </a:p>
          <a:p>
            <a:r>
              <a:rPr lang="en-US" sz="1800" dirty="0"/>
              <a:t>T</a:t>
            </a:r>
            <a:r>
              <a:rPr lang="en-US" sz="1800" dirty="0"/>
              <a:t>he </a:t>
            </a:r>
            <a:r>
              <a:rPr lang="en-US" sz="1800" b="1" dirty="0">
                <a:solidFill>
                  <a:schemeClr val="tx2"/>
                </a:solidFill>
              </a:rPr>
              <a:t>goals</a:t>
            </a:r>
            <a:r>
              <a:rPr lang="en-US" sz="1800" b="1" dirty="0"/>
              <a:t> </a:t>
            </a:r>
            <a:r>
              <a:rPr lang="en-US" sz="1800" dirty="0"/>
              <a:t>included </a:t>
            </a:r>
            <a:r>
              <a:rPr lang="en-US" sz="1800" dirty="0"/>
              <a:t>enhanced security measures</a:t>
            </a:r>
            <a:r>
              <a:rPr lang="en-US" sz="1800" dirty="0"/>
              <a:t>, </a:t>
            </a:r>
            <a:r>
              <a:rPr lang="en-US" sz="1800" b="1" dirty="0">
                <a:solidFill>
                  <a:schemeClr val="tx2"/>
                </a:solidFill>
              </a:rPr>
              <a:t>mobile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dirty="0"/>
              <a:t>technology, </a:t>
            </a:r>
            <a:r>
              <a:rPr lang="en-US" sz="1800" dirty="0"/>
              <a:t>and </a:t>
            </a:r>
            <a:r>
              <a:rPr lang="en-US" sz="1800" dirty="0"/>
              <a:t>a smoother </a:t>
            </a:r>
            <a:r>
              <a:rPr lang="en-US" sz="1800" dirty="0"/>
              <a:t>transition of data when a device moves across areas covered by different networks</a:t>
            </a:r>
            <a:r>
              <a:rPr lang="en-US" sz="1800" dirty="0"/>
              <a:t>.</a:t>
            </a:r>
          </a:p>
          <a:p>
            <a:r>
              <a:rPr lang="en-US" sz="1800" dirty="0"/>
              <a:t>Specifications include peak data rates, latency, spectrum efficiency,  etc.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1445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4G?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IP telephony includes ultra-broadband internet access, gaming services, and Internet TV,  and at least 100Mbs when client is moving at high speeds and 1 </a:t>
            </a:r>
            <a:r>
              <a:rPr lang="en-US" dirty="0" err="1"/>
              <a:t>Gbs</a:t>
            </a:r>
            <a:r>
              <a:rPr lang="en-US" dirty="0"/>
              <a:t> when the client is stationary.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531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Wireless Technology Progression</a:t>
            </a:r>
            <a:endParaRPr lang="en-US" dirty="0"/>
          </a:p>
        </p:txBody>
      </p:sp>
      <p:pic>
        <p:nvPicPr>
          <p:cNvPr id="289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182" y="2025564"/>
            <a:ext cx="4746077" cy="335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39590" y="5646466"/>
            <a:ext cx="270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dirty="0"/>
              <a:t>Emerging Wireless Technologies, http://www.safecomprogram.gov/NR/rdonlyres/5C74C631-ACF6-433F-B313-C04D041A5489/0/Look_Future_Wireless_Communications_Beyond3G.pdf</a:t>
            </a:r>
          </a:p>
        </p:txBody>
      </p:sp>
    </p:spTree>
    <p:extLst>
      <p:ext uri="{BB962C8B-B14F-4D97-AF65-F5344CB8AC3E}">
        <p14:creationId xmlns:p14="http://schemas.microsoft.com/office/powerpoint/2010/main" val="4367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033" y="1371358"/>
            <a:ext cx="7297386" cy="44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49656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Negroponte Switch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763" indent="-4763" algn="ctr">
              <a:buNone/>
              <a:tabLst>
                <a:tab pos="769144" algn="l"/>
                <a:tab pos="2395538" algn="l"/>
                <a:tab pos="5962650" algn="l"/>
              </a:tabLst>
            </a:pPr>
            <a:endParaRPr lang="en-US" dirty="0" smtClean="0"/>
          </a:p>
          <a:p>
            <a:pPr marL="4763" indent="-4763">
              <a:buNone/>
              <a:tabLst>
                <a:tab pos="769144" algn="l"/>
                <a:tab pos="2395538" algn="l"/>
                <a:tab pos="5962650" algn="l"/>
              </a:tabLst>
            </a:pPr>
            <a:endParaRPr lang="en-US" sz="1800" dirty="0"/>
          </a:p>
          <a:p>
            <a:pPr marL="4763" indent="-4763">
              <a:buNone/>
              <a:tabLst>
                <a:tab pos="769144" algn="l"/>
                <a:tab pos="2395538" algn="l"/>
                <a:tab pos="5962650" algn="l"/>
              </a:tabLst>
            </a:pPr>
            <a:endParaRPr lang="en-US" sz="1800" dirty="0"/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304515" y="2004853"/>
            <a:ext cx="6613381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9556" indent="-259556">
              <a:buClr>
                <a:schemeClr val="tx2"/>
              </a:buClr>
              <a:buFont typeface="Symbol" pitchFamily="18" charset="2"/>
              <a:buChar char="®"/>
            </a:pPr>
            <a:r>
              <a:rPr lang="en-US" sz="21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1990’s</a:t>
            </a:r>
            <a:r>
              <a:rPr lang="en-US" sz="21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	Voice communication sent through wires</a:t>
            </a:r>
          </a:p>
          <a:p>
            <a:pPr lvl="3" algn="l">
              <a:buClr>
                <a:schemeClr val="tx2"/>
              </a:buClr>
              <a:buFont typeface="Symbol" pitchFamily="18" charset="2"/>
              <a:buNone/>
            </a:pP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	Video programs sent through air</a:t>
            </a:r>
          </a:p>
          <a:p>
            <a:pPr lvl="3" algn="l">
              <a:buClr>
                <a:schemeClr val="tx2"/>
              </a:buClr>
              <a:buFont typeface="Symbol" pitchFamily="18" charset="2"/>
              <a:buNone/>
            </a:pPr>
            <a:endParaRPr lang="en-US" dirty="0"/>
          </a:p>
        </p:txBody>
      </p:sp>
      <p:sp>
        <p:nvSpPr>
          <p:cNvPr id="514053" name="Text Box 5"/>
          <p:cNvSpPr txBox="1">
            <a:spLocks noChangeArrowheads="1"/>
          </p:cNvSpPr>
          <p:nvPr/>
        </p:nvSpPr>
        <p:spPr bwMode="auto">
          <a:xfrm>
            <a:off x="460380" y="3030629"/>
            <a:ext cx="6613381" cy="30008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9556" indent="-259556">
              <a:buClr>
                <a:schemeClr val="tx2"/>
              </a:buClr>
            </a:pPr>
            <a:r>
              <a:rPr lang="en-US" sz="21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2010 </a:t>
            </a:r>
            <a:r>
              <a:rPr lang="en-US" sz="21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1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	Voice communication sent through air</a:t>
            </a:r>
          </a:p>
          <a:p>
            <a:pPr marL="259556" indent="-259556">
              <a:buClr>
                <a:schemeClr val="tx2"/>
              </a:buClr>
            </a:pPr>
            <a:r>
              <a:rPr lang="en-US" sz="21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			Video programs sent through cable</a:t>
            </a:r>
          </a:p>
          <a:p>
            <a:pPr marL="259556" indent="-259556">
              <a:buClr>
                <a:schemeClr val="tx2"/>
              </a:buClr>
            </a:pPr>
            <a:endParaRPr lang="en-US" sz="21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259556" indent="-259556">
              <a:buClr>
                <a:schemeClr val="tx2"/>
              </a:buClr>
            </a:pPr>
            <a:r>
              <a:rPr lang="en-US" sz="21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Note </a:t>
            </a:r>
            <a:r>
              <a:rPr lang="en-US" sz="21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the exception</a:t>
            </a:r>
            <a:r>
              <a:rPr lang="en-US" sz="21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 Satellite direct broadcast TV</a:t>
            </a:r>
          </a:p>
          <a:p>
            <a:pPr marL="259556" indent="-259556">
              <a:buClr>
                <a:schemeClr val="tx2"/>
              </a:buClr>
            </a:pPr>
            <a:endParaRPr lang="en-US" sz="21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259556" indent="-259556">
              <a:buClr>
                <a:schemeClr val="tx2"/>
              </a:buClr>
            </a:pPr>
            <a:r>
              <a:rPr lang="en-US" sz="21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																			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									</a:t>
            </a:r>
            <a:endParaRPr lang="en-US" sz="2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54817" y="5591475"/>
            <a:ext cx="115127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Gilder Report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12935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4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4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14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4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5G Technologies 						2018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3769" y="1887189"/>
            <a:ext cx="5659002" cy="39754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9793" y="5707082"/>
            <a:ext cx="20377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Bloomberg Businessweek, August 2017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548676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15" y="871872"/>
            <a:ext cx="8732329" cy="918569"/>
          </a:xfrm>
        </p:spPr>
        <p:txBody>
          <a:bodyPr/>
          <a:lstStyle/>
          <a:p>
            <a:r>
              <a:rPr lang="en-US" dirty="0" smtClean="0"/>
              <a:t>5G Goes for the Gold				February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990" y="2004853"/>
            <a:ext cx="8648988" cy="138842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 smtClean="0"/>
              <a:t>Korea telephone announced plans to demonstrate 5G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(100x with delays &lt; 1ms) at the winter Olympics</a:t>
            </a:r>
          </a:p>
          <a:p>
            <a:pPr>
              <a:spcBef>
                <a:spcPts val="750"/>
              </a:spcBef>
            </a:pPr>
            <a:r>
              <a:rPr lang="en-US" dirty="0" smtClean="0"/>
              <a:t>Anticipated to be available in 2019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91103" y="5693569"/>
            <a:ext cx="30575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IEEE Spectrum, January 2018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553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Consumer Internet Traffic</a:t>
            </a:r>
            <a:endParaRPr lang="en-US" dirty="0"/>
          </a:p>
        </p:txBody>
      </p:sp>
      <p:pic>
        <p:nvPicPr>
          <p:cNvPr id="1095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114550"/>
            <a:ext cx="5372100" cy="34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744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14" y="871872"/>
            <a:ext cx="8466508" cy="918569"/>
          </a:xfrm>
        </p:spPr>
        <p:txBody>
          <a:bodyPr/>
          <a:lstStyle/>
          <a:p>
            <a:r>
              <a:rPr lang="en-US" dirty="0" smtClean="0"/>
              <a:t>Prediction of Demand					Cisco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Globally, mobile data traffic will increase </a:t>
            </a:r>
            <a:r>
              <a:rPr lang="en-US" dirty="0" smtClean="0">
                <a:solidFill>
                  <a:srgbClr val="FFFF00"/>
                </a:solidFill>
              </a:rPr>
              <a:t>sevenfold</a:t>
            </a:r>
            <a:r>
              <a:rPr lang="en-US" dirty="0" smtClean="0"/>
              <a:t> between 2016 and 2021</a:t>
            </a:r>
          </a:p>
          <a:p>
            <a:r>
              <a:rPr lang="en-US" dirty="0" smtClean="0"/>
              <a:t>The number of devices connected to IP networks will be </a:t>
            </a:r>
            <a:r>
              <a:rPr lang="en-US" dirty="0" smtClean="0">
                <a:solidFill>
                  <a:srgbClr val="FFFF00"/>
                </a:solidFill>
              </a:rPr>
              <a:t>three times</a:t>
            </a:r>
            <a:r>
              <a:rPr lang="en-US" dirty="0" smtClean="0"/>
              <a:t> as high as the global population in 2021</a:t>
            </a:r>
          </a:p>
          <a:p>
            <a:r>
              <a:rPr lang="en-US" dirty="0" smtClean="0"/>
              <a:t>Traffic from wireless and mobile devices will account for more than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    63 percent</a:t>
            </a:r>
            <a:r>
              <a:rPr lang="en-US" dirty="0" smtClean="0"/>
              <a:t> of total IP traffic by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49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13" y="871872"/>
            <a:ext cx="8316113" cy="918569"/>
          </a:xfrm>
        </p:spPr>
        <p:txBody>
          <a:bodyPr/>
          <a:lstStyle/>
          <a:p>
            <a:r>
              <a:rPr lang="en-US" dirty="0" smtClean="0"/>
              <a:t>Prediction of Demand			Cisco 2017-2022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991" y="2004853"/>
            <a:ext cx="8648410" cy="2722269"/>
          </a:xfrm>
        </p:spPr>
        <p:txBody>
          <a:bodyPr/>
          <a:lstStyle/>
          <a:p>
            <a:r>
              <a:rPr lang="en-US" dirty="0" smtClean="0"/>
              <a:t>Globally, IP video traffic will be </a:t>
            </a:r>
            <a:r>
              <a:rPr lang="en-US" dirty="0" smtClean="0">
                <a:solidFill>
                  <a:srgbClr val="FFFF00"/>
                </a:solidFill>
              </a:rPr>
              <a:t>82 percent </a:t>
            </a:r>
            <a:r>
              <a:rPr lang="en-US" dirty="0" smtClean="0"/>
              <a:t>of all consumer Internet traffic by 2022, up from 73 percent in 2016.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Virtual reality and augmented reality traffic will increase 20-fold between 2016 and 2021, at a CAGR of 82 percent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21694" y="5639776"/>
            <a:ext cx="32937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Forecast and Trends, Cisco 2017-2022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5678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/>
              <a:t>explosion </a:t>
            </a:r>
            <a:r>
              <a:rPr lang="en-US" dirty="0" smtClean="0"/>
              <a:t>vs. bandwidth?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/>
              <a:t>Which will grow faster?</a:t>
            </a:r>
          </a:p>
          <a:p>
            <a:endParaRPr lang="en-US" sz="3000" dirty="0"/>
          </a:p>
          <a:p>
            <a:r>
              <a:rPr lang="en-US" sz="3000" dirty="0">
                <a:solidFill>
                  <a:schemeClr val="tx2"/>
                </a:solidFill>
              </a:rPr>
              <a:t>The problem is that </a:t>
            </a:r>
            <a:r>
              <a:rPr lang="en-US" sz="3000" dirty="0">
                <a:solidFill>
                  <a:schemeClr val="tx2"/>
                </a:solidFill>
              </a:rPr>
              <a:t>wireless bandwidth </a:t>
            </a:r>
            <a:r>
              <a:rPr lang="en-US" sz="3000" dirty="0">
                <a:solidFill>
                  <a:schemeClr val="tx2"/>
                </a:solidFill>
              </a:rPr>
              <a:t>is limited!</a:t>
            </a:r>
          </a:p>
          <a:p>
            <a:pPr marL="0" indent="0">
              <a:buNone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40011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27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98" name="Rectangle 2"/>
          <p:cNvSpPr>
            <a:spLocks noChangeArrowheads="1"/>
          </p:cNvSpPr>
          <p:nvPr/>
        </p:nvSpPr>
        <p:spPr bwMode="auto">
          <a:xfrm>
            <a:off x="1143000" y="1770602"/>
            <a:ext cx="6858000" cy="42291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182886" y="2514600"/>
            <a:ext cx="6762750" cy="1900238"/>
          </a:xfrm>
          <a:noFill/>
        </p:spPr>
        <p:txBody>
          <a:bodyPr vert="horz" wrap="square" lIns="82153" tIns="41672" rIns="82153" bIns="41672" numCol="1" anchor="b" anchorCtr="0" compatLnSpc="1">
            <a:prstTxWarp prst="textNoShape">
              <a:avLst/>
            </a:prstTxWarp>
          </a:bodyPr>
          <a:lstStyle/>
          <a:p>
            <a:pPr algn="ctr" defTabSz="815579">
              <a:lnSpc>
                <a:spcPct val="105000"/>
              </a:lnSpc>
              <a:spcBef>
                <a:spcPct val="4000"/>
              </a:spcBef>
            </a:pPr>
            <a:r>
              <a:rPr lang="en-US" sz="4050" dirty="0"/>
              <a:t/>
            </a:r>
            <a:br>
              <a:rPr lang="en-US" sz="4050" dirty="0"/>
            </a:br>
            <a:r>
              <a:rPr lang="en-US" sz="3300" dirty="0"/>
              <a:t>Compression Technology</a:t>
            </a:r>
            <a:br>
              <a:rPr lang="en-US" sz="3300" dirty="0"/>
            </a:br>
            <a:r>
              <a:rPr lang="en-US" sz="3300" dirty="0"/>
              <a:t/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1607345" y="3652838"/>
            <a:ext cx="5913835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63810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Compress 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 requirement (storage)</a:t>
            </a:r>
          </a:p>
          <a:p>
            <a:r>
              <a:rPr lang="en-US" dirty="0"/>
              <a:t>Bandwidth </a:t>
            </a:r>
            <a:r>
              <a:rPr lang="en-US" dirty="0" smtClean="0"/>
              <a:t>requirements </a:t>
            </a:r>
            <a:r>
              <a:rPr lang="en-US" dirty="0"/>
              <a:t>(channel width</a:t>
            </a:r>
            <a:r>
              <a:rPr lang="en-US" dirty="0" smtClean="0"/>
              <a:t>)</a:t>
            </a:r>
          </a:p>
          <a:p>
            <a:r>
              <a:rPr lang="en-US" dirty="0"/>
              <a:t>Time requirement (latency)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67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Pictorial Data vs.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</a:t>
            </a:r>
          </a:p>
          <a:p>
            <a:pPr>
              <a:buNone/>
            </a:pPr>
            <a:r>
              <a:rPr lang="en-US" dirty="0" smtClean="0"/>
              <a:t>	1 character = 8 bits	</a:t>
            </a:r>
            <a:endParaRPr lang="en-US" sz="691" dirty="0"/>
          </a:p>
          <a:p>
            <a:pPr>
              <a:buNone/>
            </a:pPr>
            <a:r>
              <a:rPr lang="en-US" dirty="0" smtClean="0"/>
              <a:t>	1 word = 8 characters                            2.4 Kilobytes	</a:t>
            </a:r>
          </a:p>
          <a:p>
            <a:pPr>
              <a:buNone/>
            </a:pPr>
            <a:r>
              <a:rPr lang="en-US" dirty="0" smtClean="0"/>
              <a:t>	1 page = 300 words </a:t>
            </a:r>
          </a:p>
          <a:p>
            <a:r>
              <a:rPr lang="en-US" dirty="0" smtClean="0"/>
              <a:t>Picture</a:t>
            </a:r>
          </a:p>
          <a:p>
            <a:pPr>
              <a:buNone/>
            </a:pPr>
            <a:r>
              <a:rPr lang="en-US" dirty="0" smtClean="0"/>
              <a:t>	1280 x 1024 x 3 bytes/pixel = 3 ¾ Mbytes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Right Brace 3"/>
          <p:cNvSpPr/>
          <p:nvPr/>
        </p:nvSpPr>
        <p:spPr bwMode="auto">
          <a:xfrm>
            <a:off x="3862627" y="2655844"/>
            <a:ext cx="818672" cy="994101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0172" tIns="35086" rIns="70172" bIns="35086" numCol="1" rtlCol="0" anchor="t" anchorCtr="0" compatLnSpc="1">
            <a:prstTxWarp prst="textNoShape">
              <a:avLst/>
            </a:prstTxWarp>
          </a:bodyPr>
          <a:lstStyle/>
          <a:p>
            <a:pPr algn="ctr" defTabSz="70171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63" b="1"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6297" y="1908610"/>
            <a:ext cx="1857299" cy="11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33100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Compress?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Fidelity</a:t>
            </a:r>
          </a:p>
          <a:p>
            <a:r>
              <a:rPr lang="en-US" dirty="0" smtClean="0"/>
              <a:t>Redundancy</a:t>
            </a:r>
          </a:p>
          <a:p>
            <a:r>
              <a:rPr lang="en-US" dirty="0" smtClean="0"/>
              <a:t>Accuracy </a:t>
            </a:r>
          </a:p>
          <a:p>
            <a:pPr lvl="1"/>
            <a:r>
              <a:rPr lang="en-US" dirty="0" smtClean="0"/>
              <a:t>Lossless</a:t>
            </a:r>
          </a:p>
          <a:p>
            <a:pPr lvl="1"/>
            <a:r>
              <a:rPr lang="en-US" dirty="0" err="1"/>
              <a:t>L</a:t>
            </a:r>
            <a:r>
              <a:rPr lang="en-US" dirty="0" err="1" smtClean="0"/>
              <a:t>ossy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3479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Biconical</a:t>
            </a:r>
            <a:r>
              <a:rPr lang="en-US" dirty="0" smtClean="0"/>
              <a:t> Color Solid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580703" y="5017368"/>
            <a:ext cx="931821" cy="2090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52623" tIns="26312" rIns="52623" bIns="2631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13" dirty="0">
                <a:latin typeface="Times New Roman" pitchFamily="18" charset="0"/>
              </a:rPr>
              <a:t>George Joblove</a:t>
            </a:r>
          </a:p>
        </p:txBody>
      </p:sp>
      <p:pic>
        <p:nvPicPr>
          <p:cNvPr id="32" name="Picture 2" descr="color_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9327" y="2288709"/>
            <a:ext cx="2963029" cy="29813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058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90" y="2361010"/>
            <a:ext cx="3409796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95232" y="5198834"/>
            <a:ext cx="2880917" cy="1986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91" b="1" dirty="0">
                <a:solidFill>
                  <a:srgbClr val="FFFFFF"/>
                </a:solidFill>
              </a:rPr>
              <a:t>Figure 12.1– Foundations of Sensation and Perception, George Mather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257300" y="1028701"/>
            <a:ext cx="6472721" cy="6889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99" tIns="25004" rIns="50899" bIns="25004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5pPr>
            <a:lvl6pPr marL="467807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6pPr>
            <a:lvl7pPr marL="935614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7pPr>
            <a:lvl8pPr marL="140342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8pPr>
            <a:lvl9pPr marL="187122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9pPr>
          </a:lstStyle>
          <a:p>
            <a:r>
              <a:rPr lang="en-US" sz="2072" kern="0" dirty="0"/>
              <a:t>Opponent Color Theory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986940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Biconical</a:t>
            </a:r>
            <a:r>
              <a:rPr lang="en-US" dirty="0" smtClean="0"/>
              <a:t> Color Solid</a:t>
            </a:r>
          </a:p>
        </p:txBody>
      </p:sp>
      <p:pic>
        <p:nvPicPr>
          <p:cNvPr id="30" name="Picture 2" descr="color_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4620" y="2253989"/>
            <a:ext cx="3990907" cy="3086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580703" y="5017368"/>
            <a:ext cx="931821" cy="2090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52623" tIns="26312" rIns="52623" bIns="2631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13" dirty="0">
                <a:latin typeface="Times New Roman" pitchFamily="18" charset="0"/>
              </a:rPr>
              <a:t>George Joblove</a:t>
            </a:r>
          </a:p>
        </p:txBody>
      </p:sp>
    </p:spTree>
    <p:extLst>
      <p:ext uri="{BB962C8B-B14F-4D97-AF65-F5344CB8AC3E}">
        <p14:creationId xmlns:p14="http://schemas.microsoft.com/office/powerpoint/2010/main" val="226316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808985" y="2465053"/>
            <a:ext cx="5315884" cy="282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42" dirty="0">
                <a:solidFill>
                  <a:srgbClr val="FFFFFF"/>
                </a:solidFill>
                <a:latin typeface="Times New Roman" pitchFamily="18" charset="0"/>
              </a:rPr>
              <a:t>There are three types of color receptive fields called </a:t>
            </a:r>
            <a:r>
              <a:rPr lang="en-US" sz="1842" i="1" dirty="0">
                <a:solidFill>
                  <a:srgbClr val="FFFFFF"/>
                </a:solidFill>
                <a:latin typeface="Times New Roman" pitchFamily="18" charset="0"/>
              </a:rPr>
              <a:t>opponent channels</a:t>
            </a:r>
            <a:r>
              <a:rPr lang="en-US" sz="1842" dirty="0">
                <a:solidFill>
                  <a:srgbClr val="FFFFFF"/>
                </a:solidFill>
                <a:latin typeface="Times New Roman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42" dirty="0">
              <a:solidFill>
                <a:srgbClr val="FFFFFF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12" dirty="0">
                <a:solidFill>
                  <a:srgbClr val="FFFFFF"/>
                </a:solidFill>
                <a:latin typeface="Arial" charset="0"/>
              </a:rPr>
              <a:t>Black </a:t>
            </a:r>
            <a:r>
              <a:rPr lang="en-US" sz="2072" dirty="0">
                <a:solidFill>
                  <a:srgbClr val="FFFFFF"/>
                </a:solidFill>
                <a:latin typeface="Arial" charset="0"/>
              </a:rPr>
              <a:t>–</a:t>
            </a:r>
            <a:r>
              <a:rPr lang="en-US" sz="2072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12" dirty="0">
                <a:solidFill>
                  <a:srgbClr val="FFFFFF"/>
                </a:solidFill>
                <a:latin typeface="Arial" charset="0"/>
              </a:rPr>
              <a:t>White (luminance) channel 		</a:t>
            </a:r>
            <a:r>
              <a:rPr lang="en-US" sz="1612" dirty="0">
                <a:solidFill>
                  <a:srgbClr val="FFFFFF"/>
                </a:solidFill>
                <a:latin typeface="Arial" charset="0"/>
              </a:rPr>
              <a:t>M </a:t>
            </a:r>
            <a:r>
              <a:rPr lang="en-US" sz="1612" dirty="0">
                <a:solidFill>
                  <a:srgbClr val="FFFFFF"/>
                </a:solidFill>
                <a:latin typeface="Arial" charset="0"/>
              </a:rPr>
              <a:t>+ 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12" dirty="0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12" dirty="0">
                <a:solidFill>
                  <a:srgbClr val="FFFFFF"/>
                </a:solidFill>
                <a:latin typeface="Arial" charset="0"/>
              </a:rPr>
              <a:t>Green </a:t>
            </a:r>
            <a:r>
              <a:rPr lang="en-US" sz="2072" dirty="0">
                <a:solidFill>
                  <a:srgbClr val="FFFFFF"/>
                </a:solidFill>
                <a:latin typeface="Arial" charset="0"/>
              </a:rPr>
              <a:t>–</a:t>
            </a:r>
            <a:r>
              <a:rPr lang="en-US" sz="2072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12" dirty="0">
                <a:solidFill>
                  <a:srgbClr val="FFFFFF"/>
                </a:solidFill>
                <a:latin typeface="Arial" charset="0"/>
              </a:rPr>
              <a:t>Red channel				</a:t>
            </a:r>
            <a:r>
              <a:rPr lang="en-US" sz="1612" dirty="0">
                <a:solidFill>
                  <a:srgbClr val="FFFFFF"/>
                </a:solidFill>
                <a:latin typeface="Arial" charset="0"/>
              </a:rPr>
              <a:t>M </a:t>
            </a:r>
            <a:r>
              <a:rPr lang="en-US" sz="1612" dirty="0">
                <a:solidFill>
                  <a:srgbClr val="FFFFFF"/>
                </a:solidFill>
                <a:latin typeface="Arial" charset="0"/>
              </a:rPr>
              <a:t>- 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12" dirty="0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12" dirty="0">
                <a:solidFill>
                  <a:srgbClr val="FFFFFF"/>
                </a:solidFill>
                <a:latin typeface="Arial" charset="0"/>
              </a:rPr>
              <a:t>Yellow – Blue channel				</a:t>
            </a:r>
            <a:r>
              <a:rPr lang="en-US" sz="1612" dirty="0">
                <a:solidFill>
                  <a:srgbClr val="FFFFFF"/>
                </a:solidFill>
                <a:latin typeface="Arial" charset="0"/>
              </a:rPr>
              <a:t>M </a:t>
            </a:r>
            <a:r>
              <a:rPr lang="en-US" sz="1612" dirty="0">
                <a:solidFill>
                  <a:srgbClr val="FFFFFF"/>
                </a:solidFill>
                <a:latin typeface="Arial" charset="0"/>
              </a:rPr>
              <a:t>+ L - 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14450" y="1200151"/>
            <a:ext cx="6472721" cy="688927"/>
          </a:xfrm>
        </p:spPr>
        <p:txBody>
          <a:bodyPr/>
          <a:lstStyle/>
          <a:p>
            <a:r>
              <a:rPr lang="en-US" dirty="0"/>
              <a:t>Opponent </a:t>
            </a:r>
            <a:r>
              <a:rPr lang="en-US" dirty="0" smtClean="0"/>
              <a:t>Color </a:t>
            </a:r>
            <a:r>
              <a:rPr lang="en-US" dirty="0"/>
              <a:t>Theory    </a:t>
            </a:r>
            <a:r>
              <a:rPr lang="en-US" dirty="0" smtClean="0"/>
              <a:t>                 </a:t>
            </a:r>
            <a:r>
              <a:rPr lang="en-US" dirty="0" err="1" smtClean="0"/>
              <a:t>Hering</a:t>
            </a:r>
            <a:r>
              <a:rPr lang="en-US" dirty="0" smtClean="0"/>
              <a:t> 1892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2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Four particular colors appear to be “unique”.</a:t>
            </a:r>
          </a:p>
          <a:p>
            <a:pPr lvl="1"/>
            <a:r>
              <a:rPr lang="en-US" dirty="0" smtClean="0"/>
              <a:t>Red, Green, Blue, and Yellow</a:t>
            </a:r>
          </a:p>
          <a:p>
            <a:r>
              <a:rPr lang="en-US" dirty="0" smtClean="0"/>
              <a:t>He considered these to be the “cardinal directions” of chromaticity</a:t>
            </a:r>
          </a:p>
          <a:p>
            <a:r>
              <a:rPr lang="en-US" dirty="0" smtClean="0"/>
              <a:t>All other colors seem to be intermediate between these four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200150" y="1028701"/>
            <a:ext cx="6472721" cy="6889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99" tIns="25004" rIns="50899" bIns="25004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5pPr>
            <a:lvl6pPr marL="467807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6pPr>
            <a:lvl7pPr marL="935614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7pPr>
            <a:lvl8pPr marL="140342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8pPr>
            <a:lvl9pPr marL="187122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9pPr>
          </a:lstStyle>
          <a:p>
            <a:r>
              <a:rPr lang="en-US" sz="2072" kern="0" dirty="0"/>
              <a:t>Opponent Color Theory                          </a:t>
            </a:r>
            <a:r>
              <a:rPr lang="en-US" sz="2072" kern="0" dirty="0" err="1"/>
              <a:t>Hering</a:t>
            </a:r>
            <a:r>
              <a:rPr lang="en-US" sz="2072" kern="0" dirty="0"/>
              <a:t> 1892</a:t>
            </a:r>
          </a:p>
        </p:txBody>
      </p:sp>
    </p:spTree>
    <p:extLst>
      <p:ext uri="{BB962C8B-B14F-4D97-AF65-F5344CB8AC3E}">
        <p14:creationId xmlns:p14="http://schemas.microsoft.com/office/powerpoint/2010/main" val="24069467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70204" y="1511158"/>
            <a:ext cx="4936700" cy="6889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2080" tIns="25584" rIns="52080" bIns="25584" anchor="b"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72" b="1" dirty="0">
              <a:solidFill>
                <a:srgbClr val="EAEC5E"/>
              </a:solidFill>
              <a:latin typeface="Helvetica" pitchFamily="34" charset="0"/>
            </a:endParaRPr>
          </a:p>
        </p:txBody>
      </p:sp>
      <p:graphicFrame>
        <p:nvGraphicFramePr>
          <p:cNvPr id="220164" name="Group 4"/>
          <p:cNvGraphicFramePr>
            <a:graphicFrameLocks noGrp="1"/>
          </p:cNvGraphicFramePr>
          <p:nvPr>
            <p:extLst/>
          </p:nvPr>
        </p:nvGraphicFramePr>
        <p:xfrm>
          <a:off x="2401058" y="2333480"/>
          <a:ext cx="4341884" cy="2763017"/>
        </p:xfrm>
        <a:graphic>
          <a:graphicData uri="http://schemas.openxmlformats.org/drawingml/2006/table">
            <a:tbl>
              <a:tblPr/>
              <a:tblGrid>
                <a:gridCol w="1447295"/>
                <a:gridCol w="1447295"/>
                <a:gridCol w="1447295"/>
              </a:tblGrid>
              <a:tr h="5920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Channel</a:t>
                      </a:r>
                    </a:p>
                  </a:txBody>
                  <a:tcPr marL="52629" marR="52629" marT="26315" marB="2631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Combination</a:t>
                      </a:r>
                    </a:p>
                  </a:txBody>
                  <a:tcPr marL="52629" marR="52629" marT="26315" marB="26315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Resolution</a:t>
                      </a:r>
                    </a:p>
                  </a:txBody>
                  <a:tcPr marL="52629" marR="52629" marT="26315" marB="2631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64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black - white</a:t>
                      </a:r>
                    </a:p>
                  </a:txBody>
                  <a:tcPr marL="52629" marR="52629" marT="26315" marB="263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M + L</a:t>
                      </a:r>
                    </a:p>
                  </a:txBody>
                  <a:tcPr marL="52629" marR="52629" marT="26315" marB="263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very high</a:t>
                      </a:r>
                    </a:p>
                  </a:txBody>
                  <a:tcPr marL="52629" marR="52629" marT="26315" marB="263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64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Green - red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52629" marR="52629" marT="26315" marB="263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M – L</a:t>
                      </a:r>
                    </a:p>
                  </a:txBody>
                  <a:tcPr marL="52629" marR="52629" marT="26315" marB="263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High</a:t>
                      </a:r>
                    </a:p>
                  </a:txBody>
                  <a:tcPr marL="52629" marR="52629" marT="26315" marB="263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64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yellow - blue</a:t>
                      </a:r>
                    </a:p>
                  </a:txBody>
                  <a:tcPr marL="52629" marR="52629" marT="26315" marB="263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M + L – S</a:t>
                      </a:r>
                    </a:p>
                  </a:txBody>
                  <a:tcPr marL="52629" marR="52629" marT="26315" marB="263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low</a:t>
                      </a:r>
                    </a:p>
                  </a:txBody>
                  <a:tcPr marL="52629" marR="52629" marT="26315" marB="263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257300" y="1314451"/>
            <a:ext cx="6472721" cy="68892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5pPr>
            <a:lvl6pPr marL="467807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6pPr>
            <a:lvl7pPr marL="935614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7pPr>
            <a:lvl8pPr marL="140342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8pPr>
            <a:lvl9pPr marL="187122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84" b="1">
                <a:solidFill>
                  <a:srgbClr val="EAEC5E"/>
                </a:solidFill>
                <a:latin typeface="Helvetica" pitchFamily="34" charset="0"/>
              </a:defRPr>
            </a:lvl9pPr>
          </a:lstStyle>
          <a:p>
            <a:r>
              <a:rPr lang="en-US" sz="2072" kern="0" dirty="0"/>
              <a:t>Opponent Color Theory                          </a:t>
            </a:r>
            <a:r>
              <a:rPr lang="en-US" sz="2072" kern="0" dirty="0" err="1"/>
              <a:t>Hering</a:t>
            </a:r>
            <a:r>
              <a:rPr lang="en-US" sz="2072" kern="0" dirty="0"/>
              <a:t> 1892</a:t>
            </a:r>
          </a:p>
        </p:txBody>
      </p:sp>
    </p:spTree>
    <p:extLst>
      <p:ext uri="{BB962C8B-B14F-4D97-AF65-F5344CB8AC3E}">
        <p14:creationId xmlns:p14="http://schemas.microsoft.com/office/powerpoint/2010/main" val="372143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050"/>
          <p:cNvSpPr txBox="1">
            <a:spLocks noChangeArrowheads="1"/>
          </p:cNvSpPr>
          <p:nvPr/>
        </p:nvSpPr>
        <p:spPr bwMode="auto">
          <a:xfrm>
            <a:off x="1771651" y="5035353"/>
            <a:ext cx="5491313" cy="5884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12" dirty="0">
                <a:solidFill>
                  <a:srgbClr val="FFFFFF"/>
                </a:solidFill>
                <a:latin typeface="Times New Roman" pitchFamily="18" charset="0"/>
              </a:rPr>
              <a:t>Cones interconnect in the retina, eventually leading to opponent-type signals.</a:t>
            </a:r>
          </a:p>
        </p:txBody>
      </p:sp>
      <p:sp>
        <p:nvSpPr>
          <p:cNvPr id="21507" name="Text Box 2051"/>
          <p:cNvSpPr txBox="1">
            <a:spLocks noChangeArrowheads="1"/>
          </p:cNvSpPr>
          <p:nvPr/>
        </p:nvSpPr>
        <p:spPr bwMode="auto">
          <a:xfrm>
            <a:off x="2800351" y="5600700"/>
            <a:ext cx="4766048" cy="1986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91" dirty="0">
                <a:solidFill>
                  <a:srgbClr val="FFFFFF"/>
                </a:solidFill>
                <a:latin typeface="Arial" charset="0"/>
              </a:rPr>
              <a:t>Roy S. Berns. “Billmeyer and Saltzman’s Principles of Color Technology, 3</a:t>
            </a:r>
            <a:r>
              <a:rPr lang="en-US" sz="691" baseline="30000" dirty="0">
                <a:solidFill>
                  <a:srgbClr val="FFFFFF"/>
                </a:solidFill>
                <a:latin typeface="Arial" charset="0"/>
              </a:rPr>
              <a:t>rd</a:t>
            </a:r>
            <a:r>
              <a:rPr lang="en-US" sz="691" dirty="0">
                <a:solidFill>
                  <a:srgbClr val="FFFFFF"/>
                </a:solidFill>
                <a:latin typeface="Arial" charset="0"/>
              </a:rPr>
              <a:t> Ed. 2000, John Wiley &amp; Sons, Inc. p. 16.</a:t>
            </a:r>
          </a:p>
        </p:txBody>
      </p:sp>
      <p:pic>
        <p:nvPicPr>
          <p:cNvPr id="21508" name="Picture 2052" descr="BillMeyer_1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6050" y="1885950"/>
            <a:ext cx="3913094" cy="314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329197" y="128757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+mj-lt"/>
              </a:rPr>
              <a:t>Opponent Color Theory</a:t>
            </a:r>
            <a:endParaRPr lang="en-US" sz="24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86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57" y="1143001"/>
            <a:ext cx="6472721" cy="688927"/>
          </a:xfrm>
        </p:spPr>
        <p:txBody>
          <a:bodyPr/>
          <a:lstStyle/>
          <a:p>
            <a:r>
              <a:rPr lang="en-US" dirty="0"/>
              <a:t>Opponent </a:t>
            </a:r>
            <a:r>
              <a:rPr lang="en-US" dirty="0" smtClean="0"/>
              <a:t>Color </a:t>
            </a:r>
            <a:r>
              <a:rPr lang="en-US" dirty="0"/>
              <a:t>Theory    </a:t>
            </a:r>
            <a:r>
              <a:rPr lang="en-US" dirty="0" smtClean="0"/>
              <a:t>                      </a:t>
            </a:r>
            <a:r>
              <a:rPr lang="en-US" dirty="0" err="1"/>
              <a:t>Hering</a:t>
            </a:r>
            <a:r>
              <a:rPr lang="en-US" dirty="0"/>
              <a:t> </a:t>
            </a:r>
            <a:r>
              <a:rPr lang="en-US" dirty="0" smtClean="0"/>
              <a:t>1892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015" y="2585146"/>
            <a:ext cx="4798007" cy="250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95232" y="5198834"/>
            <a:ext cx="2880917" cy="1986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91" b="1" dirty="0">
                <a:solidFill>
                  <a:srgbClr val="FFFFFF"/>
                </a:solidFill>
              </a:rPr>
              <a:t>Figure 12.9– Foundations of Sensation and Perception, George Mather</a:t>
            </a:r>
          </a:p>
        </p:txBody>
      </p:sp>
    </p:spTree>
    <p:extLst>
      <p:ext uri="{BB962C8B-B14F-4D97-AF65-F5344CB8AC3E}">
        <p14:creationId xmlns:p14="http://schemas.microsoft.com/office/powerpoint/2010/main" val="35832907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150" y="1718612"/>
            <a:ext cx="4561036" cy="3166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4210" y="5139390"/>
            <a:ext cx="2568332" cy="216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6" dirty="0"/>
              <a:t>Image from “Eye, Brain, and Vision,” David Hubel, 1988</a:t>
            </a:r>
          </a:p>
        </p:txBody>
      </p:sp>
    </p:spTree>
    <p:extLst>
      <p:ext uri="{BB962C8B-B14F-4D97-AF65-F5344CB8AC3E}">
        <p14:creationId xmlns:p14="http://schemas.microsoft.com/office/powerpoint/2010/main" val="2594447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66990" y="857251"/>
            <a:ext cx="8098860" cy="918569"/>
          </a:xfrm>
        </p:spPr>
        <p:txBody>
          <a:bodyPr/>
          <a:lstStyle/>
          <a:p>
            <a:r>
              <a:rPr lang="en-US" dirty="0" smtClean="0"/>
              <a:t>Dynamic Information (Bandwidth Required)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451114" algn="l"/>
                <a:tab pos="6100984" algn="l"/>
              </a:tabLst>
            </a:pP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Voice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44,000 bits/second</a:t>
            </a:r>
          </a:p>
          <a:p>
            <a:pPr>
              <a:tabLst>
                <a:tab pos="2451114" algn="l"/>
                <a:tab pos="6100984" algn="l"/>
              </a:tabLst>
            </a:pPr>
            <a:endParaRPr lang="en-US" sz="614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2451114" algn="l"/>
                <a:tab pos="6100984" algn="l"/>
              </a:tabLst>
            </a:pP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Video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512 x 480 x 8 bits x 30 fps = 7 1/2 	Mbytes/second = 60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Mbits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/second (1363x)</a:t>
            </a:r>
          </a:p>
          <a:p>
            <a:pPr>
              <a:tabLst>
                <a:tab pos="2451114" algn="l"/>
                <a:tab pos="6100984" algn="l"/>
              </a:tabLst>
            </a:pPr>
            <a:endParaRPr lang="en-US" sz="614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2451114" algn="l"/>
                <a:tab pos="6100984" algn="l"/>
              </a:tabLst>
            </a:pP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HDTV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	1920 x 1280 x 3 bytes x 60fps = 420 	Mbytes/second (76,328x)</a:t>
            </a:r>
          </a:p>
        </p:txBody>
      </p:sp>
      <p:sp>
        <p:nvSpPr>
          <p:cNvPr id="4" name="Rectangle 3"/>
          <p:cNvSpPr/>
          <p:nvPr/>
        </p:nvSpPr>
        <p:spPr>
          <a:xfrm>
            <a:off x="1414266" y="5300250"/>
            <a:ext cx="4619648" cy="375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842" i="1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* Statistics represent uncompressed data.</a:t>
            </a:r>
          </a:p>
        </p:txBody>
      </p:sp>
    </p:spTree>
    <p:extLst>
      <p:ext uri="{BB962C8B-B14F-4D97-AF65-F5344CB8AC3E}">
        <p14:creationId xmlns:p14="http://schemas.microsoft.com/office/powerpoint/2010/main" val="12304468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525023" y="971551"/>
            <a:ext cx="5420959" cy="688927"/>
          </a:xfrm>
        </p:spPr>
        <p:txBody>
          <a:bodyPr/>
          <a:lstStyle/>
          <a:p>
            <a:r>
              <a:rPr lang="en-US" dirty="0"/>
              <a:t>Full Color Image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48191" y="5233813"/>
            <a:ext cx="1197764" cy="163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61" b="1" dirty="0">
                <a:solidFill>
                  <a:srgbClr val="FFFFFF"/>
                </a:solidFill>
                <a:latin typeface="Arial" charset="0"/>
              </a:rPr>
              <a:t>YIQ </a:t>
            </a:r>
            <a:r>
              <a:rPr lang="en-US" sz="46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461" b="1" dirty="0">
                <a:solidFill>
                  <a:srgbClr val="FFFFFF"/>
                </a:solidFill>
                <a:latin typeface="Arial" charset="0"/>
                <a:hlinkClick r:id="rId2"/>
              </a:rPr>
              <a:t>http://en.wikipedia.org/wiki/YIQ</a:t>
            </a:r>
            <a:endParaRPr lang="en-US" sz="461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47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2275" y="2400143"/>
            <a:ext cx="3859453" cy="2851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424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085851"/>
            <a:ext cx="5420957" cy="688927"/>
          </a:xfrm>
        </p:spPr>
        <p:txBody>
          <a:bodyPr/>
          <a:lstStyle/>
          <a:p>
            <a:r>
              <a:rPr lang="en-US" sz="1842" dirty="0"/>
              <a:t>Luminance Image (Y)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48191" y="5233813"/>
            <a:ext cx="1197764" cy="163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61" b="1" dirty="0">
                <a:solidFill>
                  <a:srgbClr val="FFFFFF"/>
                </a:solidFill>
                <a:latin typeface="Arial" charset="0"/>
              </a:rPr>
              <a:t>YIQ </a:t>
            </a:r>
            <a:r>
              <a:rPr lang="en-US" sz="46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461" b="1" dirty="0">
                <a:solidFill>
                  <a:srgbClr val="FFFFFF"/>
                </a:solidFill>
                <a:latin typeface="Arial" charset="0"/>
                <a:hlinkClick r:id="rId2"/>
              </a:rPr>
              <a:t>http://en.wikipedia.org/wiki/YIQ</a:t>
            </a:r>
            <a:endParaRPr lang="en-US" sz="461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46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4203" y="2400305"/>
            <a:ext cx="3857699" cy="283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776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4205" y="2400304"/>
            <a:ext cx="3858112" cy="28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668" y="1085851"/>
            <a:ext cx="5508671" cy="688927"/>
          </a:xfrm>
        </p:spPr>
        <p:txBody>
          <a:bodyPr/>
          <a:lstStyle/>
          <a:p>
            <a:r>
              <a:rPr lang="en-US" sz="1842" dirty="0"/>
              <a:t>Color Addition (Red/Green Axis)(I)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48191" y="5233813"/>
            <a:ext cx="1197764" cy="163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61" b="1" dirty="0">
                <a:solidFill>
                  <a:srgbClr val="FFFFFF"/>
                </a:solidFill>
                <a:latin typeface="Arial" charset="0"/>
              </a:rPr>
              <a:t>YIQ </a:t>
            </a:r>
            <a:r>
              <a:rPr lang="en-US" sz="46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461" b="1" dirty="0">
                <a:solidFill>
                  <a:srgbClr val="FFFFFF"/>
                </a:solidFill>
                <a:latin typeface="Arial" charset="0"/>
                <a:hlinkClick r:id="rId3"/>
              </a:rPr>
              <a:t>http://en.wikipedia.org/wiki/YIQ</a:t>
            </a:r>
            <a:endParaRPr lang="en-US" sz="461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04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1" y="1085851"/>
            <a:ext cx="5464814" cy="688927"/>
          </a:xfrm>
        </p:spPr>
        <p:txBody>
          <a:bodyPr/>
          <a:lstStyle/>
          <a:p>
            <a:r>
              <a:rPr lang="en-US" sz="1842" dirty="0"/>
              <a:t>Color Addition (Yellow/Blue Axis)(Q)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48191" y="5233813"/>
            <a:ext cx="1197764" cy="163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61" b="1" dirty="0">
                <a:solidFill>
                  <a:srgbClr val="FFFFFF"/>
                </a:solidFill>
                <a:latin typeface="Arial" charset="0"/>
              </a:rPr>
              <a:t>YIQ </a:t>
            </a:r>
            <a:r>
              <a:rPr lang="en-US" sz="46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461" b="1" dirty="0">
                <a:solidFill>
                  <a:srgbClr val="FFFFFF"/>
                </a:solidFill>
                <a:latin typeface="Arial" charset="0"/>
                <a:hlinkClick r:id="rId2"/>
              </a:rPr>
              <a:t>http://en.wikipedia.org/wiki/YIQ</a:t>
            </a:r>
            <a:endParaRPr lang="en-US" sz="461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4438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4205" y="2400304"/>
            <a:ext cx="3822428" cy="28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254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eidiyiq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1" y="2114550"/>
            <a:ext cx="3684023" cy="3443721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371600" y="1257301"/>
            <a:ext cx="6115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tx2"/>
                </a:solidFill>
                <a:latin typeface="+mj-lt"/>
              </a:rPr>
              <a:t>Heidi						YIQ</a:t>
            </a:r>
            <a:endParaRPr lang="en-US" sz="27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384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heidiban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86051" y="2228850"/>
            <a:ext cx="3681248" cy="344193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371600" y="1314451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+mj-lt"/>
              </a:rPr>
              <a:t>Heidi							YIQ</a:t>
            </a:r>
            <a:endParaRPr lang="en-US" sz="24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205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5603" name="Picture 3" descr="compression_004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8901" y="1828801"/>
            <a:ext cx="3475435" cy="39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314450" y="1314451"/>
            <a:ext cx="48577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tx2"/>
                </a:solidFill>
              </a:rPr>
              <a:t>Morse Code</a:t>
            </a:r>
            <a:endParaRPr lang="en-US" sz="27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0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6627" name="Picture 3" descr="compression_0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92969"/>
            <a:ext cx="6858000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158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7651" name="Picture 3" descr="compression_0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4680" y="856059"/>
            <a:ext cx="6674644" cy="514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14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8675" name="Picture 3" descr="compression_0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1809" y="890588"/>
            <a:ext cx="6859191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665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arpa team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2079" y="1822114"/>
            <a:ext cx="6081561" cy="417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577514" y="1182527"/>
            <a:ext cx="184731" cy="3050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382"/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title"/>
          </p:nvPr>
        </p:nvSpPr>
        <p:spPr>
          <a:xfrm>
            <a:off x="304516" y="871872"/>
            <a:ext cx="8403716" cy="918569"/>
          </a:xfrm>
          <a:noFill/>
        </p:spPr>
        <p:txBody>
          <a:bodyPr/>
          <a:lstStyle/>
          <a:p>
            <a:r>
              <a:rPr lang="en-US" dirty="0" smtClean="0"/>
              <a:t>History Of The Internet 				ARPA Team</a:t>
            </a:r>
          </a:p>
        </p:txBody>
      </p:sp>
    </p:spTree>
    <p:extLst>
      <p:ext uri="{BB962C8B-B14F-4D97-AF65-F5344CB8AC3E}">
        <p14:creationId xmlns:p14="http://schemas.microsoft.com/office/powerpoint/2010/main" val="18237333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Lossless Compression System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600200" y="3143250"/>
            <a:ext cx="685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Original </a:t>
            </a:r>
          </a:p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Data (X)</a:t>
            </a:r>
          </a:p>
        </p:txBody>
      </p:sp>
      <p:sp>
        <p:nvSpPr>
          <p:cNvPr id="29700" name="AutoShape 5"/>
          <p:cNvSpPr>
            <a:spLocks noChangeArrowheads="1"/>
          </p:cNvSpPr>
          <p:nvPr/>
        </p:nvSpPr>
        <p:spPr bwMode="auto">
          <a:xfrm>
            <a:off x="2686050" y="3028950"/>
            <a:ext cx="1143000" cy="800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Lossless</a:t>
            </a:r>
          </a:p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Encoder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29701" name="AutoShape 6"/>
          <p:cNvSpPr>
            <a:spLocks noChangeArrowheads="1"/>
          </p:cNvSpPr>
          <p:nvPr/>
        </p:nvSpPr>
        <p:spPr bwMode="auto">
          <a:xfrm>
            <a:off x="5324475" y="3028950"/>
            <a:ext cx="1133475" cy="800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Decoder</a:t>
            </a:r>
            <a:endParaRPr lang="en-US" dirty="0">
              <a:solidFill>
                <a:srgbClr val="FFFF66"/>
              </a:solidFill>
            </a:endParaRPr>
          </a:p>
        </p:txBody>
      </p:sp>
      <p:cxnSp>
        <p:nvCxnSpPr>
          <p:cNvPr id="29702" name="AutoShape 7"/>
          <p:cNvCxnSpPr>
            <a:cxnSpLocks noChangeShapeType="1"/>
            <a:stCxn id="29699" idx="3"/>
            <a:endCxn id="29700" idx="1"/>
          </p:cNvCxnSpPr>
          <p:nvPr/>
        </p:nvCxnSpPr>
        <p:spPr bwMode="auto">
          <a:xfrm>
            <a:off x="2286000" y="3429000"/>
            <a:ext cx="400050" cy="0"/>
          </a:xfrm>
          <a:prstGeom prst="straightConnector1">
            <a:avLst/>
          </a:prstGeom>
          <a:ln w="57150"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703" name="AutoShape 8"/>
          <p:cNvCxnSpPr>
            <a:cxnSpLocks noChangeShapeType="1"/>
            <a:stCxn id="29700" idx="3"/>
            <a:endCxn id="29707" idx="1"/>
          </p:cNvCxnSpPr>
          <p:nvPr/>
        </p:nvCxnSpPr>
        <p:spPr bwMode="auto">
          <a:xfrm>
            <a:off x="3829050" y="3429000"/>
            <a:ext cx="228600" cy="0"/>
          </a:xfrm>
          <a:prstGeom prst="straightConnector1">
            <a:avLst/>
          </a:prstGeom>
          <a:ln w="57150"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704" name="AutoShape 12"/>
          <p:cNvCxnSpPr>
            <a:cxnSpLocks noChangeShapeType="1"/>
            <a:stCxn id="29701" idx="3"/>
          </p:cNvCxnSpPr>
          <p:nvPr/>
        </p:nvCxnSpPr>
        <p:spPr bwMode="auto">
          <a:xfrm>
            <a:off x="6457950" y="3429000"/>
            <a:ext cx="342900" cy="0"/>
          </a:xfrm>
          <a:prstGeom prst="straightConnector1">
            <a:avLst/>
          </a:prstGeom>
          <a:ln w="57150"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705" name="Text Box 17"/>
          <p:cNvSpPr txBox="1">
            <a:spLocks noChangeArrowheads="1"/>
          </p:cNvSpPr>
          <p:nvPr/>
        </p:nvSpPr>
        <p:spPr bwMode="auto">
          <a:xfrm>
            <a:off x="2825428" y="2215635"/>
            <a:ext cx="3603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Decompressed Data = Original Data.</a:t>
            </a:r>
          </a:p>
        </p:txBody>
      </p:sp>
      <p:sp>
        <p:nvSpPr>
          <p:cNvPr id="29706" name="Rectangle 18"/>
          <p:cNvSpPr>
            <a:spLocks noChangeArrowheads="1"/>
          </p:cNvSpPr>
          <p:nvPr/>
        </p:nvSpPr>
        <p:spPr bwMode="auto">
          <a:xfrm>
            <a:off x="6800850" y="3143250"/>
            <a:ext cx="8572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Original</a:t>
            </a:r>
          </a:p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Data (X)</a:t>
            </a:r>
          </a:p>
        </p:txBody>
      </p:sp>
      <p:sp>
        <p:nvSpPr>
          <p:cNvPr id="29707" name="Rectangle 19"/>
          <p:cNvSpPr>
            <a:spLocks noChangeArrowheads="1"/>
          </p:cNvSpPr>
          <p:nvPr/>
        </p:nvSpPr>
        <p:spPr bwMode="auto">
          <a:xfrm>
            <a:off x="4057650" y="3143250"/>
            <a:ext cx="10287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500" dirty="0">
                <a:solidFill>
                  <a:srgbClr val="FF9999"/>
                </a:solidFill>
              </a:rPr>
              <a:t>Compressed </a:t>
            </a:r>
          </a:p>
          <a:p>
            <a:pPr algn="ctr" eaLnBrk="0" hangingPunct="0"/>
            <a:r>
              <a:rPr lang="en-US" sz="1500" dirty="0">
                <a:solidFill>
                  <a:srgbClr val="FF9999"/>
                </a:solidFill>
              </a:rPr>
              <a:t>Data</a:t>
            </a:r>
          </a:p>
        </p:txBody>
      </p:sp>
      <p:cxnSp>
        <p:nvCxnSpPr>
          <p:cNvPr id="29708" name="AutoShape 20"/>
          <p:cNvCxnSpPr>
            <a:cxnSpLocks noChangeShapeType="1"/>
            <a:endCxn id="29701" idx="1"/>
          </p:cNvCxnSpPr>
          <p:nvPr/>
        </p:nvCxnSpPr>
        <p:spPr bwMode="auto">
          <a:xfrm>
            <a:off x="5086350" y="3429000"/>
            <a:ext cx="238125" cy="0"/>
          </a:xfrm>
          <a:prstGeom prst="straightConnector1">
            <a:avLst/>
          </a:prstGeom>
          <a:ln w="57150"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2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is Lossless Compression Needed?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Medical – patient diagnosis</a:t>
            </a:r>
          </a:p>
          <a:p>
            <a:r>
              <a:rPr lang="en-US" dirty="0"/>
              <a:t>Aerial  photography – </a:t>
            </a:r>
            <a:r>
              <a:rPr lang="en-US" dirty="0" smtClean="0"/>
              <a:t>surveillance</a:t>
            </a:r>
          </a:p>
          <a:p>
            <a:r>
              <a:rPr lang="en-US" dirty="0"/>
              <a:t>High quality art and photo </a:t>
            </a:r>
            <a:r>
              <a:rPr lang="en-US" dirty="0" smtClean="0"/>
              <a:t>reproduction</a:t>
            </a:r>
          </a:p>
          <a:p>
            <a:r>
              <a:rPr lang="en-US" dirty="0"/>
              <a:t>Legal </a:t>
            </a:r>
            <a:r>
              <a:rPr lang="en-US" dirty="0" smtClean="0"/>
              <a:t>evidence</a:t>
            </a:r>
          </a:p>
          <a:p>
            <a:r>
              <a:rPr lang="en-US" dirty="0" smtClean="0"/>
              <a:t>Augmented Reality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037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Lossless Compression Methods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Run Length Codes</a:t>
            </a:r>
          </a:p>
          <a:p>
            <a:r>
              <a:rPr lang="en-US" dirty="0" smtClean="0"/>
              <a:t>Huffman Codes</a:t>
            </a:r>
          </a:p>
          <a:p>
            <a:r>
              <a:rPr lang="en-US" dirty="0" smtClean="0"/>
              <a:t>Lempel-Ziv Codes</a:t>
            </a:r>
          </a:p>
        </p:txBody>
      </p:sp>
    </p:spTree>
    <p:extLst>
      <p:ext uri="{BB962C8B-B14F-4D97-AF65-F5344CB8AC3E}">
        <p14:creationId xmlns:p14="http://schemas.microsoft.com/office/powerpoint/2010/main" val="32884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length encoding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run-length code encodes the binary data-vector via encoding of the sequence of run lengths </a:t>
            </a:r>
            <a:r>
              <a:rPr lang="en-US" dirty="0" smtClean="0">
                <a:solidFill>
                  <a:schemeClr val="accent1"/>
                </a:solidFill>
              </a:rPr>
              <a:t>r</a:t>
            </a:r>
            <a:r>
              <a:rPr lang="en-US" baseline="-25000" dirty="0" smtClean="0">
                <a:solidFill>
                  <a:schemeClr val="accent1"/>
                </a:solidFill>
              </a:rPr>
              <a:t>1</a:t>
            </a:r>
            <a:r>
              <a:rPr lang="en-US" dirty="0" smtClean="0">
                <a:solidFill>
                  <a:schemeClr val="accent1"/>
                </a:solidFill>
              </a:rPr>
              <a:t>,r</a:t>
            </a:r>
            <a:r>
              <a:rPr lang="en-US" baseline="-25000" dirty="0" smtClean="0">
                <a:solidFill>
                  <a:schemeClr val="accent1"/>
                </a:solidFill>
              </a:rPr>
              <a:t>2</a:t>
            </a:r>
            <a:r>
              <a:rPr lang="en-US" dirty="0" smtClean="0">
                <a:solidFill>
                  <a:schemeClr val="accent1"/>
                </a:solidFill>
              </a:rPr>
              <a:t>,…,r</a:t>
            </a:r>
            <a:r>
              <a:rPr lang="en-US" baseline="-25000" dirty="0" smtClean="0">
                <a:solidFill>
                  <a:schemeClr val="accent1"/>
                </a:solidFill>
              </a:rPr>
              <a:t>k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649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997744"/>
            <a:ext cx="6343650" cy="857250"/>
          </a:xfrm>
        </p:spPr>
        <p:txBody>
          <a:bodyPr/>
          <a:lstStyle/>
          <a:p>
            <a:r>
              <a:rPr lang="en-US" sz="2100" dirty="0"/>
              <a:t>Lossless coding Example   Run length encoding</a:t>
            </a:r>
          </a:p>
        </p:txBody>
      </p:sp>
      <p:pic>
        <p:nvPicPr>
          <p:cNvPr id="33795" name="Picture 4" descr="img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2131" y="2743201"/>
            <a:ext cx="2157413" cy="177879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1803797" y="3634979"/>
            <a:ext cx="2171700" cy="2738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350" dirty="0"/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4286251" y="2226276"/>
            <a:ext cx="950966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350" dirty="0"/>
              <a:t>160 Blue,</a:t>
            </a:r>
          </a:p>
          <a:p>
            <a:pPr eaLnBrk="0" hangingPunct="0"/>
            <a:r>
              <a:rPr lang="en-US" sz="1350" dirty="0"/>
              <a:t>3     Black,</a:t>
            </a:r>
          </a:p>
          <a:p>
            <a:pPr eaLnBrk="0" hangingPunct="0"/>
            <a:r>
              <a:rPr lang="en-US" sz="1350" dirty="0"/>
              <a:t>8     Red,</a:t>
            </a:r>
          </a:p>
          <a:p>
            <a:pPr eaLnBrk="0" hangingPunct="0"/>
            <a:r>
              <a:rPr lang="en-US" sz="1350" dirty="0"/>
              <a:t>3     Black,</a:t>
            </a:r>
          </a:p>
          <a:p>
            <a:pPr eaLnBrk="0" hangingPunct="0"/>
            <a:r>
              <a:rPr lang="en-US" sz="1350" dirty="0"/>
              <a:t>8     White,</a:t>
            </a:r>
          </a:p>
          <a:p>
            <a:pPr eaLnBrk="0" hangingPunct="0"/>
            <a:r>
              <a:rPr lang="en-US" sz="1350" dirty="0"/>
              <a:t>3     Black,</a:t>
            </a:r>
          </a:p>
          <a:p>
            <a:pPr eaLnBrk="0" hangingPunct="0"/>
            <a:r>
              <a:rPr lang="en-US" sz="1350" dirty="0"/>
              <a:t>10   White,</a:t>
            </a:r>
          </a:p>
          <a:p>
            <a:pPr eaLnBrk="0" hangingPunct="0"/>
            <a:r>
              <a:rPr lang="en-US" sz="1350" dirty="0"/>
              <a:t>3     Black,</a:t>
            </a:r>
          </a:p>
          <a:p>
            <a:pPr eaLnBrk="0" hangingPunct="0"/>
            <a:r>
              <a:rPr lang="en-US" sz="1350" dirty="0"/>
              <a:t>12   Red,</a:t>
            </a:r>
          </a:p>
          <a:p>
            <a:pPr eaLnBrk="0" hangingPunct="0"/>
            <a:r>
              <a:rPr lang="en-US" sz="1350" dirty="0"/>
              <a:t>3     Black,</a:t>
            </a:r>
          </a:p>
          <a:p>
            <a:pPr eaLnBrk="0" hangingPunct="0"/>
            <a:r>
              <a:rPr lang="en-US" sz="1350" dirty="0"/>
              <a:t>8     White,</a:t>
            </a:r>
          </a:p>
          <a:p>
            <a:pPr eaLnBrk="0" hangingPunct="0"/>
            <a:r>
              <a:rPr lang="en-US" sz="1350" dirty="0"/>
              <a:t>3     Black,</a:t>
            </a:r>
          </a:p>
          <a:p>
            <a:pPr eaLnBrk="0" hangingPunct="0"/>
            <a:r>
              <a:rPr lang="en-US" sz="1350" dirty="0"/>
              <a:t>10   White,</a:t>
            </a:r>
          </a:p>
          <a:p>
            <a:pPr eaLnBrk="0" hangingPunct="0"/>
            <a:r>
              <a:rPr lang="en-US" sz="1350" dirty="0"/>
              <a:t>3     Black,</a:t>
            </a:r>
          </a:p>
          <a:p>
            <a:pPr eaLnBrk="0" hangingPunct="0"/>
            <a:r>
              <a:rPr lang="en-US" sz="1350" dirty="0"/>
              <a:t>4     Red,</a:t>
            </a:r>
          </a:p>
          <a:p>
            <a:pPr eaLnBrk="0" hangingPunct="0"/>
            <a:r>
              <a:rPr lang="en-US" sz="1350" dirty="0"/>
              <a:t>3     Black,</a:t>
            </a:r>
          </a:p>
          <a:p>
            <a:pPr eaLnBrk="0" hangingPunct="0"/>
            <a:r>
              <a:rPr lang="en-US" sz="1350" dirty="0"/>
              <a:t>40   Blue.</a:t>
            </a:r>
          </a:p>
          <a:p>
            <a:pPr eaLnBrk="0" hangingPunct="0"/>
            <a:endParaRPr lang="en-US" sz="1350" dirty="0"/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2254175" y="4707709"/>
            <a:ext cx="1213794" cy="30008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350" dirty="0"/>
              <a:t>274 pixel wide</a:t>
            </a:r>
          </a:p>
        </p:txBody>
      </p:sp>
      <p:sp>
        <p:nvSpPr>
          <p:cNvPr id="33799" name="Line 8"/>
          <p:cNvSpPr>
            <a:spLocks noChangeShapeType="1"/>
          </p:cNvSpPr>
          <p:nvPr/>
        </p:nvSpPr>
        <p:spPr bwMode="auto">
          <a:xfrm>
            <a:off x="3486150" y="4857750"/>
            <a:ext cx="4572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3800" name="Line 9"/>
          <p:cNvSpPr>
            <a:spLocks noChangeShapeType="1"/>
          </p:cNvSpPr>
          <p:nvPr/>
        </p:nvSpPr>
        <p:spPr bwMode="auto">
          <a:xfrm>
            <a:off x="1828800" y="4857750"/>
            <a:ext cx="4572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3801" name="AutoShape 10"/>
          <p:cNvSpPr>
            <a:spLocks/>
          </p:cNvSpPr>
          <p:nvPr/>
        </p:nvSpPr>
        <p:spPr bwMode="auto">
          <a:xfrm>
            <a:off x="4000500" y="2286000"/>
            <a:ext cx="400050" cy="3486150"/>
          </a:xfrm>
          <a:prstGeom prst="leftBrace">
            <a:avLst>
              <a:gd name="adj1" fmla="val 66667"/>
              <a:gd name="adj2" fmla="val 39333"/>
            </a:avLst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350" dirty="0"/>
          </a:p>
        </p:txBody>
      </p:sp>
      <p:sp>
        <p:nvSpPr>
          <p:cNvPr id="33802" name="Text Box 11"/>
          <p:cNvSpPr txBox="1">
            <a:spLocks noChangeArrowheads="1"/>
          </p:cNvSpPr>
          <p:nvPr/>
        </p:nvSpPr>
        <p:spPr bwMode="auto">
          <a:xfrm>
            <a:off x="2389864" y="5176815"/>
            <a:ext cx="853119" cy="30008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350" dirty="0"/>
              <a:t>274 bytes</a:t>
            </a:r>
          </a:p>
        </p:txBody>
      </p:sp>
      <p:sp>
        <p:nvSpPr>
          <p:cNvPr id="33803" name="Text Box 12"/>
          <p:cNvSpPr txBox="1">
            <a:spLocks noChangeArrowheads="1"/>
          </p:cNvSpPr>
          <p:nvPr/>
        </p:nvSpPr>
        <p:spPr bwMode="auto">
          <a:xfrm>
            <a:off x="5600701" y="3083177"/>
            <a:ext cx="2274982" cy="237757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350" dirty="0"/>
              <a:t>Numbers + colors</a:t>
            </a:r>
          </a:p>
          <a:p>
            <a:pPr eaLnBrk="0" hangingPunct="0"/>
            <a:r>
              <a:rPr lang="en-US" sz="1350" dirty="0"/>
              <a:t>17(1)        +   17(1) = 34 bytes</a:t>
            </a:r>
          </a:p>
          <a:p>
            <a:pPr eaLnBrk="0" hangingPunct="0"/>
            <a:endParaRPr lang="en-US" sz="1350" dirty="0"/>
          </a:p>
          <a:p>
            <a:pPr eaLnBrk="0" hangingPunct="0"/>
            <a:endParaRPr lang="en-US" sz="1350" dirty="0"/>
          </a:p>
          <a:p>
            <a:pPr eaLnBrk="0" hangingPunct="0"/>
            <a:endParaRPr lang="en-US" sz="1350" dirty="0"/>
          </a:p>
          <a:p>
            <a:pPr eaLnBrk="0" hangingPunct="0"/>
            <a:endParaRPr lang="en-US" sz="1350" dirty="0"/>
          </a:p>
          <a:p>
            <a:pPr eaLnBrk="0" hangingPunct="0"/>
            <a:endParaRPr lang="en-US" sz="1350" dirty="0"/>
          </a:p>
          <a:p>
            <a:pPr eaLnBrk="0" hangingPunct="0"/>
            <a:endParaRPr lang="en-US" sz="1350" dirty="0"/>
          </a:p>
          <a:p>
            <a:pPr eaLnBrk="0" hangingPunct="0"/>
            <a:endParaRPr lang="en-US" sz="1350" dirty="0"/>
          </a:p>
          <a:p>
            <a:pPr eaLnBrk="0" hangingPunct="0"/>
            <a:r>
              <a:rPr lang="en-US" sz="1350" dirty="0"/>
              <a:t>Compression ratio = 274÷34</a:t>
            </a:r>
          </a:p>
          <a:p>
            <a:pPr eaLnBrk="0" hangingPunct="0"/>
            <a:r>
              <a:rPr lang="en-US" sz="1350" dirty="0"/>
              <a:t>                                 </a:t>
            </a:r>
            <a:r>
              <a:rPr lang="en-US" sz="1350" dirty="0">
                <a:sym typeface="Symbol" pitchFamily="18" charset="2"/>
              </a:rPr>
              <a:t></a:t>
            </a:r>
            <a:r>
              <a:rPr lang="en-US" sz="1350" dirty="0"/>
              <a:t> 8:1</a:t>
            </a:r>
          </a:p>
        </p:txBody>
      </p:sp>
    </p:spTree>
    <p:extLst>
      <p:ext uri="{BB962C8B-B14F-4D97-AF65-F5344CB8AC3E}">
        <p14:creationId xmlns:p14="http://schemas.microsoft.com/office/powerpoint/2010/main" val="30948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Lossless Compression System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600200" y="3143250"/>
            <a:ext cx="685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Original </a:t>
            </a:r>
          </a:p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Data (X)</a:t>
            </a:r>
          </a:p>
        </p:txBody>
      </p:sp>
      <p:sp>
        <p:nvSpPr>
          <p:cNvPr id="29700" name="AutoShape 5"/>
          <p:cNvSpPr>
            <a:spLocks noChangeArrowheads="1"/>
          </p:cNvSpPr>
          <p:nvPr/>
        </p:nvSpPr>
        <p:spPr bwMode="auto">
          <a:xfrm>
            <a:off x="2686050" y="3028950"/>
            <a:ext cx="1143000" cy="800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Lossless</a:t>
            </a:r>
          </a:p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Encoder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29701" name="AutoShape 6"/>
          <p:cNvSpPr>
            <a:spLocks noChangeArrowheads="1"/>
          </p:cNvSpPr>
          <p:nvPr/>
        </p:nvSpPr>
        <p:spPr bwMode="auto">
          <a:xfrm>
            <a:off x="5324475" y="3028950"/>
            <a:ext cx="1133475" cy="800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Decoder</a:t>
            </a:r>
            <a:endParaRPr lang="en-US" dirty="0">
              <a:solidFill>
                <a:srgbClr val="FFFF66"/>
              </a:solidFill>
            </a:endParaRPr>
          </a:p>
        </p:txBody>
      </p:sp>
      <p:cxnSp>
        <p:nvCxnSpPr>
          <p:cNvPr id="29702" name="AutoShape 7"/>
          <p:cNvCxnSpPr>
            <a:cxnSpLocks noChangeShapeType="1"/>
            <a:stCxn id="29699" idx="3"/>
            <a:endCxn id="29700" idx="1"/>
          </p:cNvCxnSpPr>
          <p:nvPr/>
        </p:nvCxnSpPr>
        <p:spPr bwMode="auto">
          <a:xfrm>
            <a:off x="2286000" y="3429000"/>
            <a:ext cx="400050" cy="0"/>
          </a:xfrm>
          <a:prstGeom prst="straightConnector1">
            <a:avLst/>
          </a:prstGeom>
          <a:ln w="57150"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703" name="AutoShape 8"/>
          <p:cNvCxnSpPr>
            <a:cxnSpLocks noChangeShapeType="1"/>
            <a:stCxn id="29700" idx="3"/>
            <a:endCxn id="29707" idx="1"/>
          </p:cNvCxnSpPr>
          <p:nvPr/>
        </p:nvCxnSpPr>
        <p:spPr bwMode="auto">
          <a:xfrm>
            <a:off x="3829050" y="3429000"/>
            <a:ext cx="228600" cy="0"/>
          </a:xfrm>
          <a:prstGeom prst="straightConnector1">
            <a:avLst/>
          </a:prstGeom>
          <a:ln w="57150"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704" name="AutoShape 12"/>
          <p:cNvCxnSpPr>
            <a:cxnSpLocks noChangeShapeType="1"/>
            <a:stCxn id="29701" idx="3"/>
          </p:cNvCxnSpPr>
          <p:nvPr/>
        </p:nvCxnSpPr>
        <p:spPr bwMode="auto">
          <a:xfrm>
            <a:off x="6457950" y="3429000"/>
            <a:ext cx="342900" cy="0"/>
          </a:xfrm>
          <a:prstGeom prst="straightConnector1">
            <a:avLst/>
          </a:prstGeom>
          <a:ln w="57150"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705" name="Text Box 17"/>
          <p:cNvSpPr txBox="1">
            <a:spLocks noChangeArrowheads="1"/>
          </p:cNvSpPr>
          <p:nvPr/>
        </p:nvSpPr>
        <p:spPr bwMode="auto">
          <a:xfrm>
            <a:off x="2825428" y="2215635"/>
            <a:ext cx="3603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Decompressed Data = Original Data.</a:t>
            </a:r>
          </a:p>
        </p:txBody>
      </p:sp>
      <p:sp>
        <p:nvSpPr>
          <p:cNvPr id="29706" name="Rectangle 18"/>
          <p:cNvSpPr>
            <a:spLocks noChangeArrowheads="1"/>
          </p:cNvSpPr>
          <p:nvPr/>
        </p:nvSpPr>
        <p:spPr bwMode="auto">
          <a:xfrm>
            <a:off x="6800850" y="3143250"/>
            <a:ext cx="8572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Original</a:t>
            </a:r>
          </a:p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Data (X)</a:t>
            </a:r>
          </a:p>
        </p:txBody>
      </p:sp>
      <p:sp>
        <p:nvSpPr>
          <p:cNvPr id="29707" name="Rectangle 19"/>
          <p:cNvSpPr>
            <a:spLocks noChangeArrowheads="1"/>
          </p:cNvSpPr>
          <p:nvPr/>
        </p:nvSpPr>
        <p:spPr bwMode="auto">
          <a:xfrm>
            <a:off x="4057650" y="3143250"/>
            <a:ext cx="10287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500" dirty="0">
                <a:solidFill>
                  <a:srgbClr val="FF9999"/>
                </a:solidFill>
              </a:rPr>
              <a:t>Compressed </a:t>
            </a:r>
          </a:p>
          <a:p>
            <a:pPr algn="ctr" eaLnBrk="0" hangingPunct="0"/>
            <a:r>
              <a:rPr lang="en-US" sz="1500" dirty="0">
                <a:solidFill>
                  <a:srgbClr val="FF9999"/>
                </a:solidFill>
              </a:rPr>
              <a:t>Data</a:t>
            </a:r>
          </a:p>
        </p:txBody>
      </p:sp>
      <p:cxnSp>
        <p:nvCxnSpPr>
          <p:cNvPr id="29708" name="AutoShape 20"/>
          <p:cNvCxnSpPr>
            <a:cxnSpLocks noChangeShapeType="1"/>
            <a:endCxn id="29701" idx="1"/>
          </p:cNvCxnSpPr>
          <p:nvPr/>
        </p:nvCxnSpPr>
        <p:spPr bwMode="auto">
          <a:xfrm>
            <a:off x="5086350" y="3429000"/>
            <a:ext cx="238125" cy="0"/>
          </a:xfrm>
          <a:prstGeom prst="straightConnector1">
            <a:avLst/>
          </a:prstGeom>
          <a:ln w="57150"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48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Lossy Compression Systems</a:t>
            </a:r>
          </a:p>
        </p:txBody>
      </p:sp>
      <p:sp>
        <p:nvSpPr>
          <p:cNvPr id="36867" name="Rectangle 1027"/>
          <p:cNvSpPr>
            <a:spLocks noChangeArrowheads="1"/>
          </p:cNvSpPr>
          <p:nvPr/>
        </p:nvSpPr>
        <p:spPr bwMode="auto">
          <a:xfrm>
            <a:off x="1714500" y="3200400"/>
            <a:ext cx="9144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Original </a:t>
            </a:r>
          </a:p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Data (X)</a:t>
            </a:r>
          </a:p>
        </p:txBody>
      </p:sp>
      <p:sp>
        <p:nvSpPr>
          <p:cNvPr id="36868" name="AutoShape 1028"/>
          <p:cNvSpPr>
            <a:spLocks noChangeArrowheads="1"/>
          </p:cNvSpPr>
          <p:nvPr/>
        </p:nvSpPr>
        <p:spPr bwMode="auto">
          <a:xfrm>
            <a:off x="2914650" y="3086100"/>
            <a:ext cx="857250" cy="800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Lossy</a:t>
            </a:r>
          </a:p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Encoder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36869" name="AutoShape 1029"/>
          <p:cNvSpPr>
            <a:spLocks noChangeArrowheads="1"/>
          </p:cNvSpPr>
          <p:nvPr/>
        </p:nvSpPr>
        <p:spPr bwMode="auto">
          <a:xfrm>
            <a:off x="5429250" y="3086100"/>
            <a:ext cx="857250" cy="800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Decoder</a:t>
            </a:r>
            <a:endParaRPr lang="en-US" dirty="0">
              <a:solidFill>
                <a:srgbClr val="FFFF66"/>
              </a:solidFill>
            </a:endParaRPr>
          </a:p>
        </p:txBody>
      </p:sp>
      <p:cxnSp>
        <p:nvCxnSpPr>
          <p:cNvPr id="36870" name="AutoShape 1030"/>
          <p:cNvCxnSpPr>
            <a:cxnSpLocks noChangeShapeType="1"/>
            <a:stCxn id="36867" idx="3"/>
            <a:endCxn id="36868" idx="1"/>
          </p:cNvCxnSpPr>
          <p:nvPr/>
        </p:nvCxnSpPr>
        <p:spPr bwMode="auto">
          <a:xfrm>
            <a:off x="2628900" y="3486150"/>
            <a:ext cx="285750" cy="0"/>
          </a:xfrm>
          <a:prstGeom prst="straightConnector1">
            <a:avLst/>
          </a:prstGeom>
          <a:ln w="57150"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871" name="AutoShape 1031"/>
          <p:cNvCxnSpPr>
            <a:cxnSpLocks noChangeShapeType="1"/>
            <a:stCxn id="36868" idx="3"/>
          </p:cNvCxnSpPr>
          <p:nvPr/>
        </p:nvCxnSpPr>
        <p:spPr bwMode="auto">
          <a:xfrm>
            <a:off x="3771900" y="3486150"/>
            <a:ext cx="342900" cy="0"/>
          </a:xfrm>
          <a:prstGeom prst="straightConnector1">
            <a:avLst/>
          </a:prstGeom>
          <a:ln w="57150"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872" name="AutoShape 1032"/>
          <p:cNvCxnSpPr>
            <a:cxnSpLocks noChangeShapeType="1"/>
            <a:stCxn id="36869" idx="3"/>
          </p:cNvCxnSpPr>
          <p:nvPr/>
        </p:nvCxnSpPr>
        <p:spPr bwMode="auto">
          <a:xfrm>
            <a:off x="6286500" y="3486150"/>
            <a:ext cx="342900" cy="0"/>
          </a:xfrm>
          <a:prstGeom prst="straightConnector1">
            <a:avLst/>
          </a:prstGeom>
          <a:ln w="57150"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873" name="Rectangle 1033"/>
          <p:cNvSpPr>
            <a:spLocks noChangeArrowheads="1"/>
          </p:cNvSpPr>
          <p:nvPr/>
        </p:nvSpPr>
        <p:spPr bwMode="auto">
          <a:xfrm>
            <a:off x="6629400" y="3200400"/>
            <a:ext cx="1143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500" dirty="0">
                <a:solidFill>
                  <a:srgbClr val="C8C899"/>
                </a:solidFill>
              </a:rPr>
              <a:t>Decompressed</a:t>
            </a:r>
          </a:p>
          <a:p>
            <a:pPr algn="ctr" eaLnBrk="0" hangingPunct="0"/>
            <a:r>
              <a:rPr lang="en-US" sz="1500" dirty="0">
                <a:solidFill>
                  <a:srgbClr val="C8C899"/>
                </a:solidFill>
              </a:rPr>
              <a:t>Data (X’)</a:t>
            </a:r>
            <a:endParaRPr lang="en-US" sz="1500" dirty="0">
              <a:solidFill>
                <a:srgbClr val="FF9900"/>
              </a:solidFill>
            </a:endParaRPr>
          </a:p>
        </p:txBody>
      </p:sp>
      <p:sp>
        <p:nvSpPr>
          <p:cNvPr id="36874" name="Rectangle 1034"/>
          <p:cNvSpPr>
            <a:spLocks noChangeArrowheads="1"/>
          </p:cNvSpPr>
          <p:nvPr/>
        </p:nvSpPr>
        <p:spPr bwMode="auto">
          <a:xfrm>
            <a:off x="4138183" y="3200400"/>
            <a:ext cx="10287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500" dirty="0">
                <a:solidFill>
                  <a:srgbClr val="FF9999"/>
                </a:solidFill>
              </a:rPr>
              <a:t>Compressed </a:t>
            </a:r>
          </a:p>
          <a:p>
            <a:pPr algn="ctr" eaLnBrk="0" hangingPunct="0"/>
            <a:r>
              <a:rPr lang="en-US" sz="1500" dirty="0">
                <a:solidFill>
                  <a:srgbClr val="FF9999"/>
                </a:solidFill>
              </a:rPr>
              <a:t>Data</a:t>
            </a:r>
          </a:p>
        </p:txBody>
      </p:sp>
      <p:cxnSp>
        <p:nvCxnSpPr>
          <p:cNvPr id="36875" name="AutoShape 1035"/>
          <p:cNvCxnSpPr>
            <a:cxnSpLocks noChangeShapeType="1"/>
            <a:endCxn id="36869" idx="1"/>
          </p:cNvCxnSpPr>
          <p:nvPr/>
        </p:nvCxnSpPr>
        <p:spPr bwMode="auto">
          <a:xfrm>
            <a:off x="5191125" y="3486150"/>
            <a:ext cx="238125" cy="0"/>
          </a:xfrm>
          <a:prstGeom prst="straightConnector1">
            <a:avLst/>
          </a:prstGeom>
          <a:ln w="57150"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876" name="Text Box 1036"/>
          <p:cNvSpPr txBox="1">
            <a:spLocks noChangeArrowheads="1"/>
          </p:cNvSpPr>
          <p:nvPr/>
        </p:nvSpPr>
        <p:spPr bwMode="auto">
          <a:xfrm>
            <a:off x="3730644" y="3130035"/>
            <a:ext cx="428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FF9999"/>
                </a:solidFill>
              </a:rPr>
              <a:t>X’</a:t>
            </a:r>
            <a:endParaRPr lang="en-US" dirty="0"/>
          </a:p>
        </p:txBody>
      </p:sp>
      <p:sp>
        <p:nvSpPr>
          <p:cNvPr id="36877" name="Text Box 1037"/>
          <p:cNvSpPr txBox="1">
            <a:spLocks noChangeArrowheads="1"/>
          </p:cNvSpPr>
          <p:nvPr/>
        </p:nvSpPr>
        <p:spPr bwMode="auto">
          <a:xfrm>
            <a:off x="2511821" y="4958835"/>
            <a:ext cx="41713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dirty="0"/>
              <a:t>Note: Decompressed Data </a:t>
            </a:r>
            <a:r>
              <a:rPr lang="en-US" dirty="0">
                <a:sym typeface="Symbol" pitchFamily="18" charset="2"/>
              </a:rPr>
              <a:t></a:t>
            </a:r>
            <a:r>
              <a:rPr lang="en-US" dirty="0"/>
              <a:t> Original Data.</a:t>
            </a:r>
          </a:p>
        </p:txBody>
      </p:sp>
    </p:spTree>
    <p:extLst>
      <p:ext uri="{BB962C8B-B14F-4D97-AF65-F5344CB8AC3E}">
        <p14:creationId xmlns:p14="http://schemas.microsoft.com/office/powerpoint/2010/main" val="127756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2598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4"/>
          <p:cNvSpPr txBox="1">
            <a:spLocks noChangeArrowheads="1"/>
          </p:cNvSpPr>
          <p:nvPr/>
        </p:nvSpPr>
        <p:spPr bwMode="auto">
          <a:xfrm>
            <a:off x="1485901" y="2207419"/>
            <a:ext cx="139814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500" dirty="0">
                <a:solidFill>
                  <a:srgbClr val="FFFF66"/>
                </a:solidFill>
              </a:rPr>
              <a:t>Original Data </a:t>
            </a:r>
            <a:r>
              <a:rPr lang="en-US" sz="1350" dirty="0">
                <a:solidFill>
                  <a:srgbClr val="FFFF66"/>
                </a:solidFill>
              </a:rPr>
              <a:t>:</a:t>
            </a:r>
            <a:r>
              <a:rPr lang="en-US" sz="1050" dirty="0"/>
              <a:t>  </a:t>
            </a:r>
            <a:endParaRPr lang="en-US" sz="1500" dirty="0">
              <a:solidFill>
                <a:srgbClr val="FFFF66"/>
              </a:solidFill>
            </a:endParaRPr>
          </a:p>
        </p:txBody>
      </p:sp>
      <p:sp>
        <p:nvSpPr>
          <p:cNvPr id="2057" name="Text Box 6"/>
          <p:cNvSpPr txBox="1">
            <a:spLocks noChangeArrowheads="1"/>
          </p:cNvSpPr>
          <p:nvPr/>
        </p:nvSpPr>
        <p:spPr bwMode="auto">
          <a:xfrm>
            <a:off x="1356053" y="3600451"/>
            <a:ext cx="1540807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500" dirty="0">
                <a:solidFill>
                  <a:srgbClr val="FFFF66"/>
                </a:solidFill>
              </a:rPr>
              <a:t>Lossy encoding :</a:t>
            </a:r>
            <a:r>
              <a:rPr lang="en-US" sz="1350" dirty="0">
                <a:solidFill>
                  <a:srgbClr val="FFFF66"/>
                </a:solidFill>
              </a:rPr>
              <a:t> </a:t>
            </a:r>
          </a:p>
          <a:p>
            <a:pPr algn="ctr" eaLnBrk="0" hangingPunct="0"/>
            <a:r>
              <a:rPr lang="en-US" sz="1350" dirty="0">
                <a:solidFill>
                  <a:srgbClr val="FFFF66"/>
                </a:solidFill>
              </a:rPr>
              <a:t>(Quantization</a:t>
            </a:r>
            <a:r>
              <a:rPr lang="en-US" sz="1350" dirty="0">
                <a:solidFill>
                  <a:srgbClr val="FFFF66"/>
                </a:solidFill>
              </a:rPr>
              <a:t>)</a:t>
            </a:r>
            <a:endParaRPr lang="en-US" sz="1500" dirty="0">
              <a:solidFill>
                <a:srgbClr val="FFFF66"/>
              </a:solidFill>
            </a:endParaRPr>
          </a:p>
        </p:txBody>
      </p:sp>
      <p:graphicFrame>
        <p:nvGraphicFramePr>
          <p:cNvPr id="2051" name="Object 13"/>
          <p:cNvGraphicFramePr>
            <a:graphicFrameLocks noChangeAspect="1"/>
          </p:cNvGraphicFramePr>
          <p:nvPr/>
        </p:nvGraphicFramePr>
        <p:xfrm>
          <a:off x="3200401" y="2171701"/>
          <a:ext cx="2013347" cy="1294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Document" r:id="rId3" imgW="6181560" imgH="3974400" progId="Word.Document.8">
                  <p:embed/>
                </p:oleObj>
              </mc:Choice>
              <mc:Fallback>
                <p:oleObj name="Document" r:id="rId3" imgW="6181560" imgH="39744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1" y="2171701"/>
                        <a:ext cx="2013347" cy="12942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15"/>
          <p:cNvGraphicFramePr>
            <a:graphicFrameLocks noChangeAspect="1"/>
          </p:cNvGraphicFramePr>
          <p:nvPr/>
        </p:nvGraphicFramePr>
        <p:xfrm>
          <a:off x="3200400" y="3657600"/>
          <a:ext cx="2057400" cy="1296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Document" r:id="rId5" imgW="6297120" imgH="3974400" progId="Word.Document.8">
                  <p:embed/>
                </p:oleObj>
              </mc:Choice>
              <mc:Fallback>
                <p:oleObj name="Document" r:id="rId5" imgW="6297120" imgH="39744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657600"/>
                        <a:ext cx="2057400" cy="12965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Lossy</a:t>
            </a:r>
            <a:r>
              <a:rPr lang="en-US" dirty="0"/>
              <a:t> coding (</a:t>
            </a:r>
            <a:r>
              <a:rPr lang="en-US"/>
              <a:t>example</a:t>
            </a:r>
            <a:r>
              <a:rPr lang="en-US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5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1" y="871872"/>
            <a:ext cx="6629400" cy="918569"/>
          </a:xfrm>
        </p:spPr>
        <p:txBody>
          <a:bodyPr/>
          <a:lstStyle/>
          <a:p>
            <a:r>
              <a:rPr lang="en-US" dirty="0" smtClean="0"/>
              <a:t>Frequency and Cycles	Square Waves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798" y="2326316"/>
            <a:ext cx="3417120" cy="2733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6343" y="5118528"/>
            <a:ext cx="295625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Biological Psychology, Breedlove and Watson, 2013</a:t>
            </a:r>
          </a:p>
        </p:txBody>
      </p:sp>
    </p:spTree>
    <p:extLst>
      <p:ext uri="{BB962C8B-B14F-4D97-AF65-F5344CB8AC3E}">
        <p14:creationId xmlns:p14="http://schemas.microsoft.com/office/powerpoint/2010/main" val="3218883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- History &amp; Growth Chronology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85174" indent="-185174">
              <a:buNone/>
              <a:tabLst>
                <a:tab pos="663945" algn="l"/>
                <a:tab pos="2451114" algn="l"/>
                <a:tab pos="6100984" algn="l"/>
              </a:tabLst>
            </a:pPr>
            <a:endParaRPr lang="en-US" sz="1842" dirty="0"/>
          </a:p>
          <a:p>
            <a:pPr marL="185174" indent="-185174">
              <a:buNone/>
              <a:tabLst>
                <a:tab pos="663945" algn="l"/>
                <a:tab pos="2451114" algn="l"/>
                <a:tab pos="6100984" algn="l"/>
              </a:tabLst>
            </a:pPr>
            <a:endParaRPr lang="en-US" sz="1842" dirty="0"/>
          </a:p>
          <a:p>
            <a:pPr marL="185174" indent="-185174">
              <a:buNone/>
              <a:tabLst>
                <a:tab pos="663945" algn="l"/>
                <a:tab pos="2451114" algn="l"/>
                <a:tab pos="6100984" algn="l"/>
              </a:tabLst>
            </a:pPr>
            <a:endParaRPr lang="en-US" sz="1842" dirty="0"/>
          </a:p>
          <a:p>
            <a:pPr marL="185174" indent="-185174">
              <a:buNone/>
              <a:tabLst>
                <a:tab pos="663945" algn="l"/>
                <a:tab pos="2451114" algn="l"/>
                <a:tab pos="6100984" algn="l"/>
              </a:tabLst>
            </a:pPr>
            <a:endParaRPr lang="en-US" sz="1842" dirty="0"/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304515" y="2004853"/>
            <a:ext cx="8439435" cy="33146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96838" indent="-696838">
              <a:lnSpc>
                <a:spcPct val="110000"/>
              </a:lnSpc>
              <a:tabLst>
                <a:tab pos="663945" algn="l"/>
                <a:tab pos="1405858" algn="l"/>
              </a:tabLst>
            </a:pPr>
            <a:r>
              <a:rPr lang="en-US" sz="2149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1973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Vinton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Cerf  &amp; Robert Kahn - designed Internet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architecture based         on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TCP/IP</a:t>
            </a:r>
          </a:p>
          <a:p>
            <a:pPr marL="696838" indent="-696838">
              <a:lnSpc>
                <a:spcPct val="110000"/>
              </a:lnSpc>
              <a:tabLst>
                <a:tab pos="663945" algn="l"/>
                <a:tab pos="1405858" algn="l"/>
              </a:tabLst>
            </a:pPr>
            <a:r>
              <a:rPr lang="en-US" sz="614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696838" indent="-696838">
              <a:lnSpc>
                <a:spcPct val="110000"/>
              </a:lnSpc>
              <a:tabLst>
                <a:tab pos="663945" algn="l"/>
                <a:tab pos="1405858" algn="l"/>
              </a:tabLst>
            </a:pPr>
            <a:r>
              <a:rPr lang="en-US" sz="2149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1979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Configuration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Control Board - contracted parts of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infrastructure</a:t>
            </a:r>
            <a:endParaRPr lang="en-US" sz="2149" dirty="0">
              <a:latin typeface="Times New Roman" pitchFamily="18" charset="0"/>
              <a:cs typeface="Times New Roman" pitchFamily="18" charset="0"/>
            </a:endParaRPr>
          </a:p>
          <a:p>
            <a:pPr marL="696838" indent="-696838">
              <a:lnSpc>
                <a:spcPct val="110000"/>
              </a:lnSpc>
              <a:tabLst>
                <a:tab pos="663945" algn="l"/>
                <a:tab pos="1405858" algn="l"/>
              </a:tabLst>
            </a:pPr>
            <a:endParaRPr lang="en-US" sz="614" dirty="0">
              <a:latin typeface="Times New Roman" pitchFamily="18" charset="0"/>
              <a:cs typeface="Times New Roman" pitchFamily="18" charset="0"/>
            </a:endParaRPr>
          </a:p>
          <a:p>
            <a:pPr marL="696838" indent="-696838">
              <a:lnSpc>
                <a:spcPct val="110000"/>
              </a:lnSpc>
              <a:tabLst>
                <a:tab pos="663945" algn="l"/>
                <a:tab pos="1405858" algn="l"/>
              </a:tabLst>
            </a:pPr>
            <a:r>
              <a:rPr lang="en-US" sz="2149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1980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U.S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. Department of Defense - adopted TCP/IP, </a:t>
            </a:r>
          </a:p>
          <a:p>
            <a:pPr marL="696838" indent="-696838">
              <a:lnSpc>
                <a:spcPct val="110000"/>
              </a:lnSpc>
              <a:tabLst>
                <a:tab pos="663945" algn="l"/>
                <a:tab pos="1405858" algn="l"/>
              </a:tabLst>
            </a:pP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	 MILNET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designed to withstand atomic attack - becomes </a:t>
            </a:r>
          </a:p>
          <a:p>
            <a:pPr marL="696838" indent="-696838">
              <a:lnSpc>
                <a:spcPct val="110000"/>
              </a:lnSpc>
              <a:tabLst>
                <a:tab pos="663945" algn="l"/>
                <a:tab pos="1405858" algn="l"/>
              </a:tabLst>
            </a:pP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	  ARPANET</a:t>
            </a:r>
            <a:endParaRPr lang="en-US" sz="2149" dirty="0">
              <a:latin typeface="Times New Roman" pitchFamily="18" charset="0"/>
              <a:cs typeface="Times New Roman" pitchFamily="18" charset="0"/>
            </a:endParaRPr>
          </a:p>
          <a:p>
            <a:pPr marL="696838" indent="-696838">
              <a:lnSpc>
                <a:spcPct val="110000"/>
              </a:lnSpc>
              <a:tabLst>
                <a:tab pos="663945" algn="l"/>
                <a:tab pos="1405858" algn="l"/>
              </a:tabLst>
            </a:pPr>
            <a:endParaRPr lang="en-US" sz="614" dirty="0">
              <a:latin typeface="Times New Roman" pitchFamily="18" charset="0"/>
              <a:cs typeface="Times New Roman" pitchFamily="18" charset="0"/>
            </a:endParaRPr>
          </a:p>
          <a:p>
            <a:pPr marL="696838" indent="-696838">
              <a:lnSpc>
                <a:spcPct val="110000"/>
              </a:lnSpc>
              <a:tabLst>
                <a:tab pos="663945" algn="l"/>
                <a:tab pos="1405858" algn="l"/>
              </a:tabLst>
            </a:pPr>
            <a:r>
              <a:rPr lang="en-US" sz="195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Early </a:t>
            </a:r>
            <a:r>
              <a:rPr lang="en-US" sz="195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1980’s </a:t>
            </a:r>
            <a:r>
              <a:rPr lang="en-US" sz="195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95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ARPANET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becomes known as Internet</a:t>
            </a:r>
          </a:p>
          <a:p>
            <a:pPr marL="696838" indent="-696838">
              <a:lnSpc>
                <a:spcPct val="110000"/>
              </a:lnSpc>
              <a:tabLst>
                <a:tab pos="663945" algn="l"/>
                <a:tab pos="1405858" algn="l"/>
              </a:tabLst>
            </a:pP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  researchers 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enticed to use </a:t>
            </a:r>
            <a:r>
              <a:rPr lang="en-US" sz="2149" dirty="0" err="1">
                <a:latin typeface="Times New Roman" pitchFamily="18" charset="0"/>
                <a:cs typeface="Times New Roman" pitchFamily="18" charset="0"/>
              </a:rPr>
              <a:t>CSNet</a:t>
            </a:r>
            <a:r>
              <a:rPr lang="en-US" sz="2149" dirty="0">
                <a:latin typeface="Times New Roman" pitchFamily="18" charset="0"/>
                <a:cs typeface="Times New Roman" pitchFamily="18" charset="0"/>
              </a:rPr>
              <a:t> (paid by NSF)</a:t>
            </a:r>
          </a:p>
        </p:txBody>
      </p:sp>
    </p:spTree>
    <p:extLst>
      <p:ext uri="{BB962C8B-B14F-4D97-AF65-F5344CB8AC3E}">
        <p14:creationId xmlns:p14="http://schemas.microsoft.com/office/powerpoint/2010/main" val="25309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386" y="871872"/>
            <a:ext cx="6172415" cy="918569"/>
          </a:xfrm>
        </p:spPr>
        <p:txBody>
          <a:bodyPr/>
          <a:lstStyle/>
          <a:p>
            <a:r>
              <a:rPr lang="en-US" dirty="0" smtClean="0"/>
              <a:t>Frequency and Cycles	Sine Waves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318" y="2515075"/>
            <a:ext cx="3364148" cy="2398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6343" y="5118528"/>
            <a:ext cx="295625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Biological Psychology, Breedlove and Watson, 2013</a:t>
            </a:r>
          </a:p>
        </p:txBody>
      </p:sp>
    </p:spTree>
    <p:extLst>
      <p:ext uri="{BB962C8B-B14F-4D97-AF65-F5344CB8AC3E}">
        <p14:creationId xmlns:p14="http://schemas.microsoft.com/office/powerpoint/2010/main" val="14600688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DCT-based encoder</a:t>
            </a:r>
          </a:p>
        </p:txBody>
      </p:sp>
      <p:grpSp>
        <p:nvGrpSpPr>
          <p:cNvPr id="37891" name="Group 38"/>
          <p:cNvGrpSpPr>
            <a:grpSpLocks/>
          </p:cNvGrpSpPr>
          <p:nvPr/>
        </p:nvGrpSpPr>
        <p:grpSpPr bwMode="auto">
          <a:xfrm>
            <a:off x="1219200" y="2908697"/>
            <a:ext cx="1028700" cy="1028700"/>
            <a:chOff x="64" y="1339"/>
            <a:chExt cx="864" cy="864"/>
          </a:xfrm>
        </p:grpSpPr>
        <p:sp>
          <p:nvSpPr>
            <p:cNvPr id="37910" name="Rectangle 3"/>
            <p:cNvSpPr>
              <a:spLocks noChangeArrowheads="1"/>
            </p:cNvSpPr>
            <p:nvPr/>
          </p:nvSpPr>
          <p:spPr bwMode="auto">
            <a:xfrm>
              <a:off x="64" y="1339"/>
              <a:ext cx="864" cy="86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37911" name="Line 6"/>
            <p:cNvSpPr>
              <a:spLocks noChangeShapeType="1"/>
            </p:cNvSpPr>
            <p:nvPr/>
          </p:nvSpPr>
          <p:spPr bwMode="auto">
            <a:xfrm>
              <a:off x="496" y="1339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37912" name="Line 8"/>
            <p:cNvSpPr>
              <a:spLocks noChangeShapeType="1"/>
            </p:cNvSpPr>
            <p:nvPr/>
          </p:nvSpPr>
          <p:spPr bwMode="auto">
            <a:xfrm>
              <a:off x="283" y="1339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37913" name="Line 9"/>
            <p:cNvSpPr>
              <a:spLocks noChangeShapeType="1"/>
            </p:cNvSpPr>
            <p:nvPr/>
          </p:nvSpPr>
          <p:spPr bwMode="auto">
            <a:xfrm>
              <a:off x="64" y="1785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37914" name="Line 10"/>
            <p:cNvSpPr>
              <a:spLocks noChangeShapeType="1"/>
            </p:cNvSpPr>
            <p:nvPr/>
          </p:nvSpPr>
          <p:spPr bwMode="auto">
            <a:xfrm>
              <a:off x="64" y="1565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37915" name="Line 12"/>
            <p:cNvSpPr>
              <a:spLocks noChangeShapeType="1"/>
            </p:cNvSpPr>
            <p:nvPr/>
          </p:nvSpPr>
          <p:spPr bwMode="auto">
            <a:xfrm>
              <a:off x="387" y="1339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37916" name="Line 15"/>
            <p:cNvSpPr>
              <a:spLocks noChangeShapeType="1"/>
            </p:cNvSpPr>
            <p:nvPr/>
          </p:nvSpPr>
          <p:spPr bwMode="auto">
            <a:xfrm>
              <a:off x="174" y="134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37917" name="Line 19"/>
            <p:cNvSpPr>
              <a:spLocks noChangeShapeType="1"/>
            </p:cNvSpPr>
            <p:nvPr/>
          </p:nvSpPr>
          <p:spPr bwMode="auto">
            <a:xfrm>
              <a:off x="64" y="1675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37918" name="Line 20"/>
            <p:cNvSpPr>
              <a:spLocks noChangeShapeType="1"/>
            </p:cNvSpPr>
            <p:nvPr/>
          </p:nvSpPr>
          <p:spPr bwMode="auto">
            <a:xfrm>
              <a:off x="64" y="145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</p:grpSp>
      <p:sp>
        <p:nvSpPr>
          <p:cNvPr id="37892" name="Rectangle 22"/>
          <p:cNvSpPr>
            <a:spLocks noChangeArrowheads="1"/>
          </p:cNvSpPr>
          <p:nvPr/>
        </p:nvSpPr>
        <p:spPr bwMode="auto">
          <a:xfrm>
            <a:off x="2588419" y="3194447"/>
            <a:ext cx="971550" cy="514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/>
              <a:t>FDCT</a:t>
            </a:r>
          </a:p>
        </p:txBody>
      </p:sp>
      <p:sp>
        <p:nvSpPr>
          <p:cNvPr id="37893" name="Rectangle 24"/>
          <p:cNvSpPr>
            <a:spLocks noChangeArrowheads="1"/>
          </p:cNvSpPr>
          <p:nvPr/>
        </p:nvSpPr>
        <p:spPr bwMode="auto">
          <a:xfrm>
            <a:off x="3845719" y="3194447"/>
            <a:ext cx="1143000" cy="514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/>
              <a:t>Quantizer</a:t>
            </a:r>
          </a:p>
        </p:txBody>
      </p:sp>
      <p:sp>
        <p:nvSpPr>
          <p:cNvPr id="37894" name="Rectangle 25"/>
          <p:cNvSpPr>
            <a:spLocks noChangeArrowheads="1"/>
          </p:cNvSpPr>
          <p:nvPr/>
        </p:nvSpPr>
        <p:spPr bwMode="auto">
          <a:xfrm>
            <a:off x="5274469" y="3194447"/>
            <a:ext cx="1143000" cy="514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/>
              <a:t>Entropy</a:t>
            </a:r>
          </a:p>
          <a:p>
            <a:pPr algn="ctr" eaLnBrk="0" hangingPunct="0"/>
            <a:r>
              <a:rPr lang="en-US" dirty="0"/>
              <a:t>Encoder</a:t>
            </a:r>
          </a:p>
        </p:txBody>
      </p:sp>
      <p:sp>
        <p:nvSpPr>
          <p:cNvPr id="37895" name="Rectangle 27"/>
          <p:cNvSpPr>
            <a:spLocks noChangeArrowheads="1"/>
          </p:cNvSpPr>
          <p:nvPr/>
        </p:nvSpPr>
        <p:spPr bwMode="auto">
          <a:xfrm>
            <a:off x="2416969" y="3022997"/>
            <a:ext cx="4171950" cy="85725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350" dirty="0"/>
          </a:p>
        </p:txBody>
      </p:sp>
      <p:sp>
        <p:nvSpPr>
          <p:cNvPr id="37896" name="Line 28"/>
          <p:cNvSpPr>
            <a:spLocks noChangeShapeType="1"/>
          </p:cNvSpPr>
          <p:nvPr/>
        </p:nvSpPr>
        <p:spPr bwMode="auto">
          <a:xfrm>
            <a:off x="2245519" y="3448050"/>
            <a:ext cx="34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7897" name="Line 29"/>
          <p:cNvSpPr>
            <a:spLocks noChangeShapeType="1"/>
          </p:cNvSpPr>
          <p:nvPr/>
        </p:nvSpPr>
        <p:spPr bwMode="auto">
          <a:xfrm>
            <a:off x="3559969" y="3451622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7898" name="Line 30"/>
          <p:cNvSpPr>
            <a:spLocks noChangeShapeType="1"/>
          </p:cNvSpPr>
          <p:nvPr/>
        </p:nvSpPr>
        <p:spPr bwMode="auto">
          <a:xfrm>
            <a:off x="4988719" y="3451622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7899" name="Line 31"/>
          <p:cNvSpPr>
            <a:spLocks noChangeShapeType="1"/>
          </p:cNvSpPr>
          <p:nvPr/>
        </p:nvSpPr>
        <p:spPr bwMode="auto">
          <a:xfrm>
            <a:off x="6417469" y="3451622"/>
            <a:ext cx="34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7900" name="Rectangle 32"/>
          <p:cNvSpPr>
            <a:spLocks noChangeArrowheads="1"/>
          </p:cNvSpPr>
          <p:nvPr/>
        </p:nvSpPr>
        <p:spPr bwMode="auto">
          <a:xfrm>
            <a:off x="3657600" y="4457700"/>
            <a:ext cx="1485900" cy="514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/>
              <a:t>Table</a:t>
            </a:r>
          </a:p>
          <a:p>
            <a:pPr algn="ctr" eaLnBrk="0" hangingPunct="0"/>
            <a:r>
              <a:rPr lang="en-US" dirty="0"/>
              <a:t>Specification</a:t>
            </a:r>
          </a:p>
        </p:txBody>
      </p:sp>
      <p:sp>
        <p:nvSpPr>
          <p:cNvPr id="37901" name="Rectangle 33"/>
          <p:cNvSpPr>
            <a:spLocks noChangeArrowheads="1"/>
          </p:cNvSpPr>
          <p:nvPr/>
        </p:nvSpPr>
        <p:spPr bwMode="auto">
          <a:xfrm>
            <a:off x="5200650" y="4457700"/>
            <a:ext cx="1485900" cy="514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/>
              <a:t>Table</a:t>
            </a:r>
          </a:p>
          <a:p>
            <a:pPr algn="ctr" eaLnBrk="0" hangingPunct="0"/>
            <a:r>
              <a:rPr lang="en-US" dirty="0"/>
              <a:t>Specification</a:t>
            </a:r>
          </a:p>
        </p:txBody>
      </p:sp>
      <p:sp>
        <p:nvSpPr>
          <p:cNvPr id="37902" name="Line 34"/>
          <p:cNvSpPr>
            <a:spLocks noChangeShapeType="1"/>
          </p:cNvSpPr>
          <p:nvPr/>
        </p:nvSpPr>
        <p:spPr bwMode="auto">
          <a:xfrm flipV="1">
            <a:off x="4457700" y="3714750"/>
            <a:ext cx="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7903" name="Line 35"/>
          <p:cNvSpPr>
            <a:spLocks noChangeShapeType="1"/>
          </p:cNvSpPr>
          <p:nvPr/>
        </p:nvSpPr>
        <p:spPr bwMode="auto">
          <a:xfrm flipV="1">
            <a:off x="5943600" y="3714750"/>
            <a:ext cx="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7904" name="Line 37"/>
          <p:cNvSpPr>
            <a:spLocks noChangeShapeType="1"/>
          </p:cNvSpPr>
          <p:nvPr/>
        </p:nvSpPr>
        <p:spPr bwMode="auto">
          <a:xfrm flipH="1">
            <a:off x="1657350" y="2743200"/>
            <a:ext cx="51435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7905" name="Text Box 39"/>
          <p:cNvSpPr txBox="1">
            <a:spLocks noChangeArrowheads="1"/>
          </p:cNvSpPr>
          <p:nvPr/>
        </p:nvSpPr>
        <p:spPr bwMode="auto">
          <a:xfrm>
            <a:off x="1957024" y="2387085"/>
            <a:ext cx="1191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8x8 blocks</a:t>
            </a:r>
          </a:p>
        </p:txBody>
      </p:sp>
      <p:sp>
        <p:nvSpPr>
          <p:cNvPr id="37906" name="Text Box 40"/>
          <p:cNvSpPr txBox="1">
            <a:spLocks noChangeArrowheads="1"/>
          </p:cNvSpPr>
          <p:nvPr/>
        </p:nvSpPr>
        <p:spPr bwMode="auto">
          <a:xfrm>
            <a:off x="1226662" y="3905937"/>
            <a:ext cx="12554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Source</a:t>
            </a:r>
          </a:p>
          <a:p>
            <a:pPr algn="ctr" eaLnBrk="0" hangingPunct="0"/>
            <a:r>
              <a:rPr lang="en-US" dirty="0"/>
              <a:t>Image Data</a:t>
            </a:r>
          </a:p>
        </p:txBody>
      </p:sp>
      <p:sp>
        <p:nvSpPr>
          <p:cNvPr id="37907" name="Text Box 41"/>
          <p:cNvSpPr txBox="1">
            <a:spLocks noChangeArrowheads="1"/>
          </p:cNvSpPr>
          <p:nvPr/>
        </p:nvSpPr>
        <p:spPr bwMode="auto">
          <a:xfrm>
            <a:off x="6627195" y="3905937"/>
            <a:ext cx="1326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Compressed</a:t>
            </a:r>
          </a:p>
          <a:p>
            <a:pPr algn="ctr" eaLnBrk="0" hangingPunct="0"/>
            <a:r>
              <a:rPr lang="en-US" dirty="0"/>
              <a:t>Image Data</a:t>
            </a:r>
          </a:p>
        </p:txBody>
      </p:sp>
      <p:sp>
        <p:nvSpPr>
          <p:cNvPr id="37908" name="AutoShape 43"/>
          <p:cNvSpPr>
            <a:spLocks noChangeArrowheads="1"/>
          </p:cNvSpPr>
          <p:nvPr/>
        </p:nvSpPr>
        <p:spPr bwMode="auto">
          <a:xfrm rot="5400000">
            <a:off x="7143750" y="3003947"/>
            <a:ext cx="228600" cy="914400"/>
          </a:xfrm>
          <a:prstGeom prst="flowChartDocumen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99183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DCT-based decoder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6800850" y="2914650"/>
            <a:ext cx="1028700" cy="1028700"/>
            <a:chOff x="64" y="1339"/>
            <a:chExt cx="864" cy="864"/>
          </a:xfrm>
        </p:grpSpPr>
        <p:sp>
          <p:nvSpPr>
            <p:cNvPr id="38936" name="Rectangle 4"/>
            <p:cNvSpPr>
              <a:spLocks noChangeArrowheads="1"/>
            </p:cNvSpPr>
            <p:nvPr/>
          </p:nvSpPr>
          <p:spPr bwMode="auto">
            <a:xfrm>
              <a:off x="64" y="1339"/>
              <a:ext cx="864" cy="86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38937" name="Line 5"/>
            <p:cNvSpPr>
              <a:spLocks noChangeShapeType="1"/>
            </p:cNvSpPr>
            <p:nvPr/>
          </p:nvSpPr>
          <p:spPr bwMode="auto">
            <a:xfrm>
              <a:off x="496" y="1339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38938" name="Line 6"/>
            <p:cNvSpPr>
              <a:spLocks noChangeShapeType="1"/>
            </p:cNvSpPr>
            <p:nvPr/>
          </p:nvSpPr>
          <p:spPr bwMode="auto">
            <a:xfrm>
              <a:off x="283" y="1339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38939" name="Line 7"/>
            <p:cNvSpPr>
              <a:spLocks noChangeShapeType="1"/>
            </p:cNvSpPr>
            <p:nvPr/>
          </p:nvSpPr>
          <p:spPr bwMode="auto">
            <a:xfrm>
              <a:off x="64" y="1785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38940" name="Line 8"/>
            <p:cNvSpPr>
              <a:spLocks noChangeShapeType="1"/>
            </p:cNvSpPr>
            <p:nvPr/>
          </p:nvSpPr>
          <p:spPr bwMode="auto">
            <a:xfrm>
              <a:off x="64" y="1565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38941" name="Line 9"/>
            <p:cNvSpPr>
              <a:spLocks noChangeShapeType="1"/>
            </p:cNvSpPr>
            <p:nvPr/>
          </p:nvSpPr>
          <p:spPr bwMode="auto">
            <a:xfrm>
              <a:off x="387" y="1339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38942" name="Line 10"/>
            <p:cNvSpPr>
              <a:spLocks noChangeShapeType="1"/>
            </p:cNvSpPr>
            <p:nvPr/>
          </p:nvSpPr>
          <p:spPr bwMode="auto">
            <a:xfrm>
              <a:off x="174" y="134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38943" name="Line 11"/>
            <p:cNvSpPr>
              <a:spLocks noChangeShapeType="1"/>
            </p:cNvSpPr>
            <p:nvPr/>
          </p:nvSpPr>
          <p:spPr bwMode="auto">
            <a:xfrm>
              <a:off x="64" y="1675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38944" name="Line 12"/>
            <p:cNvSpPr>
              <a:spLocks noChangeShapeType="1"/>
            </p:cNvSpPr>
            <p:nvPr/>
          </p:nvSpPr>
          <p:spPr bwMode="auto">
            <a:xfrm>
              <a:off x="64" y="145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 dirty="0"/>
            </a:p>
          </p:txBody>
        </p:sp>
      </p:grpSp>
      <p:sp>
        <p:nvSpPr>
          <p:cNvPr id="38916" name="Rectangle 13"/>
          <p:cNvSpPr>
            <a:spLocks noChangeArrowheads="1"/>
          </p:cNvSpPr>
          <p:nvPr/>
        </p:nvSpPr>
        <p:spPr bwMode="auto">
          <a:xfrm>
            <a:off x="2628900" y="3200400"/>
            <a:ext cx="971550" cy="514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/>
              <a:t>Entropy </a:t>
            </a:r>
          </a:p>
          <a:p>
            <a:pPr algn="ctr" eaLnBrk="0" hangingPunct="0"/>
            <a:r>
              <a:rPr lang="en-US" dirty="0"/>
              <a:t>Decoder</a:t>
            </a:r>
          </a:p>
        </p:txBody>
      </p:sp>
      <p:sp>
        <p:nvSpPr>
          <p:cNvPr id="38917" name="Rectangle 14"/>
          <p:cNvSpPr>
            <a:spLocks noChangeArrowheads="1"/>
          </p:cNvSpPr>
          <p:nvPr/>
        </p:nvSpPr>
        <p:spPr bwMode="auto">
          <a:xfrm>
            <a:off x="3845719" y="3194447"/>
            <a:ext cx="1143000" cy="514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/>
              <a:t>Dequantizer</a:t>
            </a:r>
          </a:p>
        </p:txBody>
      </p:sp>
      <p:sp>
        <p:nvSpPr>
          <p:cNvPr id="38918" name="Rectangle 15"/>
          <p:cNvSpPr>
            <a:spLocks noChangeArrowheads="1"/>
          </p:cNvSpPr>
          <p:nvPr/>
        </p:nvSpPr>
        <p:spPr bwMode="auto">
          <a:xfrm>
            <a:off x="5274469" y="3194447"/>
            <a:ext cx="1143000" cy="514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/>
              <a:t>IDCT</a:t>
            </a:r>
          </a:p>
        </p:txBody>
      </p:sp>
      <p:sp>
        <p:nvSpPr>
          <p:cNvPr id="38919" name="Rectangle 16"/>
          <p:cNvSpPr>
            <a:spLocks noChangeArrowheads="1"/>
          </p:cNvSpPr>
          <p:nvPr/>
        </p:nvSpPr>
        <p:spPr bwMode="auto">
          <a:xfrm>
            <a:off x="2400301" y="3022998"/>
            <a:ext cx="4188619" cy="920353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350" dirty="0"/>
          </a:p>
        </p:txBody>
      </p:sp>
      <p:sp>
        <p:nvSpPr>
          <p:cNvPr id="38920" name="Line 18"/>
          <p:cNvSpPr>
            <a:spLocks noChangeShapeType="1"/>
          </p:cNvSpPr>
          <p:nvPr/>
        </p:nvSpPr>
        <p:spPr bwMode="auto">
          <a:xfrm>
            <a:off x="3559969" y="3451622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8921" name="Line 19"/>
          <p:cNvSpPr>
            <a:spLocks noChangeShapeType="1"/>
          </p:cNvSpPr>
          <p:nvPr/>
        </p:nvSpPr>
        <p:spPr bwMode="auto">
          <a:xfrm>
            <a:off x="4988719" y="3451622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8922" name="Line 20"/>
          <p:cNvSpPr>
            <a:spLocks noChangeShapeType="1"/>
          </p:cNvSpPr>
          <p:nvPr/>
        </p:nvSpPr>
        <p:spPr bwMode="auto">
          <a:xfrm>
            <a:off x="6417469" y="3451622"/>
            <a:ext cx="34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8923" name="Rectangle 21"/>
          <p:cNvSpPr>
            <a:spLocks noChangeArrowheads="1"/>
          </p:cNvSpPr>
          <p:nvPr/>
        </p:nvSpPr>
        <p:spPr bwMode="auto">
          <a:xfrm>
            <a:off x="3829050" y="4457700"/>
            <a:ext cx="1485900" cy="514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/>
              <a:t>Table</a:t>
            </a:r>
          </a:p>
          <a:p>
            <a:pPr algn="ctr" eaLnBrk="0" hangingPunct="0"/>
            <a:r>
              <a:rPr lang="en-US" dirty="0"/>
              <a:t>Specification</a:t>
            </a:r>
          </a:p>
        </p:txBody>
      </p:sp>
      <p:sp>
        <p:nvSpPr>
          <p:cNvPr id="38924" name="Rectangle 22"/>
          <p:cNvSpPr>
            <a:spLocks noChangeArrowheads="1"/>
          </p:cNvSpPr>
          <p:nvPr/>
        </p:nvSpPr>
        <p:spPr bwMode="auto">
          <a:xfrm>
            <a:off x="2171700" y="4457700"/>
            <a:ext cx="1485900" cy="514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/>
              <a:t>Table</a:t>
            </a:r>
          </a:p>
          <a:p>
            <a:pPr algn="ctr" eaLnBrk="0" hangingPunct="0"/>
            <a:r>
              <a:rPr lang="en-US" dirty="0"/>
              <a:t>Specification</a:t>
            </a:r>
          </a:p>
        </p:txBody>
      </p:sp>
      <p:sp>
        <p:nvSpPr>
          <p:cNvPr id="38925" name="Line 23"/>
          <p:cNvSpPr>
            <a:spLocks noChangeShapeType="1"/>
          </p:cNvSpPr>
          <p:nvPr/>
        </p:nvSpPr>
        <p:spPr bwMode="auto">
          <a:xfrm flipV="1">
            <a:off x="4457700" y="3714750"/>
            <a:ext cx="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8926" name="Line 24"/>
          <p:cNvSpPr>
            <a:spLocks noChangeShapeType="1"/>
          </p:cNvSpPr>
          <p:nvPr/>
        </p:nvSpPr>
        <p:spPr bwMode="auto">
          <a:xfrm flipV="1">
            <a:off x="3028950" y="3714750"/>
            <a:ext cx="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8927" name="Text Box 27"/>
          <p:cNvSpPr txBox="1">
            <a:spLocks noChangeArrowheads="1"/>
          </p:cNvSpPr>
          <p:nvPr/>
        </p:nvSpPr>
        <p:spPr bwMode="auto">
          <a:xfrm>
            <a:off x="6676816" y="4043780"/>
            <a:ext cx="128272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500" dirty="0"/>
              <a:t>Reconstructed</a:t>
            </a:r>
          </a:p>
          <a:p>
            <a:pPr algn="ctr" eaLnBrk="0" hangingPunct="0"/>
            <a:r>
              <a:rPr lang="en-US" sz="1500" dirty="0"/>
              <a:t>Image Data</a:t>
            </a:r>
          </a:p>
        </p:txBody>
      </p:sp>
      <p:sp>
        <p:nvSpPr>
          <p:cNvPr id="38928" name="Text Box 28"/>
          <p:cNvSpPr txBox="1">
            <a:spLocks noChangeArrowheads="1"/>
          </p:cNvSpPr>
          <p:nvPr/>
        </p:nvSpPr>
        <p:spPr bwMode="auto">
          <a:xfrm>
            <a:off x="1184381" y="3700880"/>
            <a:ext cx="113524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500" dirty="0"/>
              <a:t>Compressed</a:t>
            </a:r>
          </a:p>
          <a:p>
            <a:pPr algn="ctr" eaLnBrk="0" hangingPunct="0"/>
            <a:r>
              <a:rPr lang="en-US" sz="1500" dirty="0"/>
              <a:t>Image Data</a:t>
            </a:r>
          </a:p>
        </p:txBody>
      </p:sp>
      <p:sp>
        <p:nvSpPr>
          <p:cNvPr id="38929" name="AutoShape 29"/>
          <p:cNvSpPr>
            <a:spLocks noChangeArrowheads="1"/>
          </p:cNvSpPr>
          <p:nvPr/>
        </p:nvSpPr>
        <p:spPr bwMode="auto">
          <a:xfrm rot="5400000">
            <a:off x="1600200" y="2971800"/>
            <a:ext cx="228600" cy="914400"/>
          </a:xfrm>
          <a:prstGeom prst="flowChartDocumen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350" dirty="0"/>
          </a:p>
        </p:txBody>
      </p:sp>
      <p:sp>
        <p:nvSpPr>
          <p:cNvPr id="38931" name="Line 32"/>
          <p:cNvSpPr>
            <a:spLocks noChangeShapeType="1"/>
          </p:cNvSpPr>
          <p:nvPr/>
        </p:nvSpPr>
        <p:spPr bwMode="auto">
          <a:xfrm>
            <a:off x="2514600" y="3829050"/>
            <a:ext cx="165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8932" name="Line 33"/>
          <p:cNvSpPr>
            <a:spLocks noChangeShapeType="1"/>
          </p:cNvSpPr>
          <p:nvPr/>
        </p:nvSpPr>
        <p:spPr bwMode="auto">
          <a:xfrm>
            <a:off x="4171950" y="3829050"/>
            <a:ext cx="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8933" name="Line 34"/>
          <p:cNvSpPr>
            <a:spLocks noChangeShapeType="1"/>
          </p:cNvSpPr>
          <p:nvPr/>
        </p:nvSpPr>
        <p:spPr bwMode="auto">
          <a:xfrm>
            <a:off x="2743200" y="3829050"/>
            <a:ext cx="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8934" name="Line 35"/>
          <p:cNvSpPr>
            <a:spLocks noChangeShapeType="1"/>
          </p:cNvSpPr>
          <p:nvPr/>
        </p:nvSpPr>
        <p:spPr bwMode="auto">
          <a:xfrm flipV="1">
            <a:off x="2514600" y="3429000"/>
            <a:ext cx="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8935" name="Line 37"/>
          <p:cNvSpPr>
            <a:spLocks noChangeShapeType="1"/>
          </p:cNvSpPr>
          <p:nvPr/>
        </p:nvSpPr>
        <p:spPr bwMode="auto">
          <a:xfrm>
            <a:off x="2286000" y="3429000"/>
            <a:ext cx="34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70316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386" y="871872"/>
            <a:ext cx="6572465" cy="918569"/>
          </a:xfrm>
        </p:spPr>
        <p:txBody>
          <a:bodyPr/>
          <a:lstStyle/>
          <a:p>
            <a:r>
              <a:rPr lang="en-US" dirty="0" smtClean="0"/>
              <a:t>Square Wave using One Sine Wave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22885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171433" y="4844535"/>
            <a:ext cx="81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Sin(X)</a:t>
            </a:r>
          </a:p>
        </p:txBody>
      </p:sp>
    </p:spTree>
    <p:extLst>
      <p:ext uri="{BB962C8B-B14F-4D97-AF65-F5344CB8AC3E}">
        <p14:creationId xmlns:p14="http://schemas.microsoft.com/office/powerpoint/2010/main" val="30375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71386" y="871872"/>
            <a:ext cx="6458165" cy="918569"/>
          </a:xfrm>
        </p:spPr>
        <p:txBody>
          <a:bodyPr/>
          <a:lstStyle/>
          <a:p>
            <a:r>
              <a:rPr lang="en-US" dirty="0" smtClean="0"/>
              <a:t>Square Wave using Two Sine Waves</a:t>
            </a:r>
          </a:p>
        </p:txBody>
      </p:sp>
      <p:pic>
        <p:nvPicPr>
          <p:cNvPr id="40963" name="Picture 1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22885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1028"/>
          <p:cNvSpPr txBox="1">
            <a:spLocks noChangeArrowheads="1"/>
          </p:cNvSpPr>
          <p:nvPr/>
        </p:nvSpPr>
        <p:spPr bwMode="auto">
          <a:xfrm>
            <a:off x="3762048" y="4844535"/>
            <a:ext cx="1635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Sin(X)+Sin(3x)</a:t>
            </a:r>
          </a:p>
        </p:txBody>
      </p:sp>
    </p:spTree>
    <p:extLst>
      <p:ext uri="{BB962C8B-B14F-4D97-AF65-F5344CB8AC3E}">
        <p14:creationId xmlns:p14="http://schemas.microsoft.com/office/powerpoint/2010/main" val="17582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71386" y="871872"/>
            <a:ext cx="6515315" cy="918569"/>
          </a:xfrm>
        </p:spPr>
        <p:txBody>
          <a:bodyPr/>
          <a:lstStyle/>
          <a:p>
            <a:r>
              <a:rPr lang="en-US" dirty="0" smtClean="0"/>
              <a:t>Square Wave using Many Sine Waves</a:t>
            </a:r>
          </a:p>
        </p:txBody>
      </p:sp>
      <p:pic>
        <p:nvPicPr>
          <p:cNvPr id="41987" name="Picture 1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22885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1028"/>
          <p:cNvSpPr txBox="1">
            <a:spLocks noChangeArrowheads="1"/>
          </p:cNvSpPr>
          <p:nvPr/>
        </p:nvSpPr>
        <p:spPr bwMode="auto">
          <a:xfrm>
            <a:off x="2793581" y="4844535"/>
            <a:ext cx="35830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Sin(X)+Sin(3x)+Sin(5x)+Sin(7x)+...</a:t>
            </a:r>
          </a:p>
        </p:txBody>
      </p:sp>
    </p:spTree>
    <p:extLst>
      <p:ext uri="{BB962C8B-B14F-4D97-AF65-F5344CB8AC3E}">
        <p14:creationId xmlns:p14="http://schemas.microsoft.com/office/powerpoint/2010/main" val="328664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DCT Functions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2171700"/>
            <a:ext cx="3314700" cy="3264477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>
            <a:off x="3829050" y="2743200"/>
            <a:ext cx="1943100" cy="22860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b="1">
              <a:latin typeface="Book Antiqua" pitchFamily="18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 rot="8225472">
            <a:off x="3445894" y="3744003"/>
            <a:ext cx="2709413" cy="22860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b="1">
              <a:latin typeface="Book Antiqua" pitchFamily="18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829049" y="4686300"/>
            <a:ext cx="1943100" cy="22860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b="1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3301" y="2400300"/>
            <a:ext cx="4251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DC</a:t>
            </a:r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5200651" y="2459716"/>
            <a:ext cx="9702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DC + 1 AC</a:t>
            </a:r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3314317" y="4850028"/>
            <a:ext cx="9702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DC + 1 AC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940401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2/24/DCT-8x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943101"/>
            <a:ext cx="382905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71386" y="871872"/>
            <a:ext cx="6572465" cy="918569"/>
          </a:xfrm>
        </p:spPr>
        <p:txBody>
          <a:bodyPr/>
          <a:lstStyle/>
          <a:p>
            <a:r>
              <a:rPr lang="en-US" dirty="0" smtClean="0"/>
              <a:t>Discrete Cosine Transform 		JPEG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5334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 for Entropy Coding</a:t>
            </a: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1495425" y="2950369"/>
            <a:ext cx="1028700" cy="10287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/>
              <a:t>block</a:t>
            </a:r>
            <a:r>
              <a:rPr lang="en-US" baseline="-25000" dirty="0"/>
              <a:t>i-1</a:t>
            </a:r>
          </a:p>
        </p:txBody>
      </p:sp>
      <p:sp>
        <p:nvSpPr>
          <p:cNvPr id="44036" name="Rectangle 24"/>
          <p:cNvSpPr>
            <a:spLocks noChangeArrowheads="1"/>
          </p:cNvSpPr>
          <p:nvPr/>
        </p:nvSpPr>
        <p:spPr bwMode="auto">
          <a:xfrm>
            <a:off x="1503760" y="2955131"/>
            <a:ext cx="123825" cy="1238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350" dirty="0"/>
          </a:p>
        </p:txBody>
      </p:sp>
      <p:sp>
        <p:nvSpPr>
          <p:cNvPr id="44037" name="Rectangle 25"/>
          <p:cNvSpPr>
            <a:spLocks noChangeArrowheads="1"/>
          </p:cNvSpPr>
          <p:nvPr/>
        </p:nvSpPr>
        <p:spPr bwMode="auto">
          <a:xfrm>
            <a:off x="2514600" y="2946797"/>
            <a:ext cx="1028700" cy="10287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/>
              <a:t>block</a:t>
            </a:r>
            <a:r>
              <a:rPr lang="en-US" baseline="-25000" dirty="0"/>
              <a:t>i</a:t>
            </a:r>
          </a:p>
        </p:txBody>
      </p:sp>
      <p:sp>
        <p:nvSpPr>
          <p:cNvPr id="44038" name="Rectangle 26"/>
          <p:cNvSpPr>
            <a:spLocks noChangeArrowheads="1"/>
          </p:cNvSpPr>
          <p:nvPr/>
        </p:nvSpPr>
        <p:spPr bwMode="auto">
          <a:xfrm>
            <a:off x="2522935" y="2951560"/>
            <a:ext cx="123825" cy="1238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350" dirty="0"/>
          </a:p>
        </p:txBody>
      </p:sp>
      <p:sp>
        <p:nvSpPr>
          <p:cNvPr id="44039" name="Line 27"/>
          <p:cNvSpPr>
            <a:spLocks noChangeShapeType="1"/>
          </p:cNvSpPr>
          <p:nvPr/>
        </p:nvSpPr>
        <p:spPr bwMode="auto">
          <a:xfrm>
            <a:off x="1257300" y="3469481"/>
            <a:ext cx="171450" cy="0"/>
          </a:xfrm>
          <a:prstGeom prst="line">
            <a:avLst/>
          </a:prstGeom>
          <a:noFill/>
          <a:ln w="38100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44040" name="Line 28"/>
          <p:cNvSpPr>
            <a:spLocks noChangeShapeType="1"/>
          </p:cNvSpPr>
          <p:nvPr/>
        </p:nvSpPr>
        <p:spPr bwMode="auto">
          <a:xfrm>
            <a:off x="3657600" y="3469481"/>
            <a:ext cx="171450" cy="0"/>
          </a:xfrm>
          <a:prstGeom prst="line">
            <a:avLst/>
          </a:prstGeom>
          <a:noFill/>
          <a:ln w="38100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44041" name="Text Box 30"/>
          <p:cNvSpPr txBox="1">
            <a:spLocks noChangeArrowheads="1"/>
          </p:cNvSpPr>
          <p:nvPr/>
        </p:nvSpPr>
        <p:spPr bwMode="auto">
          <a:xfrm>
            <a:off x="1628519" y="2501385"/>
            <a:ext cx="676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DC</a:t>
            </a:r>
            <a:r>
              <a:rPr lang="en-US" baseline="-25000" dirty="0"/>
              <a:t>i-1</a:t>
            </a:r>
            <a:endParaRPr lang="en-US" dirty="0"/>
          </a:p>
        </p:txBody>
      </p:sp>
      <p:sp>
        <p:nvSpPr>
          <p:cNvPr id="44042" name="Line 31"/>
          <p:cNvSpPr>
            <a:spLocks noChangeShapeType="1"/>
          </p:cNvSpPr>
          <p:nvPr/>
        </p:nvSpPr>
        <p:spPr bwMode="auto">
          <a:xfrm flipH="1">
            <a:off x="1600200" y="2800350"/>
            <a:ext cx="114300" cy="1143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44043" name="Text Box 32"/>
          <p:cNvSpPr txBox="1">
            <a:spLocks noChangeArrowheads="1"/>
          </p:cNvSpPr>
          <p:nvPr/>
        </p:nvSpPr>
        <p:spPr bwMode="auto">
          <a:xfrm>
            <a:off x="2662999" y="2501385"/>
            <a:ext cx="5485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DC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44044" name="Line 33"/>
          <p:cNvSpPr>
            <a:spLocks noChangeShapeType="1"/>
          </p:cNvSpPr>
          <p:nvPr/>
        </p:nvSpPr>
        <p:spPr bwMode="auto">
          <a:xfrm flipH="1">
            <a:off x="2628900" y="2800350"/>
            <a:ext cx="114300" cy="1143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44045" name="Text Box 34"/>
          <p:cNvSpPr txBox="1">
            <a:spLocks noChangeArrowheads="1"/>
          </p:cNvSpPr>
          <p:nvPr/>
        </p:nvSpPr>
        <p:spPr bwMode="auto">
          <a:xfrm>
            <a:off x="1496670" y="4273035"/>
            <a:ext cx="2048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ΔDC</a:t>
            </a:r>
            <a:r>
              <a:rPr lang="en-US" baseline="-25000" dirty="0"/>
              <a:t>i</a:t>
            </a:r>
            <a:r>
              <a:rPr lang="en-US" dirty="0"/>
              <a:t>  = DC</a:t>
            </a:r>
            <a:r>
              <a:rPr lang="en-US" baseline="-25000" dirty="0"/>
              <a:t>i</a:t>
            </a:r>
            <a:r>
              <a:rPr lang="en-US" dirty="0"/>
              <a:t> - DC</a:t>
            </a:r>
            <a:r>
              <a:rPr lang="en-US" baseline="-25000" dirty="0"/>
              <a:t>i-1</a:t>
            </a:r>
          </a:p>
        </p:txBody>
      </p:sp>
      <p:sp>
        <p:nvSpPr>
          <p:cNvPr id="44046" name="Text Box 36"/>
          <p:cNvSpPr txBox="1">
            <a:spLocks noChangeArrowheads="1"/>
          </p:cNvSpPr>
          <p:nvPr/>
        </p:nvSpPr>
        <p:spPr bwMode="auto">
          <a:xfrm>
            <a:off x="1306454" y="5073135"/>
            <a:ext cx="25401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Differential DC encoding</a:t>
            </a:r>
          </a:p>
        </p:txBody>
      </p:sp>
      <p:sp>
        <p:nvSpPr>
          <p:cNvPr id="44047" name="Text Box 37"/>
          <p:cNvSpPr txBox="1">
            <a:spLocks noChangeArrowheads="1"/>
          </p:cNvSpPr>
          <p:nvPr/>
        </p:nvSpPr>
        <p:spPr bwMode="auto">
          <a:xfrm>
            <a:off x="5675942" y="5073135"/>
            <a:ext cx="1806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Zig-zag sequence</a:t>
            </a:r>
          </a:p>
        </p:txBody>
      </p:sp>
      <p:grpSp>
        <p:nvGrpSpPr>
          <p:cNvPr id="44048" name="Group 169"/>
          <p:cNvGrpSpPr>
            <a:grpSpLocks/>
          </p:cNvGrpSpPr>
          <p:nvPr/>
        </p:nvGrpSpPr>
        <p:grpSpPr bwMode="auto">
          <a:xfrm>
            <a:off x="5657850" y="2531270"/>
            <a:ext cx="1657350" cy="1640681"/>
            <a:chOff x="2976" y="1406"/>
            <a:chExt cx="1392" cy="1378"/>
          </a:xfrm>
        </p:grpSpPr>
        <p:sp>
          <p:nvSpPr>
            <p:cNvPr id="44060" name="AutoShape 38"/>
            <p:cNvSpPr>
              <a:spLocks noChangeArrowheads="1"/>
            </p:cNvSpPr>
            <p:nvPr/>
          </p:nvSpPr>
          <p:spPr bwMode="auto">
            <a:xfrm>
              <a:off x="2976" y="140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61" name="AutoShape 39"/>
            <p:cNvSpPr>
              <a:spLocks noChangeArrowheads="1"/>
            </p:cNvSpPr>
            <p:nvPr/>
          </p:nvSpPr>
          <p:spPr bwMode="auto">
            <a:xfrm>
              <a:off x="3158" y="140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62" name="AutoShape 40"/>
            <p:cNvSpPr>
              <a:spLocks noChangeArrowheads="1"/>
            </p:cNvSpPr>
            <p:nvPr/>
          </p:nvSpPr>
          <p:spPr bwMode="auto">
            <a:xfrm>
              <a:off x="3350" y="140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63" name="AutoShape 41"/>
            <p:cNvSpPr>
              <a:spLocks noChangeArrowheads="1"/>
            </p:cNvSpPr>
            <p:nvPr/>
          </p:nvSpPr>
          <p:spPr bwMode="auto">
            <a:xfrm>
              <a:off x="3542" y="140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64" name="AutoShape 42"/>
            <p:cNvSpPr>
              <a:spLocks noChangeArrowheads="1"/>
            </p:cNvSpPr>
            <p:nvPr/>
          </p:nvSpPr>
          <p:spPr bwMode="auto">
            <a:xfrm>
              <a:off x="3734" y="140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65" name="AutoShape 43"/>
            <p:cNvSpPr>
              <a:spLocks noChangeArrowheads="1"/>
            </p:cNvSpPr>
            <p:nvPr/>
          </p:nvSpPr>
          <p:spPr bwMode="auto">
            <a:xfrm>
              <a:off x="3926" y="140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66" name="AutoShape 44"/>
            <p:cNvSpPr>
              <a:spLocks noChangeArrowheads="1"/>
            </p:cNvSpPr>
            <p:nvPr/>
          </p:nvSpPr>
          <p:spPr bwMode="auto">
            <a:xfrm>
              <a:off x="4118" y="140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67" name="AutoShape 45"/>
            <p:cNvSpPr>
              <a:spLocks noChangeArrowheads="1"/>
            </p:cNvSpPr>
            <p:nvPr/>
          </p:nvSpPr>
          <p:spPr bwMode="auto">
            <a:xfrm>
              <a:off x="4310" y="140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68" name="AutoShape 46"/>
            <p:cNvSpPr>
              <a:spLocks noChangeArrowheads="1"/>
            </p:cNvSpPr>
            <p:nvPr/>
          </p:nvSpPr>
          <p:spPr bwMode="auto">
            <a:xfrm>
              <a:off x="2976" y="1574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69" name="AutoShape 47"/>
            <p:cNvSpPr>
              <a:spLocks noChangeArrowheads="1"/>
            </p:cNvSpPr>
            <p:nvPr/>
          </p:nvSpPr>
          <p:spPr bwMode="auto">
            <a:xfrm>
              <a:off x="3158" y="1574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70" name="AutoShape 48"/>
            <p:cNvSpPr>
              <a:spLocks noChangeArrowheads="1"/>
            </p:cNvSpPr>
            <p:nvPr/>
          </p:nvSpPr>
          <p:spPr bwMode="auto">
            <a:xfrm>
              <a:off x="3350" y="1574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71" name="AutoShape 49"/>
            <p:cNvSpPr>
              <a:spLocks noChangeArrowheads="1"/>
            </p:cNvSpPr>
            <p:nvPr/>
          </p:nvSpPr>
          <p:spPr bwMode="auto">
            <a:xfrm>
              <a:off x="3542" y="1574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72" name="AutoShape 50"/>
            <p:cNvSpPr>
              <a:spLocks noChangeArrowheads="1"/>
            </p:cNvSpPr>
            <p:nvPr/>
          </p:nvSpPr>
          <p:spPr bwMode="auto">
            <a:xfrm>
              <a:off x="3734" y="1574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73" name="AutoShape 51"/>
            <p:cNvSpPr>
              <a:spLocks noChangeArrowheads="1"/>
            </p:cNvSpPr>
            <p:nvPr/>
          </p:nvSpPr>
          <p:spPr bwMode="auto">
            <a:xfrm>
              <a:off x="3926" y="1574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74" name="AutoShape 52"/>
            <p:cNvSpPr>
              <a:spLocks noChangeArrowheads="1"/>
            </p:cNvSpPr>
            <p:nvPr/>
          </p:nvSpPr>
          <p:spPr bwMode="auto">
            <a:xfrm>
              <a:off x="4118" y="1574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75" name="AutoShape 53"/>
            <p:cNvSpPr>
              <a:spLocks noChangeArrowheads="1"/>
            </p:cNvSpPr>
            <p:nvPr/>
          </p:nvSpPr>
          <p:spPr bwMode="auto">
            <a:xfrm>
              <a:off x="4310" y="1574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76" name="AutoShape 54"/>
            <p:cNvSpPr>
              <a:spLocks noChangeArrowheads="1"/>
            </p:cNvSpPr>
            <p:nvPr/>
          </p:nvSpPr>
          <p:spPr bwMode="auto">
            <a:xfrm>
              <a:off x="2976" y="176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77" name="AutoShape 55"/>
            <p:cNvSpPr>
              <a:spLocks noChangeArrowheads="1"/>
            </p:cNvSpPr>
            <p:nvPr/>
          </p:nvSpPr>
          <p:spPr bwMode="auto">
            <a:xfrm>
              <a:off x="3158" y="176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78" name="AutoShape 56"/>
            <p:cNvSpPr>
              <a:spLocks noChangeArrowheads="1"/>
            </p:cNvSpPr>
            <p:nvPr/>
          </p:nvSpPr>
          <p:spPr bwMode="auto">
            <a:xfrm>
              <a:off x="3350" y="176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79" name="AutoShape 57"/>
            <p:cNvSpPr>
              <a:spLocks noChangeArrowheads="1"/>
            </p:cNvSpPr>
            <p:nvPr/>
          </p:nvSpPr>
          <p:spPr bwMode="auto">
            <a:xfrm>
              <a:off x="3542" y="176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80" name="AutoShape 58"/>
            <p:cNvSpPr>
              <a:spLocks noChangeArrowheads="1"/>
            </p:cNvSpPr>
            <p:nvPr/>
          </p:nvSpPr>
          <p:spPr bwMode="auto">
            <a:xfrm>
              <a:off x="3734" y="176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81" name="AutoShape 59"/>
            <p:cNvSpPr>
              <a:spLocks noChangeArrowheads="1"/>
            </p:cNvSpPr>
            <p:nvPr/>
          </p:nvSpPr>
          <p:spPr bwMode="auto">
            <a:xfrm>
              <a:off x="3926" y="176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82" name="AutoShape 60"/>
            <p:cNvSpPr>
              <a:spLocks noChangeArrowheads="1"/>
            </p:cNvSpPr>
            <p:nvPr/>
          </p:nvSpPr>
          <p:spPr bwMode="auto">
            <a:xfrm>
              <a:off x="4118" y="176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83" name="AutoShape 61"/>
            <p:cNvSpPr>
              <a:spLocks noChangeArrowheads="1"/>
            </p:cNvSpPr>
            <p:nvPr/>
          </p:nvSpPr>
          <p:spPr bwMode="auto">
            <a:xfrm>
              <a:off x="4310" y="176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84" name="AutoShape 62"/>
            <p:cNvSpPr>
              <a:spLocks noChangeArrowheads="1"/>
            </p:cNvSpPr>
            <p:nvPr/>
          </p:nvSpPr>
          <p:spPr bwMode="auto">
            <a:xfrm>
              <a:off x="2976" y="1958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85" name="AutoShape 63"/>
            <p:cNvSpPr>
              <a:spLocks noChangeArrowheads="1"/>
            </p:cNvSpPr>
            <p:nvPr/>
          </p:nvSpPr>
          <p:spPr bwMode="auto">
            <a:xfrm>
              <a:off x="3158" y="1958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86" name="AutoShape 64"/>
            <p:cNvSpPr>
              <a:spLocks noChangeArrowheads="1"/>
            </p:cNvSpPr>
            <p:nvPr/>
          </p:nvSpPr>
          <p:spPr bwMode="auto">
            <a:xfrm>
              <a:off x="3350" y="1958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87" name="AutoShape 65"/>
            <p:cNvSpPr>
              <a:spLocks noChangeArrowheads="1"/>
            </p:cNvSpPr>
            <p:nvPr/>
          </p:nvSpPr>
          <p:spPr bwMode="auto">
            <a:xfrm>
              <a:off x="3542" y="1958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88" name="AutoShape 66"/>
            <p:cNvSpPr>
              <a:spLocks noChangeArrowheads="1"/>
            </p:cNvSpPr>
            <p:nvPr/>
          </p:nvSpPr>
          <p:spPr bwMode="auto">
            <a:xfrm>
              <a:off x="3734" y="1958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89" name="AutoShape 67"/>
            <p:cNvSpPr>
              <a:spLocks noChangeArrowheads="1"/>
            </p:cNvSpPr>
            <p:nvPr/>
          </p:nvSpPr>
          <p:spPr bwMode="auto">
            <a:xfrm>
              <a:off x="3926" y="1958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90" name="AutoShape 68"/>
            <p:cNvSpPr>
              <a:spLocks noChangeArrowheads="1"/>
            </p:cNvSpPr>
            <p:nvPr/>
          </p:nvSpPr>
          <p:spPr bwMode="auto">
            <a:xfrm>
              <a:off x="4118" y="1958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91" name="AutoShape 69"/>
            <p:cNvSpPr>
              <a:spLocks noChangeArrowheads="1"/>
            </p:cNvSpPr>
            <p:nvPr/>
          </p:nvSpPr>
          <p:spPr bwMode="auto">
            <a:xfrm>
              <a:off x="4310" y="1958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92" name="AutoShape 70"/>
            <p:cNvSpPr>
              <a:spLocks noChangeArrowheads="1"/>
            </p:cNvSpPr>
            <p:nvPr/>
          </p:nvSpPr>
          <p:spPr bwMode="auto">
            <a:xfrm>
              <a:off x="2976" y="2150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93" name="AutoShape 71"/>
            <p:cNvSpPr>
              <a:spLocks noChangeArrowheads="1"/>
            </p:cNvSpPr>
            <p:nvPr/>
          </p:nvSpPr>
          <p:spPr bwMode="auto">
            <a:xfrm>
              <a:off x="3158" y="2150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94" name="AutoShape 72"/>
            <p:cNvSpPr>
              <a:spLocks noChangeArrowheads="1"/>
            </p:cNvSpPr>
            <p:nvPr/>
          </p:nvSpPr>
          <p:spPr bwMode="auto">
            <a:xfrm>
              <a:off x="3350" y="2150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95" name="AutoShape 73"/>
            <p:cNvSpPr>
              <a:spLocks noChangeArrowheads="1"/>
            </p:cNvSpPr>
            <p:nvPr/>
          </p:nvSpPr>
          <p:spPr bwMode="auto">
            <a:xfrm>
              <a:off x="3542" y="2150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96" name="AutoShape 74"/>
            <p:cNvSpPr>
              <a:spLocks noChangeArrowheads="1"/>
            </p:cNvSpPr>
            <p:nvPr/>
          </p:nvSpPr>
          <p:spPr bwMode="auto">
            <a:xfrm>
              <a:off x="3734" y="2150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97" name="AutoShape 75"/>
            <p:cNvSpPr>
              <a:spLocks noChangeArrowheads="1"/>
            </p:cNvSpPr>
            <p:nvPr/>
          </p:nvSpPr>
          <p:spPr bwMode="auto">
            <a:xfrm>
              <a:off x="3926" y="2150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98" name="AutoShape 76"/>
            <p:cNvSpPr>
              <a:spLocks noChangeArrowheads="1"/>
            </p:cNvSpPr>
            <p:nvPr/>
          </p:nvSpPr>
          <p:spPr bwMode="auto">
            <a:xfrm>
              <a:off x="4118" y="2150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099" name="AutoShape 77"/>
            <p:cNvSpPr>
              <a:spLocks noChangeArrowheads="1"/>
            </p:cNvSpPr>
            <p:nvPr/>
          </p:nvSpPr>
          <p:spPr bwMode="auto">
            <a:xfrm>
              <a:off x="4310" y="2150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00" name="AutoShape 78"/>
            <p:cNvSpPr>
              <a:spLocks noChangeArrowheads="1"/>
            </p:cNvSpPr>
            <p:nvPr/>
          </p:nvSpPr>
          <p:spPr bwMode="auto">
            <a:xfrm>
              <a:off x="2976" y="2342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01" name="AutoShape 79"/>
            <p:cNvSpPr>
              <a:spLocks noChangeArrowheads="1"/>
            </p:cNvSpPr>
            <p:nvPr/>
          </p:nvSpPr>
          <p:spPr bwMode="auto">
            <a:xfrm>
              <a:off x="3158" y="2342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02" name="AutoShape 80"/>
            <p:cNvSpPr>
              <a:spLocks noChangeArrowheads="1"/>
            </p:cNvSpPr>
            <p:nvPr/>
          </p:nvSpPr>
          <p:spPr bwMode="auto">
            <a:xfrm>
              <a:off x="3350" y="2342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03" name="AutoShape 81"/>
            <p:cNvSpPr>
              <a:spLocks noChangeArrowheads="1"/>
            </p:cNvSpPr>
            <p:nvPr/>
          </p:nvSpPr>
          <p:spPr bwMode="auto">
            <a:xfrm>
              <a:off x="3542" y="2342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04" name="AutoShape 82"/>
            <p:cNvSpPr>
              <a:spLocks noChangeArrowheads="1"/>
            </p:cNvSpPr>
            <p:nvPr/>
          </p:nvSpPr>
          <p:spPr bwMode="auto">
            <a:xfrm>
              <a:off x="3734" y="2342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05" name="AutoShape 83"/>
            <p:cNvSpPr>
              <a:spLocks noChangeArrowheads="1"/>
            </p:cNvSpPr>
            <p:nvPr/>
          </p:nvSpPr>
          <p:spPr bwMode="auto">
            <a:xfrm>
              <a:off x="3926" y="2342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06" name="AutoShape 84"/>
            <p:cNvSpPr>
              <a:spLocks noChangeArrowheads="1"/>
            </p:cNvSpPr>
            <p:nvPr/>
          </p:nvSpPr>
          <p:spPr bwMode="auto">
            <a:xfrm>
              <a:off x="4118" y="2342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07" name="AutoShape 85"/>
            <p:cNvSpPr>
              <a:spLocks noChangeArrowheads="1"/>
            </p:cNvSpPr>
            <p:nvPr/>
          </p:nvSpPr>
          <p:spPr bwMode="auto">
            <a:xfrm>
              <a:off x="4310" y="2342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08" name="AutoShape 86"/>
            <p:cNvSpPr>
              <a:spLocks noChangeArrowheads="1"/>
            </p:cNvSpPr>
            <p:nvPr/>
          </p:nvSpPr>
          <p:spPr bwMode="auto">
            <a:xfrm>
              <a:off x="2976" y="2534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09" name="AutoShape 87"/>
            <p:cNvSpPr>
              <a:spLocks noChangeArrowheads="1"/>
            </p:cNvSpPr>
            <p:nvPr/>
          </p:nvSpPr>
          <p:spPr bwMode="auto">
            <a:xfrm>
              <a:off x="3158" y="2534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10" name="AutoShape 88"/>
            <p:cNvSpPr>
              <a:spLocks noChangeArrowheads="1"/>
            </p:cNvSpPr>
            <p:nvPr/>
          </p:nvSpPr>
          <p:spPr bwMode="auto">
            <a:xfrm>
              <a:off x="3350" y="2534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11" name="AutoShape 89"/>
            <p:cNvSpPr>
              <a:spLocks noChangeArrowheads="1"/>
            </p:cNvSpPr>
            <p:nvPr/>
          </p:nvSpPr>
          <p:spPr bwMode="auto">
            <a:xfrm>
              <a:off x="3542" y="2534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12" name="AutoShape 90"/>
            <p:cNvSpPr>
              <a:spLocks noChangeArrowheads="1"/>
            </p:cNvSpPr>
            <p:nvPr/>
          </p:nvSpPr>
          <p:spPr bwMode="auto">
            <a:xfrm>
              <a:off x="3734" y="2534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13" name="AutoShape 91"/>
            <p:cNvSpPr>
              <a:spLocks noChangeArrowheads="1"/>
            </p:cNvSpPr>
            <p:nvPr/>
          </p:nvSpPr>
          <p:spPr bwMode="auto">
            <a:xfrm>
              <a:off x="3926" y="2534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14" name="AutoShape 92"/>
            <p:cNvSpPr>
              <a:spLocks noChangeArrowheads="1"/>
            </p:cNvSpPr>
            <p:nvPr/>
          </p:nvSpPr>
          <p:spPr bwMode="auto">
            <a:xfrm>
              <a:off x="4118" y="2534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15" name="AutoShape 93"/>
            <p:cNvSpPr>
              <a:spLocks noChangeArrowheads="1"/>
            </p:cNvSpPr>
            <p:nvPr/>
          </p:nvSpPr>
          <p:spPr bwMode="auto">
            <a:xfrm>
              <a:off x="4310" y="2534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16" name="AutoShape 94"/>
            <p:cNvSpPr>
              <a:spLocks noChangeArrowheads="1"/>
            </p:cNvSpPr>
            <p:nvPr/>
          </p:nvSpPr>
          <p:spPr bwMode="auto">
            <a:xfrm>
              <a:off x="2976" y="272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17" name="AutoShape 95"/>
            <p:cNvSpPr>
              <a:spLocks noChangeArrowheads="1"/>
            </p:cNvSpPr>
            <p:nvPr/>
          </p:nvSpPr>
          <p:spPr bwMode="auto">
            <a:xfrm>
              <a:off x="3158" y="272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18" name="AutoShape 96"/>
            <p:cNvSpPr>
              <a:spLocks noChangeArrowheads="1"/>
            </p:cNvSpPr>
            <p:nvPr/>
          </p:nvSpPr>
          <p:spPr bwMode="auto">
            <a:xfrm>
              <a:off x="3350" y="272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19" name="AutoShape 97"/>
            <p:cNvSpPr>
              <a:spLocks noChangeArrowheads="1"/>
            </p:cNvSpPr>
            <p:nvPr/>
          </p:nvSpPr>
          <p:spPr bwMode="auto">
            <a:xfrm>
              <a:off x="3542" y="272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20" name="AutoShape 98"/>
            <p:cNvSpPr>
              <a:spLocks noChangeArrowheads="1"/>
            </p:cNvSpPr>
            <p:nvPr/>
          </p:nvSpPr>
          <p:spPr bwMode="auto">
            <a:xfrm>
              <a:off x="3734" y="272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21" name="AutoShape 99"/>
            <p:cNvSpPr>
              <a:spLocks noChangeArrowheads="1"/>
            </p:cNvSpPr>
            <p:nvPr/>
          </p:nvSpPr>
          <p:spPr bwMode="auto">
            <a:xfrm>
              <a:off x="3926" y="272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22" name="AutoShape 100"/>
            <p:cNvSpPr>
              <a:spLocks noChangeArrowheads="1"/>
            </p:cNvSpPr>
            <p:nvPr/>
          </p:nvSpPr>
          <p:spPr bwMode="auto">
            <a:xfrm>
              <a:off x="4118" y="272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sp>
          <p:nvSpPr>
            <p:cNvPr id="44123" name="AutoShape 101"/>
            <p:cNvSpPr>
              <a:spLocks noChangeArrowheads="1"/>
            </p:cNvSpPr>
            <p:nvPr/>
          </p:nvSpPr>
          <p:spPr bwMode="auto">
            <a:xfrm>
              <a:off x="4310" y="2726"/>
              <a:ext cx="58" cy="58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350" dirty="0"/>
            </a:p>
          </p:txBody>
        </p:sp>
        <p:cxnSp>
          <p:nvCxnSpPr>
            <p:cNvPr id="44124" name="AutoShape 102"/>
            <p:cNvCxnSpPr>
              <a:cxnSpLocks noChangeShapeType="1"/>
              <a:stCxn id="44060" idx="6"/>
              <a:endCxn id="44061" idx="2"/>
            </p:cNvCxnSpPr>
            <p:nvPr/>
          </p:nvCxnSpPr>
          <p:spPr bwMode="auto">
            <a:xfrm>
              <a:off x="3034" y="1435"/>
              <a:ext cx="124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25" name="AutoShape 103"/>
            <p:cNvCxnSpPr>
              <a:cxnSpLocks noChangeShapeType="1"/>
              <a:stCxn id="44061" idx="4"/>
              <a:endCxn id="44068" idx="7"/>
            </p:cNvCxnSpPr>
            <p:nvPr/>
          </p:nvCxnSpPr>
          <p:spPr bwMode="auto">
            <a:xfrm flipH="1">
              <a:off x="3026" y="1464"/>
              <a:ext cx="161" cy="118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</p:cxnSp>
        <p:cxnSp>
          <p:nvCxnSpPr>
            <p:cNvPr id="44126" name="AutoShape 104"/>
            <p:cNvCxnSpPr>
              <a:cxnSpLocks noChangeShapeType="1"/>
              <a:stCxn id="44068" idx="4"/>
              <a:endCxn id="44076" idx="0"/>
            </p:cNvCxnSpPr>
            <p:nvPr/>
          </p:nvCxnSpPr>
          <p:spPr bwMode="auto">
            <a:xfrm>
              <a:off x="3005" y="1632"/>
              <a:ext cx="0" cy="134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27" name="AutoShape 105"/>
            <p:cNvCxnSpPr>
              <a:cxnSpLocks noChangeShapeType="1"/>
              <a:stCxn id="44076" idx="7"/>
              <a:endCxn id="44069" idx="3"/>
            </p:cNvCxnSpPr>
            <p:nvPr/>
          </p:nvCxnSpPr>
          <p:spPr bwMode="auto">
            <a:xfrm flipV="1">
              <a:off x="3026" y="1624"/>
              <a:ext cx="14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28" name="AutoShape 106"/>
            <p:cNvCxnSpPr>
              <a:cxnSpLocks noChangeShapeType="1"/>
              <a:stCxn id="44069" idx="7"/>
              <a:endCxn id="44062" idx="3"/>
            </p:cNvCxnSpPr>
            <p:nvPr/>
          </p:nvCxnSpPr>
          <p:spPr bwMode="auto">
            <a:xfrm flipV="1">
              <a:off x="3208" y="1456"/>
              <a:ext cx="150" cy="126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</p:cxnSp>
        <p:cxnSp>
          <p:nvCxnSpPr>
            <p:cNvPr id="44129" name="AutoShape 107"/>
            <p:cNvCxnSpPr>
              <a:cxnSpLocks noChangeShapeType="1"/>
              <a:stCxn id="44062" idx="6"/>
              <a:endCxn id="44063" idx="2"/>
            </p:cNvCxnSpPr>
            <p:nvPr/>
          </p:nvCxnSpPr>
          <p:spPr bwMode="auto">
            <a:xfrm>
              <a:off x="3408" y="1435"/>
              <a:ext cx="134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30" name="AutoShape 108"/>
            <p:cNvCxnSpPr>
              <a:cxnSpLocks noChangeShapeType="1"/>
              <a:stCxn id="44063" idx="3"/>
              <a:endCxn id="44070" idx="7"/>
            </p:cNvCxnSpPr>
            <p:nvPr/>
          </p:nvCxnSpPr>
          <p:spPr bwMode="auto">
            <a:xfrm flipH="1">
              <a:off x="3400" y="1456"/>
              <a:ext cx="150" cy="126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31" name="AutoShape 109"/>
            <p:cNvCxnSpPr>
              <a:cxnSpLocks noChangeShapeType="1"/>
              <a:stCxn id="44070" idx="3"/>
              <a:endCxn id="44077" idx="7"/>
            </p:cNvCxnSpPr>
            <p:nvPr/>
          </p:nvCxnSpPr>
          <p:spPr bwMode="auto">
            <a:xfrm flipH="1">
              <a:off x="3208" y="1624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32" name="AutoShape 110"/>
            <p:cNvCxnSpPr>
              <a:cxnSpLocks noChangeShapeType="1"/>
              <a:stCxn id="44077" idx="3"/>
              <a:endCxn id="44084" idx="7"/>
            </p:cNvCxnSpPr>
            <p:nvPr/>
          </p:nvCxnSpPr>
          <p:spPr bwMode="auto">
            <a:xfrm flipH="1">
              <a:off x="3026" y="1816"/>
              <a:ext cx="14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33" name="AutoShape 111"/>
            <p:cNvCxnSpPr>
              <a:cxnSpLocks noChangeShapeType="1"/>
              <a:stCxn id="44084" idx="4"/>
              <a:endCxn id="44092" idx="0"/>
            </p:cNvCxnSpPr>
            <p:nvPr/>
          </p:nvCxnSpPr>
          <p:spPr bwMode="auto">
            <a:xfrm>
              <a:off x="3005" y="2016"/>
              <a:ext cx="0" cy="134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34" name="AutoShape 112"/>
            <p:cNvCxnSpPr>
              <a:cxnSpLocks noChangeShapeType="1"/>
              <a:stCxn id="44092" idx="7"/>
              <a:endCxn id="44085" idx="3"/>
            </p:cNvCxnSpPr>
            <p:nvPr/>
          </p:nvCxnSpPr>
          <p:spPr bwMode="auto">
            <a:xfrm flipV="1">
              <a:off x="3026" y="2008"/>
              <a:ext cx="14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35" name="AutoShape 113"/>
            <p:cNvCxnSpPr>
              <a:cxnSpLocks noChangeShapeType="1"/>
              <a:stCxn id="44085" idx="7"/>
              <a:endCxn id="44078" idx="3"/>
            </p:cNvCxnSpPr>
            <p:nvPr/>
          </p:nvCxnSpPr>
          <p:spPr bwMode="auto">
            <a:xfrm flipV="1">
              <a:off x="3208" y="1816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36" name="AutoShape 114"/>
            <p:cNvCxnSpPr>
              <a:cxnSpLocks noChangeShapeType="1"/>
              <a:stCxn id="44078" idx="7"/>
              <a:endCxn id="44071" idx="3"/>
            </p:cNvCxnSpPr>
            <p:nvPr/>
          </p:nvCxnSpPr>
          <p:spPr bwMode="auto">
            <a:xfrm flipV="1">
              <a:off x="3400" y="1624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37" name="AutoShape 115"/>
            <p:cNvCxnSpPr>
              <a:cxnSpLocks noChangeShapeType="1"/>
              <a:stCxn id="44071" idx="7"/>
              <a:endCxn id="44064" idx="3"/>
            </p:cNvCxnSpPr>
            <p:nvPr/>
          </p:nvCxnSpPr>
          <p:spPr bwMode="auto">
            <a:xfrm flipV="1">
              <a:off x="3592" y="1456"/>
              <a:ext cx="150" cy="126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38" name="AutoShape 116"/>
            <p:cNvCxnSpPr>
              <a:cxnSpLocks noChangeShapeType="1"/>
              <a:stCxn id="44064" idx="6"/>
              <a:endCxn id="44065" idx="2"/>
            </p:cNvCxnSpPr>
            <p:nvPr/>
          </p:nvCxnSpPr>
          <p:spPr bwMode="auto">
            <a:xfrm>
              <a:off x="3792" y="1435"/>
              <a:ext cx="134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39" name="AutoShape 117"/>
            <p:cNvCxnSpPr>
              <a:cxnSpLocks noChangeShapeType="1"/>
              <a:stCxn id="44065" idx="3"/>
              <a:endCxn id="44072" idx="7"/>
            </p:cNvCxnSpPr>
            <p:nvPr/>
          </p:nvCxnSpPr>
          <p:spPr bwMode="auto">
            <a:xfrm flipH="1">
              <a:off x="3784" y="1456"/>
              <a:ext cx="150" cy="126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40" name="AutoShape 118"/>
            <p:cNvCxnSpPr>
              <a:cxnSpLocks noChangeShapeType="1"/>
              <a:stCxn id="44072" idx="3"/>
              <a:endCxn id="44079" idx="7"/>
            </p:cNvCxnSpPr>
            <p:nvPr/>
          </p:nvCxnSpPr>
          <p:spPr bwMode="auto">
            <a:xfrm flipH="1">
              <a:off x="3592" y="1624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41" name="AutoShape 119"/>
            <p:cNvCxnSpPr>
              <a:cxnSpLocks noChangeShapeType="1"/>
              <a:stCxn id="44079" idx="3"/>
              <a:endCxn id="44086" idx="7"/>
            </p:cNvCxnSpPr>
            <p:nvPr/>
          </p:nvCxnSpPr>
          <p:spPr bwMode="auto">
            <a:xfrm flipH="1">
              <a:off x="3400" y="1816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42" name="AutoShape 120"/>
            <p:cNvCxnSpPr>
              <a:cxnSpLocks noChangeShapeType="1"/>
              <a:stCxn id="44086" idx="3"/>
              <a:endCxn id="44093" idx="7"/>
            </p:cNvCxnSpPr>
            <p:nvPr/>
          </p:nvCxnSpPr>
          <p:spPr bwMode="auto">
            <a:xfrm flipH="1">
              <a:off x="3208" y="2008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43" name="AutoShape 121"/>
            <p:cNvCxnSpPr>
              <a:cxnSpLocks noChangeShapeType="1"/>
              <a:stCxn id="44093" idx="3"/>
              <a:endCxn id="44100" idx="7"/>
            </p:cNvCxnSpPr>
            <p:nvPr/>
          </p:nvCxnSpPr>
          <p:spPr bwMode="auto">
            <a:xfrm flipH="1">
              <a:off x="3026" y="2200"/>
              <a:ext cx="14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44" name="AutoShape 122"/>
            <p:cNvCxnSpPr>
              <a:cxnSpLocks noChangeShapeType="1"/>
              <a:stCxn id="44100" idx="4"/>
              <a:endCxn id="44108" idx="0"/>
            </p:cNvCxnSpPr>
            <p:nvPr/>
          </p:nvCxnSpPr>
          <p:spPr bwMode="auto">
            <a:xfrm>
              <a:off x="3005" y="2400"/>
              <a:ext cx="0" cy="134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45" name="AutoShape 123"/>
            <p:cNvCxnSpPr>
              <a:cxnSpLocks noChangeShapeType="1"/>
              <a:stCxn id="44108" idx="7"/>
              <a:endCxn id="44101" idx="3"/>
            </p:cNvCxnSpPr>
            <p:nvPr/>
          </p:nvCxnSpPr>
          <p:spPr bwMode="auto">
            <a:xfrm flipV="1">
              <a:off x="3026" y="2392"/>
              <a:ext cx="14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46" name="AutoShape 124"/>
            <p:cNvCxnSpPr>
              <a:cxnSpLocks noChangeShapeType="1"/>
              <a:stCxn id="44101" idx="7"/>
              <a:endCxn id="44094" idx="3"/>
            </p:cNvCxnSpPr>
            <p:nvPr/>
          </p:nvCxnSpPr>
          <p:spPr bwMode="auto">
            <a:xfrm flipV="1">
              <a:off x="3208" y="2200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47" name="AutoShape 125"/>
            <p:cNvCxnSpPr>
              <a:cxnSpLocks noChangeShapeType="1"/>
              <a:stCxn id="44094" idx="7"/>
              <a:endCxn id="44087" idx="3"/>
            </p:cNvCxnSpPr>
            <p:nvPr/>
          </p:nvCxnSpPr>
          <p:spPr bwMode="auto">
            <a:xfrm flipV="1">
              <a:off x="3400" y="2008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48" name="AutoShape 126"/>
            <p:cNvCxnSpPr>
              <a:cxnSpLocks noChangeShapeType="1"/>
              <a:stCxn id="44087" idx="7"/>
              <a:endCxn id="44080" idx="3"/>
            </p:cNvCxnSpPr>
            <p:nvPr/>
          </p:nvCxnSpPr>
          <p:spPr bwMode="auto">
            <a:xfrm flipV="1">
              <a:off x="3592" y="1816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49" name="AutoShape 127"/>
            <p:cNvCxnSpPr>
              <a:cxnSpLocks noChangeShapeType="1"/>
              <a:stCxn id="44080" idx="7"/>
              <a:endCxn id="44073" idx="3"/>
            </p:cNvCxnSpPr>
            <p:nvPr/>
          </p:nvCxnSpPr>
          <p:spPr bwMode="auto">
            <a:xfrm flipV="1">
              <a:off x="3784" y="1624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50" name="AutoShape 128"/>
            <p:cNvCxnSpPr>
              <a:cxnSpLocks noChangeShapeType="1"/>
              <a:stCxn id="44073" idx="7"/>
              <a:endCxn id="44066" idx="3"/>
            </p:cNvCxnSpPr>
            <p:nvPr/>
          </p:nvCxnSpPr>
          <p:spPr bwMode="auto">
            <a:xfrm flipV="1">
              <a:off x="3976" y="1456"/>
              <a:ext cx="150" cy="126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51" name="AutoShape 129"/>
            <p:cNvCxnSpPr>
              <a:cxnSpLocks noChangeShapeType="1"/>
              <a:stCxn id="44066" idx="6"/>
              <a:endCxn id="44067" idx="2"/>
            </p:cNvCxnSpPr>
            <p:nvPr/>
          </p:nvCxnSpPr>
          <p:spPr bwMode="auto">
            <a:xfrm>
              <a:off x="4176" y="1435"/>
              <a:ext cx="134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52" name="AutoShape 130"/>
            <p:cNvCxnSpPr>
              <a:cxnSpLocks noChangeShapeType="1"/>
              <a:stCxn id="44067" idx="3"/>
              <a:endCxn id="44074" idx="7"/>
            </p:cNvCxnSpPr>
            <p:nvPr/>
          </p:nvCxnSpPr>
          <p:spPr bwMode="auto">
            <a:xfrm flipH="1">
              <a:off x="4168" y="1456"/>
              <a:ext cx="150" cy="126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53" name="AutoShape 131"/>
            <p:cNvCxnSpPr>
              <a:cxnSpLocks noChangeShapeType="1"/>
              <a:stCxn id="44074" idx="3"/>
              <a:endCxn id="44081" idx="7"/>
            </p:cNvCxnSpPr>
            <p:nvPr/>
          </p:nvCxnSpPr>
          <p:spPr bwMode="auto">
            <a:xfrm flipH="1">
              <a:off x="3976" y="1624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54" name="AutoShape 132"/>
            <p:cNvCxnSpPr>
              <a:cxnSpLocks noChangeShapeType="1"/>
              <a:stCxn id="44081" idx="3"/>
              <a:endCxn id="44088" idx="7"/>
            </p:cNvCxnSpPr>
            <p:nvPr/>
          </p:nvCxnSpPr>
          <p:spPr bwMode="auto">
            <a:xfrm flipH="1">
              <a:off x="3784" y="1816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55" name="AutoShape 133"/>
            <p:cNvCxnSpPr>
              <a:cxnSpLocks noChangeShapeType="1"/>
              <a:stCxn id="44088" idx="3"/>
              <a:endCxn id="44095" idx="7"/>
            </p:cNvCxnSpPr>
            <p:nvPr/>
          </p:nvCxnSpPr>
          <p:spPr bwMode="auto">
            <a:xfrm flipH="1">
              <a:off x="3592" y="2008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56" name="AutoShape 134"/>
            <p:cNvCxnSpPr>
              <a:cxnSpLocks noChangeShapeType="1"/>
              <a:stCxn id="44095" idx="3"/>
              <a:endCxn id="44102" idx="7"/>
            </p:cNvCxnSpPr>
            <p:nvPr/>
          </p:nvCxnSpPr>
          <p:spPr bwMode="auto">
            <a:xfrm flipH="1">
              <a:off x="3400" y="2200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57" name="AutoShape 135"/>
            <p:cNvCxnSpPr>
              <a:cxnSpLocks noChangeShapeType="1"/>
              <a:stCxn id="44102" idx="3"/>
              <a:endCxn id="44109" idx="7"/>
            </p:cNvCxnSpPr>
            <p:nvPr/>
          </p:nvCxnSpPr>
          <p:spPr bwMode="auto">
            <a:xfrm flipH="1">
              <a:off x="3208" y="2392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58" name="AutoShape 136"/>
            <p:cNvCxnSpPr>
              <a:cxnSpLocks noChangeShapeType="1"/>
              <a:stCxn id="44109" idx="3"/>
              <a:endCxn id="44116" idx="7"/>
            </p:cNvCxnSpPr>
            <p:nvPr/>
          </p:nvCxnSpPr>
          <p:spPr bwMode="auto">
            <a:xfrm flipH="1">
              <a:off x="3026" y="2584"/>
              <a:ext cx="14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59" name="AutoShape 137"/>
            <p:cNvCxnSpPr>
              <a:cxnSpLocks noChangeShapeType="1"/>
              <a:stCxn id="44116" idx="6"/>
              <a:endCxn id="44117" idx="2"/>
            </p:cNvCxnSpPr>
            <p:nvPr/>
          </p:nvCxnSpPr>
          <p:spPr bwMode="auto">
            <a:xfrm>
              <a:off x="3034" y="2755"/>
              <a:ext cx="124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60" name="AutoShape 138"/>
            <p:cNvCxnSpPr>
              <a:cxnSpLocks noChangeShapeType="1"/>
              <a:stCxn id="44117" idx="7"/>
              <a:endCxn id="44110" idx="3"/>
            </p:cNvCxnSpPr>
            <p:nvPr/>
          </p:nvCxnSpPr>
          <p:spPr bwMode="auto">
            <a:xfrm flipV="1">
              <a:off x="3208" y="2584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61" name="AutoShape 139"/>
            <p:cNvCxnSpPr>
              <a:cxnSpLocks noChangeShapeType="1"/>
              <a:stCxn id="44110" idx="7"/>
              <a:endCxn id="44103" idx="3"/>
            </p:cNvCxnSpPr>
            <p:nvPr/>
          </p:nvCxnSpPr>
          <p:spPr bwMode="auto">
            <a:xfrm flipV="1">
              <a:off x="3400" y="2392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62" name="AutoShape 140"/>
            <p:cNvCxnSpPr>
              <a:cxnSpLocks noChangeShapeType="1"/>
              <a:stCxn id="44103" idx="7"/>
              <a:endCxn id="44096" idx="3"/>
            </p:cNvCxnSpPr>
            <p:nvPr/>
          </p:nvCxnSpPr>
          <p:spPr bwMode="auto">
            <a:xfrm flipV="1">
              <a:off x="3592" y="2200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63" name="AutoShape 141"/>
            <p:cNvCxnSpPr>
              <a:cxnSpLocks noChangeShapeType="1"/>
              <a:stCxn id="44096" idx="7"/>
              <a:endCxn id="44089" idx="3"/>
            </p:cNvCxnSpPr>
            <p:nvPr/>
          </p:nvCxnSpPr>
          <p:spPr bwMode="auto">
            <a:xfrm flipV="1">
              <a:off x="3784" y="2008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64" name="AutoShape 142"/>
            <p:cNvCxnSpPr>
              <a:cxnSpLocks noChangeShapeType="1"/>
              <a:stCxn id="44089" idx="7"/>
              <a:endCxn id="44082" idx="3"/>
            </p:cNvCxnSpPr>
            <p:nvPr/>
          </p:nvCxnSpPr>
          <p:spPr bwMode="auto">
            <a:xfrm flipV="1">
              <a:off x="3976" y="1816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65" name="AutoShape 143"/>
            <p:cNvCxnSpPr>
              <a:cxnSpLocks noChangeShapeType="1"/>
              <a:stCxn id="44082" idx="7"/>
              <a:endCxn id="44075" idx="3"/>
            </p:cNvCxnSpPr>
            <p:nvPr/>
          </p:nvCxnSpPr>
          <p:spPr bwMode="auto">
            <a:xfrm flipV="1">
              <a:off x="4168" y="1624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66" name="AutoShape 144"/>
            <p:cNvCxnSpPr>
              <a:cxnSpLocks noChangeShapeType="1"/>
              <a:stCxn id="44075" idx="4"/>
              <a:endCxn id="44083" idx="0"/>
            </p:cNvCxnSpPr>
            <p:nvPr/>
          </p:nvCxnSpPr>
          <p:spPr bwMode="auto">
            <a:xfrm>
              <a:off x="4339" y="1632"/>
              <a:ext cx="0" cy="134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67" name="AutoShape 145"/>
            <p:cNvCxnSpPr>
              <a:cxnSpLocks noChangeShapeType="1"/>
              <a:stCxn id="44083" idx="3"/>
              <a:endCxn id="44090" idx="7"/>
            </p:cNvCxnSpPr>
            <p:nvPr/>
          </p:nvCxnSpPr>
          <p:spPr bwMode="auto">
            <a:xfrm flipH="1">
              <a:off x="4168" y="1816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68" name="AutoShape 146"/>
            <p:cNvCxnSpPr>
              <a:cxnSpLocks noChangeShapeType="1"/>
              <a:stCxn id="44090" idx="3"/>
              <a:endCxn id="44097" idx="7"/>
            </p:cNvCxnSpPr>
            <p:nvPr/>
          </p:nvCxnSpPr>
          <p:spPr bwMode="auto">
            <a:xfrm flipH="1">
              <a:off x="3976" y="2008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69" name="AutoShape 147"/>
            <p:cNvCxnSpPr>
              <a:cxnSpLocks noChangeShapeType="1"/>
              <a:stCxn id="44097" idx="3"/>
              <a:endCxn id="44104" idx="7"/>
            </p:cNvCxnSpPr>
            <p:nvPr/>
          </p:nvCxnSpPr>
          <p:spPr bwMode="auto">
            <a:xfrm flipH="1">
              <a:off x="3784" y="2200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70" name="AutoShape 148"/>
            <p:cNvCxnSpPr>
              <a:cxnSpLocks noChangeShapeType="1"/>
              <a:stCxn id="44104" idx="3"/>
              <a:endCxn id="44111" idx="7"/>
            </p:cNvCxnSpPr>
            <p:nvPr/>
          </p:nvCxnSpPr>
          <p:spPr bwMode="auto">
            <a:xfrm flipH="1">
              <a:off x="3592" y="2392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71" name="AutoShape 149"/>
            <p:cNvCxnSpPr>
              <a:cxnSpLocks noChangeShapeType="1"/>
              <a:stCxn id="44111" idx="3"/>
              <a:endCxn id="44118" idx="7"/>
            </p:cNvCxnSpPr>
            <p:nvPr/>
          </p:nvCxnSpPr>
          <p:spPr bwMode="auto">
            <a:xfrm flipH="1">
              <a:off x="3400" y="2584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72" name="AutoShape 150"/>
            <p:cNvCxnSpPr>
              <a:cxnSpLocks noChangeShapeType="1"/>
              <a:stCxn id="44118" idx="6"/>
              <a:endCxn id="44119" idx="2"/>
            </p:cNvCxnSpPr>
            <p:nvPr/>
          </p:nvCxnSpPr>
          <p:spPr bwMode="auto">
            <a:xfrm>
              <a:off x="3408" y="2755"/>
              <a:ext cx="134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73" name="AutoShape 151"/>
            <p:cNvCxnSpPr>
              <a:cxnSpLocks noChangeShapeType="1"/>
              <a:stCxn id="44119" idx="7"/>
              <a:endCxn id="44112" idx="3"/>
            </p:cNvCxnSpPr>
            <p:nvPr/>
          </p:nvCxnSpPr>
          <p:spPr bwMode="auto">
            <a:xfrm flipV="1">
              <a:off x="3592" y="2584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74" name="AutoShape 152"/>
            <p:cNvCxnSpPr>
              <a:cxnSpLocks noChangeShapeType="1"/>
              <a:stCxn id="44112" idx="7"/>
              <a:endCxn id="44105" idx="3"/>
            </p:cNvCxnSpPr>
            <p:nvPr/>
          </p:nvCxnSpPr>
          <p:spPr bwMode="auto">
            <a:xfrm flipV="1">
              <a:off x="3784" y="2392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75" name="AutoShape 153"/>
            <p:cNvCxnSpPr>
              <a:cxnSpLocks noChangeShapeType="1"/>
              <a:stCxn id="44105" idx="7"/>
              <a:endCxn id="44098" idx="3"/>
            </p:cNvCxnSpPr>
            <p:nvPr/>
          </p:nvCxnSpPr>
          <p:spPr bwMode="auto">
            <a:xfrm flipV="1">
              <a:off x="3976" y="2200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76" name="AutoShape 154"/>
            <p:cNvCxnSpPr>
              <a:cxnSpLocks noChangeShapeType="1"/>
              <a:stCxn id="44098" idx="7"/>
              <a:endCxn id="44091" idx="3"/>
            </p:cNvCxnSpPr>
            <p:nvPr/>
          </p:nvCxnSpPr>
          <p:spPr bwMode="auto">
            <a:xfrm flipV="1">
              <a:off x="4168" y="2008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77" name="AutoShape 155"/>
            <p:cNvCxnSpPr>
              <a:cxnSpLocks noChangeShapeType="1"/>
              <a:stCxn id="44091" idx="4"/>
              <a:endCxn id="44099" idx="0"/>
            </p:cNvCxnSpPr>
            <p:nvPr/>
          </p:nvCxnSpPr>
          <p:spPr bwMode="auto">
            <a:xfrm>
              <a:off x="4339" y="2016"/>
              <a:ext cx="0" cy="134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78" name="AutoShape 156"/>
            <p:cNvCxnSpPr>
              <a:cxnSpLocks noChangeShapeType="1"/>
              <a:stCxn id="44099" idx="3"/>
              <a:endCxn id="44106" idx="7"/>
            </p:cNvCxnSpPr>
            <p:nvPr/>
          </p:nvCxnSpPr>
          <p:spPr bwMode="auto">
            <a:xfrm flipH="1">
              <a:off x="4168" y="2200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79" name="AutoShape 157"/>
            <p:cNvCxnSpPr>
              <a:cxnSpLocks noChangeShapeType="1"/>
              <a:stCxn id="44106" idx="3"/>
              <a:endCxn id="44113" idx="7"/>
            </p:cNvCxnSpPr>
            <p:nvPr/>
          </p:nvCxnSpPr>
          <p:spPr bwMode="auto">
            <a:xfrm flipH="1">
              <a:off x="3976" y="2392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80" name="AutoShape 158"/>
            <p:cNvCxnSpPr>
              <a:cxnSpLocks noChangeShapeType="1"/>
              <a:stCxn id="44113" idx="3"/>
              <a:endCxn id="44120" idx="7"/>
            </p:cNvCxnSpPr>
            <p:nvPr/>
          </p:nvCxnSpPr>
          <p:spPr bwMode="auto">
            <a:xfrm flipH="1">
              <a:off x="3784" y="2584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81" name="AutoShape 159"/>
            <p:cNvCxnSpPr>
              <a:cxnSpLocks noChangeShapeType="1"/>
              <a:stCxn id="44120" idx="6"/>
              <a:endCxn id="44121" idx="2"/>
            </p:cNvCxnSpPr>
            <p:nvPr/>
          </p:nvCxnSpPr>
          <p:spPr bwMode="auto">
            <a:xfrm>
              <a:off x="3792" y="2755"/>
              <a:ext cx="134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82" name="AutoShape 160"/>
            <p:cNvCxnSpPr>
              <a:cxnSpLocks noChangeShapeType="1"/>
              <a:stCxn id="44121" idx="7"/>
              <a:endCxn id="44114" idx="3"/>
            </p:cNvCxnSpPr>
            <p:nvPr/>
          </p:nvCxnSpPr>
          <p:spPr bwMode="auto">
            <a:xfrm flipV="1">
              <a:off x="3976" y="2584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83" name="AutoShape 161"/>
            <p:cNvCxnSpPr>
              <a:cxnSpLocks noChangeShapeType="1"/>
              <a:stCxn id="44114" idx="7"/>
              <a:endCxn id="44107" idx="3"/>
            </p:cNvCxnSpPr>
            <p:nvPr/>
          </p:nvCxnSpPr>
          <p:spPr bwMode="auto">
            <a:xfrm flipV="1">
              <a:off x="4168" y="2392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</p:cxnSp>
        <p:cxnSp>
          <p:nvCxnSpPr>
            <p:cNvPr id="44184" name="AutoShape 162"/>
            <p:cNvCxnSpPr>
              <a:cxnSpLocks noChangeShapeType="1"/>
              <a:stCxn id="44107" idx="4"/>
              <a:endCxn id="44115" idx="0"/>
            </p:cNvCxnSpPr>
            <p:nvPr/>
          </p:nvCxnSpPr>
          <p:spPr bwMode="auto">
            <a:xfrm>
              <a:off x="4339" y="2400"/>
              <a:ext cx="0" cy="134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4185" name="AutoShape 163"/>
            <p:cNvCxnSpPr>
              <a:cxnSpLocks noChangeShapeType="1"/>
              <a:stCxn id="44115" idx="3"/>
              <a:endCxn id="44122" idx="7"/>
            </p:cNvCxnSpPr>
            <p:nvPr/>
          </p:nvCxnSpPr>
          <p:spPr bwMode="auto">
            <a:xfrm flipH="1">
              <a:off x="4168" y="2584"/>
              <a:ext cx="150" cy="15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</p:cxnSp>
        <p:cxnSp>
          <p:nvCxnSpPr>
            <p:cNvPr id="44186" name="AutoShape 164"/>
            <p:cNvCxnSpPr>
              <a:cxnSpLocks noChangeShapeType="1"/>
              <a:stCxn id="44122" idx="6"/>
              <a:endCxn id="44123" idx="2"/>
            </p:cNvCxnSpPr>
            <p:nvPr/>
          </p:nvCxnSpPr>
          <p:spPr bwMode="auto">
            <a:xfrm>
              <a:off x="4176" y="2755"/>
              <a:ext cx="134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</p:cxnSp>
      </p:grpSp>
      <p:sp>
        <p:nvSpPr>
          <p:cNvPr id="44049" name="Rectangle 165"/>
          <p:cNvSpPr>
            <a:spLocks noChangeArrowheads="1"/>
          </p:cNvSpPr>
          <p:nvPr/>
        </p:nvSpPr>
        <p:spPr bwMode="auto">
          <a:xfrm>
            <a:off x="5011121" y="2158485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DC</a:t>
            </a:r>
          </a:p>
        </p:txBody>
      </p:sp>
      <p:sp>
        <p:nvSpPr>
          <p:cNvPr id="44050" name="Line 166"/>
          <p:cNvSpPr>
            <a:spLocks noChangeShapeType="1"/>
          </p:cNvSpPr>
          <p:nvPr/>
        </p:nvSpPr>
        <p:spPr bwMode="auto">
          <a:xfrm>
            <a:off x="5486400" y="2400300"/>
            <a:ext cx="114300" cy="1143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44051" name="Rectangle 167"/>
          <p:cNvSpPr>
            <a:spLocks noChangeArrowheads="1"/>
          </p:cNvSpPr>
          <p:nvPr/>
        </p:nvSpPr>
        <p:spPr bwMode="auto">
          <a:xfrm>
            <a:off x="5792023" y="2101335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AC</a:t>
            </a:r>
            <a:r>
              <a:rPr lang="en-US" baseline="-25000" dirty="0"/>
              <a:t>01</a:t>
            </a:r>
            <a:endParaRPr lang="en-US" dirty="0"/>
          </a:p>
        </p:txBody>
      </p:sp>
      <p:sp>
        <p:nvSpPr>
          <p:cNvPr id="44052" name="Line 168"/>
          <p:cNvSpPr>
            <a:spLocks noChangeShapeType="1"/>
          </p:cNvSpPr>
          <p:nvPr/>
        </p:nvSpPr>
        <p:spPr bwMode="auto">
          <a:xfrm flipH="1">
            <a:off x="6000750" y="2400300"/>
            <a:ext cx="114300" cy="1143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44053" name="Rectangle 171"/>
          <p:cNvSpPr>
            <a:spLocks noChangeArrowheads="1"/>
          </p:cNvSpPr>
          <p:nvPr/>
        </p:nvSpPr>
        <p:spPr bwMode="auto">
          <a:xfrm>
            <a:off x="7187435" y="2101335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AC</a:t>
            </a:r>
            <a:r>
              <a:rPr lang="en-US" baseline="-25000" dirty="0"/>
              <a:t>07</a:t>
            </a:r>
            <a:endParaRPr lang="en-US" dirty="0"/>
          </a:p>
        </p:txBody>
      </p:sp>
      <p:sp>
        <p:nvSpPr>
          <p:cNvPr id="44054" name="Line 172"/>
          <p:cNvSpPr>
            <a:spLocks noChangeShapeType="1"/>
          </p:cNvSpPr>
          <p:nvPr/>
        </p:nvSpPr>
        <p:spPr bwMode="auto">
          <a:xfrm flipH="1">
            <a:off x="7396163" y="2400300"/>
            <a:ext cx="114300" cy="1143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44055" name="Rectangle 173"/>
          <p:cNvSpPr>
            <a:spLocks noChangeArrowheads="1"/>
          </p:cNvSpPr>
          <p:nvPr/>
        </p:nvSpPr>
        <p:spPr bwMode="auto">
          <a:xfrm>
            <a:off x="7183862" y="4330185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AC</a:t>
            </a:r>
            <a:r>
              <a:rPr lang="en-US" baseline="-25000" dirty="0"/>
              <a:t>77</a:t>
            </a:r>
            <a:endParaRPr lang="en-US" dirty="0"/>
          </a:p>
        </p:txBody>
      </p:sp>
      <p:sp>
        <p:nvSpPr>
          <p:cNvPr id="44056" name="Rectangle 174"/>
          <p:cNvSpPr>
            <a:spLocks noChangeArrowheads="1"/>
          </p:cNvSpPr>
          <p:nvPr/>
        </p:nvSpPr>
        <p:spPr bwMode="auto">
          <a:xfrm>
            <a:off x="5012162" y="4330185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AC</a:t>
            </a:r>
            <a:r>
              <a:rPr lang="en-US" baseline="-25000" dirty="0"/>
              <a:t>70</a:t>
            </a:r>
            <a:endParaRPr lang="en-US" dirty="0"/>
          </a:p>
        </p:txBody>
      </p:sp>
      <p:sp>
        <p:nvSpPr>
          <p:cNvPr id="44057" name="Line 175"/>
          <p:cNvSpPr>
            <a:spLocks noChangeShapeType="1"/>
          </p:cNvSpPr>
          <p:nvPr/>
        </p:nvSpPr>
        <p:spPr bwMode="auto">
          <a:xfrm flipV="1">
            <a:off x="5486400" y="4229100"/>
            <a:ext cx="171450" cy="2286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44058" name="Line 176"/>
          <p:cNvSpPr>
            <a:spLocks noChangeShapeType="1"/>
          </p:cNvSpPr>
          <p:nvPr/>
        </p:nvSpPr>
        <p:spPr bwMode="auto">
          <a:xfrm flipH="1" flipV="1">
            <a:off x="7315200" y="4229100"/>
            <a:ext cx="114300" cy="2286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1466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Lenna Original</a:t>
            </a:r>
          </a:p>
        </p:txBody>
      </p:sp>
      <p:pic>
        <p:nvPicPr>
          <p:cNvPr id="45059" name="Picture 4" descr="len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1" y="2122885"/>
            <a:ext cx="3661172" cy="343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699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B:\NBA612\compression\jpeg\compression_004.jpg"/>
  <p:tag name="PHOTO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B:\NBA612\compression\jpeg\compression_002.jpg"/>
  <p:tag name="PHOTO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B:\NBA612\compression\jpeg\compression_003.jpg"/>
  <p:tag name="PHOTO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B:\NBA612\compression\jpeg\compression_001.jpg"/>
  <p:tag name="PHOTO" val="TRUE"/>
</p:tagLst>
</file>

<file path=ppt/theme/theme1.xml><?xml version="1.0" encoding="utf-8"?>
<a:theme xmlns:a="http://schemas.openxmlformats.org/drawingml/2006/main" name="PCG_Powerpoint_Template">
  <a:themeElements>
    <a:clrScheme name="">
      <a:dk1>
        <a:srgbClr val="919191"/>
      </a:dk1>
      <a:lt1>
        <a:srgbClr val="FFFFFF"/>
      </a:lt1>
      <a:dk2>
        <a:srgbClr val="00279F"/>
      </a:dk2>
      <a:lt2>
        <a:srgbClr val="EAEC5E"/>
      </a:lt2>
      <a:accent1>
        <a:srgbClr val="CF0E30"/>
      </a:accent1>
      <a:accent2>
        <a:srgbClr val="60C900"/>
      </a:accent2>
      <a:accent3>
        <a:srgbClr val="AAACCD"/>
      </a:accent3>
      <a:accent4>
        <a:srgbClr val="DADADA"/>
      </a:accent4>
      <a:accent5>
        <a:srgbClr val="E4AAAD"/>
      </a:accent5>
      <a:accent6>
        <a:srgbClr val="56B600"/>
      </a:accent6>
      <a:hlink>
        <a:srgbClr val="676767"/>
      </a:hlink>
      <a:folHlink>
        <a:srgbClr val="FAFD00"/>
      </a:folHlink>
    </a:clrScheme>
    <a:fontScheme name="PCG_Powerpoint_Template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PCG_Powerpoi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CG_Powerpoint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7403</TotalTime>
  <Words>2323</Words>
  <Application>Microsoft Office PowerPoint</Application>
  <PresentationFormat>On-screen Show (4:3)</PresentationFormat>
  <Paragraphs>607</Paragraphs>
  <Slides>112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112</vt:i4>
      </vt:variant>
    </vt:vector>
  </HeadingPairs>
  <TitlesOfParts>
    <vt:vector size="123" baseType="lpstr">
      <vt:lpstr>Arial</vt:lpstr>
      <vt:lpstr>Book Antiqua</vt:lpstr>
      <vt:lpstr>Calibri</vt:lpstr>
      <vt:lpstr>Helvetica</vt:lpstr>
      <vt:lpstr>New Century Schlbk</vt:lpstr>
      <vt:lpstr>Symbol</vt:lpstr>
      <vt:lpstr>Times</vt:lpstr>
      <vt:lpstr>Times New Roman</vt:lpstr>
      <vt:lpstr>PCG_Powerpoint_Template</vt:lpstr>
      <vt:lpstr>Chart</vt:lpstr>
      <vt:lpstr>Document</vt:lpstr>
      <vt:lpstr>Networks, History, Bandwidth and Compression  </vt:lpstr>
      <vt:lpstr>Required Reading</vt:lpstr>
      <vt:lpstr>Recommended Reading</vt:lpstr>
      <vt:lpstr>Comparison between auditory and visual sensory systems</vt:lpstr>
      <vt:lpstr>PowerPoint Presentation</vt:lpstr>
      <vt:lpstr>Pictorial Data vs. Text</vt:lpstr>
      <vt:lpstr>Dynamic Information (Bandwidth Required)</vt:lpstr>
      <vt:lpstr>History Of The Internet     ARPA Team</vt:lpstr>
      <vt:lpstr>Internet - History &amp; Growth Chronology</vt:lpstr>
      <vt:lpstr>Internet - History &amp; Growth Chronology cont’d</vt:lpstr>
      <vt:lpstr>PowerPoint Presentation</vt:lpstr>
      <vt:lpstr>Internet - History &amp; Growth Chronology cont’d</vt:lpstr>
      <vt:lpstr>Uncle Sam, Ma Bell And Her Babies: A Timeline</vt:lpstr>
      <vt:lpstr>Uncle Sam, Ma Bell And Her Babies: A Timeline</vt:lpstr>
      <vt:lpstr>Con’t: Uncle Sam, Ma Bell And Her Babies: A Timeline</vt:lpstr>
      <vt:lpstr>Con’t: Uncle Sam, Ma Bell And Her Babies: A Timeline</vt:lpstr>
      <vt:lpstr>The Telecommunication Bill of 1996</vt:lpstr>
      <vt:lpstr>What The Telecommunication Bill Will Do </vt:lpstr>
      <vt:lpstr>What The Telecommunication Bill Will Do </vt:lpstr>
      <vt:lpstr>What The Telecommunication Bill Will Do </vt:lpstr>
      <vt:lpstr>How Did We Get Into This Mess?</vt:lpstr>
      <vt:lpstr>Level 3 Map                                    2012</vt:lpstr>
      <vt:lpstr>Submarine Cable Map      2018</vt:lpstr>
      <vt:lpstr>MAREA       Facebook &amp; Microsoft</vt:lpstr>
      <vt:lpstr>Google &amp; Amazon Transpacific Submarine Cable</vt:lpstr>
      <vt:lpstr>Network Typologies</vt:lpstr>
      <vt:lpstr>Wired Technology</vt:lpstr>
      <vt:lpstr>What is the current bandwidth of a single channel of coaxial cable?</vt:lpstr>
      <vt:lpstr>The Architecture of a Hybrid Fiber-Coaxial Network</vt:lpstr>
      <vt:lpstr>The Architecture of a Hybrid Fiber-Coaxial Network</vt:lpstr>
      <vt:lpstr>Coaxial Cable Network</vt:lpstr>
      <vt:lpstr>Fiber Optic Cable Network</vt:lpstr>
      <vt:lpstr>Advantages of Optical Fiber</vt:lpstr>
      <vt:lpstr>PowerPoint Presentation</vt:lpstr>
      <vt:lpstr>Frequency Spectrum</vt:lpstr>
      <vt:lpstr>Internet Ping Times        Stanford - MIT</vt:lpstr>
      <vt:lpstr>PowerPoint Presentation</vt:lpstr>
      <vt:lpstr>Wireless Coding Technologies</vt:lpstr>
      <vt:lpstr>First Generation (Analog)</vt:lpstr>
      <vt:lpstr>PowerPoint Presentation</vt:lpstr>
      <vt:lpstr>PowerPoint Presentation</vt:lpstr>
      <vt:lpstr>Second Generation (Digital)</vt:lpstr>
      <vt:lpstr>PowerPoint Presentation</vt:lpstr>
      <vt:lpstr>Second Generation (Digital)</vt:lpstr>
      <vt:lpstr>PowerPoint Presentation</vt:lpstr>
      <vt:lpstr>Third Generation (Broadband)  1991-2000 </vt:lpstr>
      <vt:lpstr>What is 4G?</vt:lpstr>
      <vt:lpstr>What is 4G?</vt:lpstr>
      <vt:lpstr>Wireless Technology Progression</vt:lpstr>
      <vt:lpstr>The Negroponte Switch</vt:lpstr>
      <vt:lpstr>5G Technologies       2018</vt:lpstr>
      <vt:lpstr>5G Goes for the Gold    February 2018</vt:lpstr>
      <vt:lpstr>Global Consumer Internet Traffic</vt:lpstr>
      <vt:lpstr>Prediction of Demand     Cisco</vt:lpstr>
      <vt:lpstr>Prediction of Demand   Cisco 2017-2022</vt:lpstr>
      <vt:lpstr>Data explosion vs. bandwidth?</vt:lpstr>
      <vt:lpstr>PowerPoint Presentation</vt:lpstr>
      <vt:lpstr> Compression Technology  </vt:lpstr>
      <vt:lpstr>Why Compress ?</vt:lpstr>
      <vt:lpstr>How to Compress?</vt:lpstr>
      <vt:lpstr>Biconical Color Solid</vt:lpstr>
      <vt:lpstr>PowerPoint Presentation</vt:lpstr>
      <vt:lpstr>Biconical Color Solid</vt:lpstr>
      <vt:lpstr>Opponent Color Theory                     Hering 1892</vt:lpstr>
      <vt:lpstr>PowerPoint Presentation</vt:lpstr>
      <vt:lpstr>PowerPoint Presentation</vt:lpstr>
      <vt:lpstr>PowerPoint Presentation</vt:lpstr>
      <vt:lpstr>Opponent Color Theory                          Hering 1892</vt:lpstr>
      <vt:lpstr>PowerPoint Presentation</vt:lpstr>
      <vt:lpstr>Full Color Image</vt:lpstr>
      <vt:lpstr>Luminance Image (Y)</vt:lpstr>
      <vt:lpstr>Color Addition (Red/Green Axis)(I)</vt:lpstr>
      <vt:lpstr>Color Addition (Yellow/Blue Axis)(Q)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Lossless Compression System</vt:lpstr>
      <vt:lpstr>When is Lossless Compression Needed?</vt:lpstr>
      <vt:lpstr>Lossless Compression Methods</vt:lpstr>
      <vt:lpstr>Run length encoding</vt:lpstr>
      <vt:lpstr>Lossless coding Example   Run length encoding</vt:lpstr>
      <vt:lpstr>Lossless Compression System</vt:lpstr>
      <vt:lpstr>Lossy Compression Systems</vt:lpstr>
      <vt:lpstr>JPEG</vt:lpstr>
      <vt:lpstr>Lossy coding (example)</vt:lpstr>
      <vt:lpstr>Frequency and Cycles Square Waves</vt:lpstr>
      <vt:lpstr>Frequency and Cycles Sine Waves</vt:lpstr>
      <vt:lpstr>DCT-based encoder</vt:lpstr>
      <vt:lpstr>DCT-based decoder</vt:lpstr>
      <vt:lpstr>Square Wave using One Sine Wave</vt:lpstr>
      <vt:lpstr>Square Wave using Two Sine Waves</vt:lpstr>
      <vt:lpstr>Square Wave using Many Sine Waves</vt:lpstr>
      <vt:lpstr>2D DCT Functions</vt:lpstr>
      <vt:lpstr>Discrete Cosine Transform   JPEG </vt:lpstr>
      <vt:lpstr>Preparation for Entropy Coding</vt:lpstr>
      <vt:lpstr>Example: Lenna Original</vt:lpstr>
      <vt:lpstr>Example: Lenna (DC)</vt:lpstr>
      <vt:lpstr>Example: Lenna (DC + 1AC)</vt:lpstr>
      <vt:lpstr>Example: Lenna (1DC + 2AC)</vt:lpstr>
      <vt:lpstr>Example: Lenna (7msb DC)</vt:lpstr>
      <vt:lpstr>Example: Lenna (7msb DC+7msb AC)</vt:lpstr>
      <vt:lpstr>MPEG</vt:lpstr>
      <vt:lpstr>MPEG Video Coding Compression &amp; Decompression</vt:lpstr>
      <vt:lpstr>MPEG Video Coding Interframe coding</vt:lpstr>
      <vt:lpstr>MPEG video coding procedure</vt:lpstr>
      <vt:lpstr>Motion JPEG &amp; MPEG</vt:lpstr>
      <vt:lpstr>JPEG Video sequence</vt:lpstr>
      <vt:lpstr>MPEG Video sequence</vt:lpstr>
      <vt:lpstr>End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Compression Technology</dc:title>
  <dc:creator>peggy</dc:creator>
  <cp:lastModifiedBy>Nicole French</cp:lastModifiedBy>
  <cp:revision>275</cp:revision>
  <cp:lastPrinted>2019-11-01T17:22:40Z</cp:lastPrinted>
  <dcterms:created xsi:type="dcterms:W3CDTF">2011-04-06T18:13:41Z</dcterms:created>
  <dcterms:modified xsi:type="dcterms:W3CDTF">2020-02-28T17:34:50Z</dcterms:modified>
</cp:coreProperties>
</file>