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30"/>
  </p:notesMasterIdLst>
  <p:handoutMasterIdLst>
    <p:handoutMasterId r:id="rId131"/>
  </p:handoutMasterIdLst>
  <p:sldIdLst>
    <p:sldId id="377" r:id="rId3"/>
    <p:sldId id="832" r:id="rId4"/>
    <p:sldId id="834" r:id="rId5"/>
    <p:sldId id="835" r:id="rId6"/>
    <p:sldId id="812" r:id="rId7"/>
    <p:sldId id="658" r:id="rId8"/>
    <p:sldId id="662" r:id="rId9"/>
    <p:sldId id="664" r:id="rId10"/>
    <p:sldId id="670" r:id="rId11"/>
    <p:sldId id="671" r:id="rId12"/>
    <p:sldId id="672" r:id="rId13"/>
    <p:sldId id="673" r:id="rId14"/>
    <p:sldId id="674" r:id="rId15"/>
    <p:sldId id="282" r:id="rId16"/>
    <p:sldId id="287" r:id="rId17"/>
    <p:sldId id="836" r:id="rId18"/>
    <p:sldId id="886" r:id="rId19"/>
    <p:sldId id="283" r:id="rId20"/>
    <p:sldId id="824" r:id="rId21"/>
    <p:sldId id="421" r:id="rId22"/>
    <p:sldId id="616" r:id="rId23"/>
    <p:sldId id="829" r:id="rId24"/>
    <p:sldId id="814" r:id="rId25"/>
    <p:sldId id="816" r:id="rId26"/>
    <p:sldId id="841" r:id="rId27"/>
    <p:sldId id="842" r:id="rId28"/>
    <p:sldId id="843" r:id="rId29"/>
    <p:sldId id="291" r:id="rId30"/>
    <p:sldId id="844" r:id="rId31"/>
    <p:sldId id="845" r:id="rId32"/>
    <p:sldId id="848" r:id="rId33"/>
    <p:sldId id="846" r:id="rId34"/>
    <p:sldId id="830" r:id="rId35"/>
    <p:sldId id="293" r:id="rId36"/>
    <p:sldId id="557" r:id="rId37"/>
    <p:sldId id="831" r:id="rId38"/>
    <p:sldId id="304" r:id="rId39"/>
    <p:sldId id="305" r:id="rId40"/>
    <p:sldId id="620" r:id="rId41"/>
    <p:sldId id="805" r:id="rId42"/>
    <p:sldId id="849" r:id="rId43"/>
    <p:sldId id="851" r:id="rId44"/>
    <p:sldId id="852" r:id="rId45"/>
    <p:sldId id="853" r:id="rId46"/>
    <p:sldId id="854" r:id="rId47"/>
    <p:sldId id="856" r:id="rId48"/>
    <p:sldId id="855" r:id="rId49"/>
    <p:sldId id="858" r:id="rId50"/>
    <p:sldId id="859" r:id="rId51"/>
    <p:sldId id="860" r:id="rId52"/>
    <p:sldId id="861" r:id="rId53"/>
    <p:sldId id="862" r:id="rId54"/>
    <p:sldId id="863" r:id="rId55"/>
    <p:sldId id="864" r:id="rId56"/>
    <p:sldId id="797" r:id="rId57"/>
    <p:sldId id="257" r:id="rId58"/>
    <p:sldId id="260" r:id="rId59"/>
    <p:sldId id="261" r:id="rId60"/>
    <p:sldId id="263" r:id="rId61"/>
    <p:sldId id="265" r:id="rId62"/>
    <p:sldId id="266" r:id="rId63"/>
    <p:sldId id="267" r:id="rId64"/>
    <p:sldId id="268" r:id="rId65"/>
    <p:sldId id="269" r:id="rId66"/>
    <p:sldId id="270" r:id="rId67"/>
    <p:sldId id="271" r:id="rId68"/>
    <p:sldId id="273" r:id="rId69"/>
    <p:sldId id="272" r:id="rId70"/>
    <p:sldId id="274" r:id="rId71"/>
    <p:sldId id="277" r:id="rId72"/>
    <p:sldId id="278" r:id="rId73"/>
    <p:sldId id="279" r:id="rId74"/>
    <p:sldId id="280" r:id="rId75"/>
    <p:sldId id="281" r:id="rId76"/>
    <p:sldId id="887" r:id="rId77"/>
    <p:sldId id="888" r:id="rId78"/>
    <p:sldId id="284" r:id="rId79"/>
    <p:sldId id="285" r:id="rId80"/>
    <p:sldId id="362" r:id="rId81"/>
    <p:sldId id="363" r:id="rId82"/>
    <p:sldId id="286" r:id="rId83"/>
    <p:sldId id="889" r:id="rId84"/>
    <p:sldId id="288" r:id="rId85"/>
    <p:sldId id="289" r:id="rId86"/>
    <p:sldId id="290" r:id="rId87"/>
    <p:sldId id="890" r:id="rId88"/>
    <p:sldId id="292" r:id="rId89"/>
    <p:sldId id="891" r:id="rId90"/>
    <p:sldId id="294" r:id="rId91"/>
    <p:sldId id="295" r:id="rId92"/>
    <p:sldId id="296" r:id="rId93"/>
    <p:sldId id="297" r:id="rId94"/>
    <p:sldId id="298" r:id="rId95"/>
    <p:sldId id="299" r:id="rId96"/>
    <p:sldId id="300" r:id="rId97"/>
    <p:sldId id="301" r:id="rId98"/>
    <p:sldId id="303" r:id="rId99"/>
    <p:sldId id="892" r:id="rId100"/>
    <p:sldId id="306" r:id="rId101"/>
    <p:sldId id="311" r:id="rId102"/>
    <p:sldId id="312" r:id="rId103"/>
    <p:sldId id="310" r:id="rId104"/>
    <p:sldId id="313" r:id="rId105"/>
    <p:sldId id="322" r:id="rId106"/>
    <p:sldId id="324" r:id="rId107"/>
    <p:sldId id="325" r:id="rId108"/>
    <p:sldId id="326" r:id="rId109"/>
    <p:sldId id="327" r:id="rId110"/>
    <p:sldId id="328" r:id="rId111"/>
    <p:sldId id="329" r:id="rId112"/>
    <p:sldId id="331" r:id="rId113"/>
    <p:sldId id="333" r:id="rId114"/>
    <p:sldId id="334" r:id="rId115"/>
    <p:sldId id="335" r:id="rId116"/>
    <p:sldId id="338" r:id="rId117"/>
    <p:sldId id="340" r:id="rId118"/>
    <p:sldId id="339" r:id="rId119"/>
    <p:sldId id="342" r:id="rId120"/>
    <p:sldId id="347" r:id="rId121"/>
    <p:sldId id="365" r:id="rId122"/>
    <p:sldId id="366" r:id="rId123"/>
    <p:sldId id="350" r:id="rId124"/>
    <p:sldId id="351" r:id="rId125"/>
    <p:sldId id="352" r:id="rId126"/>
    <p:sldId id="353" r:id="rId127"/>
    <p:sldId id="368" r:id="rId128"/>
    <p:sldId id="354" r:id="rId1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93" autoAdjust="0"/>
    <p:restoredTop sz="86410" autoAdjust="0"/>
  </p:normalViewPr>
  <p:slideViewPr>
    <p:cSldViewPr>
      <p:cViewPr varScale="1">
        <p:scale>
          <a:sx n="62" d="100"/>
          <a:sy n="62" d="100"/>
        </p:scale>
        <p:origin x="85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3034"/>
    </p:cViewPr>
  </p:sorterViewPr>
  <p:notesViewPr>
    <p:cSldViewPr>
      <p:cViewPr varScale="1">
        <p:scale>
          <a:sx n="98" d="100"/>
          <a:sy n="98" d="100"/>
        </p:scale>
        <p:origin x="2778" y="78"/>
      </p:cViewPr>
      <p:guideLst>
        <p:guide orient="horz" pos="2924"/>
        <p:guide pos="220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l">
              <a:defRPr sz="1200"/>
            </a:lvl1pPr>
          </a:lstStyle>
          <a:p>
            <a:r>
              <a:rPr lang="en-US" dirty="0"/>
              <a:t>Digital Photography &amp; Geometry Capture</a:t>
            </a:r>
          </a:p>
          <a:p>
            <a:r>
              <a:rPr lang="en-US" dirty="0"/>
              <a:t>Lecture 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3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r">
              <a:defRPr sz="1200"/>
            </a:lvl1pPr>
          </a:lstStyle>
          <a:p>
            <a:r>
              <a:rPr lang="en-US" dirty="0"/>
              <a:t>Modified January 30, 2018</a:t>
            </a:r>
          </a:p>
          <a:p>
            <a:r>
              <a:rPr lang="en-US" dirty="0"/>
              <a:t>Printed January 30,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7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r">
              <a:defRPr sz="1200"/>
            </a:lvl1pPr>
          </a:lstStyle>
          <a:p>
            <a:fld id="{E4575217-CB9C-42A6-AD5D-9965677DB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17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3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r">
              <a:defRPr sz="1200"/>
            </a:lvl1pPr>
          </a:lstStyle>
          <a:p>
            <a:fld id="{CB6B10BF-8874-4D3D-9F9E-2A8B33848B25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2" tIns="46576" rIns="93152" bIns="465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52" tIns="46576" rIns="93152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7"/>
            <a:ext cx="3037840" cy="464820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r">
              <a:defRPr sz="1200"/>
            </a:lvl1pPr>
          </a:lstStyle>
          <a:p>
            <a:fld id="{87CA60A6-1F12-4876-9CC1-006A8FFBD6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  <p:sp>
        <p:nvSpPr>
          <p:cNvPr id="1218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7600" cy="3486150"/>
          </a:xfrm>
          <a:ln cap="flat"/>
        </p:spPr>
      </p:sp>
    </p:spTree>
    <p:extLst>
      <p:ext uri="{BB962C8B-B14F-4D97-AF65-F5344CB8AC3E}">
        <p14:creationId xmlns:p14="http://schemas.microsoft.com/office/powerpoint/2010/main" val="344654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95129" y="9240913"/>
            <a:ext cx="3210315" cy="486452"/>
          </a:xfrm>
          <a:prstGeom prst="rect">
            <a:avLst/>
          </a:prstGeom>
          <a:ln/>
        </p:spPr>
        <p:txBody>
          <a:bodyPr lIns="96347" tIns="48174" rIns="96347" bIns="48174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F60D1222-2A54-46E8-B2F0-917AD5E42083}" type="slidenum">
              <a:rPr lang="en-US" sz="3700" b="1">
                <a:solidFill>
                  <a:srgbClr val="000000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sz="37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5138" y="733425"/>
            <a:ext cx="6478587" cy="3644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181" y="4621290"/>
            <a:ext cx="5430768" cy="43763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7860" tIns="48929" rIns="97860" bIns="489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92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720725"/>
            <a:ext cx="6388100" cy="3592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44475" y="8964869"/>
            <a:ext cx="3094095" cy="473559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D3F7C4-FE94-4EA7-94A6-E99B34650EBC}" type="slidenum">
              <a:rPr lang="en-US" sz="3700" b="1">
                <a:solidFill>
                  <a:srgbClr val="000000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en-US" sz="3700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1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60A6-1F12-4876-9CC1-006A8FFBD6C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60A6-1F12-4876-9CC1-006A8FFBD6C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60A6-1F12-4876-9CC1-006A8FFBD6C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643" tIns="46001" rIns="93643" bIns="46001"/>
          <a:lstStyle/>
          <a:p>
            <a:endParaRPr lang="en-US"/>
          </a:p>
        </p:txBody>
      </p:sp>
      <p:sp>
        <p:nvSpPr>
          <p:cNvPr id="921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09613"/>
            <a:ext cx="6291263" cy="3538537"/>
          </a:xfrm>
          <a:ln cap="flat"/>
        </p:spPr>
      </p:sp>
    </p:spTree>
    <p:extLst>
      <p:ext uri="{BB962C8B-B14F-4D97-AF65-F5344CB8AC3E}">
        <p14:creationId xmlns:p14="http://schemas.microsoft.com/office/powerpoint/2010/main" val="9115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EC1FD1-76E4-4D2A-A130-8EEF2DE27CCB}" type="datetime1">
              <a:rPr lang="en-US" smtClean="0"/>
              <a:t>3/4/2020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1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57186B-A1F7-4701-89B1-BEEF704FC7D6}" type="datetime1">
              <a:rPr lang="en-US" smtClean="0"/>
              <a:t>3/4/2020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50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" y="4325409"/>
            <a:ext cx="7060851" cy="4562661"/>
          </a:xfrm>
          <a:noFill/>
          <a:ln w="9525"/>
        </p:spPr>
        <p:txBody>
          <a:bodyPr lIns="93840" tIns="46097" rIns="93840" bIns="46097"/>
          <a:lstStyle/>
          <a:p>
            <a:endParaRPr lang="en-US" dirty="0"/>
          </a:p>
          <a:p>
            <a:endParaRPr lang="en-US" sz="1600" dirty="0"/>
          </a:p>
          <a:p>
            <a:r>
              <a:rPr lang="en-US" sz="1600" dirty="0"/>
              <a:t>Such a laboratory is not cheap, this one has about 1/2Meg of 		equipment, from corporate sponsors like HP and Kodak, 	and government grants</a:t>
            </a:r>
          </a:p>
          <a:p>
            <a:endParaRPr lang="en-US" sz="1600" u="sng" dirty="0"/>
          </a:p>
          <a:p>
            <a:r>
              <a:rPr lang="en-US" sz="1600" u="sng" dirty="0"/>
              <a:t>Purpose</a:t>
            </a:r>
            <a:r>
              <a:rPr lang="en-US" sz="1600" dirty="0"/>
              <a:t> of the LML is to develop databases and provide 		reference measurements for the computer graphics 		community.</a:t>
            </a:r>
          </a:p>
          <a:p>
            <a:endParaRPr lang="en-US" sz="1600" u="sng" dirty="0"/>
          </a:p>
          <a:p>
            <a:r>
              <a:rPr lang="en-US" sz="1600" u="sng" dirty="0"/>
              <a:t>Next slide</a:t>
            </a:r>
          </a:p>
        </p:txBody>
      </p:sp>
      <p:sp>
        <p:nvSpPr>
          <p:cNvPr id="931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8025"/>
            <a:ext cx="6294437" cy="3540125"/>
          </a:xfrm>
          <a:ln cap="flat"/>
        </p:spPr>
      </p:sp>
    </p:spTree>
    <p:extLst>
      <p:ext uri="{BB962C8B-B14F-4D97-AF65-F5344CB8AC3E}">
        <p14:creationId xmlns:p14="http://schemas.microsoft.com/office/powerpoint/2010/main" val="2673147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6563" y="715963"/>
            <a:ext cx="6267450" cy="352583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0844" y="4483578"/>
            <a:ext cx="5238538" cy="4246325"/>
          </a:xfrm>
          <a:noFill/>
          <a:ln w="9525"/>
        </p:spPr>
        <p:txBody>
          <a:bodyPr lIns="93060" tIns="46531" rIns="93060" bIns="4653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6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18" y="2131145"/>
            <a:ext cx="10363969" cy="1470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3" y="3885444"/>
            <a:ext cx="8535940" cy="175267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5456" y="19494"/>
            <a:ext cx="2882515" cy="66159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986" y="19494"/>
            <a:ext cx="8464741" cy="66159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0396681" cy="12247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988" y="1530137"/>
            <a:ext cx="11531984" cy="5105328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5988" y="19494"/>
            <a:ext cx="11531984" cy="6615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0396681" cy="12247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382" y="1530137"/>
            <a:ext cx="5674591" cy="5105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0396681" cy="12247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3382" y="1530138"/>
            <a:ext cx="5674591" cy="2473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3382" y="4159960"/>
            <a:ext cx="5674591" cy="2475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16" y="2131145"/>
            <a:ext cx="10363970" cy="1470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1" y="3885442"/>
            <a:ext cx="8535939" cy="1752673"/>
          </a:xfrm>
        </p:spPr>
        <p:txBody>
          <a:bodyPr/>
          <a:lstStyle>
            <a:lvl1pPr marL="0" indent="0" algn="ctr">
              <a:buNone/>
              <a:defRPr/>
            </a:lvl1pPr>
            <a:lvl2pPr marL="467807" indent="0" algn="ctr">
              <a:buNone/>
              <a:defRPr/>
            </a:lvl2pPr>
            <a:lvl3pPr marL="935614" indent="0" algn="ctr">
              <a:buNone/>
              <a:defRPr/>
            </a:lvl3pPr>
            <a:lvl4pPr marL="1403421" indent="0" algn="ctr">
              <a:buNone/>
              <a:defRPr/>
            </a:lvl4pPr>
            <a:lvl5pPr marL="1871228" indent="0" algn="ctr">
              <a:buNone/>
              <a:defRPr/>
            </a:lvl5pPr>
            <a:lvl6pPr marL="2339035" indent="0" algn="ctr">
              <a:buNone/>
              <a:defRPr/>
            </a:lvl6pPr>
            <a:lvl7pPr marL="2806842" indent="0" algn="ctr">
              <a:buNone/>
              <a:defRPr/>
            </a:lvl7pPr>
            <a:lvl8pPr marL="3274649" indent="0" algn="ctr">
              <a:buNone/>
              <a:defRPr/>
            </a:lvl8pPr>
            <a:lvl9pPr marL="374245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86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07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7" y="4406858"/>
            <a:ext cx="10362045" cy="1362828"/>
          </a:xfrm>
        </p:spPr>
        <p:txBody>
          <a:bodyPr anchor="t"/>
          <a:lstStyle>
            <a:lvl1pPr algn="l">
              <a:defRPr sz="409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47" y="2905960"/>
            <a:ext cx="10362045" cy="1500898"/>
          </a:xfrm>
        </p:spPr>
        <p:txBody>
          <a:bodyPr anchor="b"/>
          <a:lstStyle>
            <a:lvl1pPr marL="0" indent="0">
              <a:buNone/>
              <a:defRPr sz="2046"/>
            </a:lvl1pPr>
            <a:lvl2pPr marL="467807" indent="0">
              <a:buNone/>
              <a:defRPr sz="1842"/>
            </a:lvl2pPr>
            <a:lvl3pPr marL="935614" indent="0">
              <a:buNone/>
              <a:defRPr sz="1637"/>
            </a:lvl3pPr>
            <a:lvl4pPr marL="1403421" indent="0">
              <a:buNone/>
              <a:defRPr sz="1432"/>
            </a:lvl4pPr>
            <a:lvl5pPr marL="1871228" indent="0">
              <a:buNone/>
              <a:defRPr sz="1432"/>
            </a:lvl5pPr>
            <a:lvl6pPr marL="2339035" indent="0">
              <a:buNone/>
              <a:defRPr sz="1432"/>
            </a:lvl6pPr>
            <a:lvl7pPr marL="2806842" indent="0">
              <a:buNone/>
              <a:defRPr sz="1432"/>
            </a:lvl7pPr>
            <a:lvl8pPr marL="3274649" indent="0">
              <a:buNone/>
              <a:defRPr sz="1432"/>
            </a:lvl8pPr>
            <a:lvl9pPr marL="3742456" indent="0">
              <a:buNone/>
              <a:defRPr sz="14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52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>
            <a:lvl1pPr>
              <a:defRPr sz="2865"/>
            </a:lvl1pPr>
            <a:lvl2pPr>
              <a:defRPr sz="2456"/>
            </a:lvl2pPr>
            <a:lvl3pPr>
              <a:defRPr sz="2046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380" y="1530137"/>
            <a:ext cx="5674590" cy="5105328"/>
          </a:xfrm>
        </p:spPr>
        <p:txBody>
          <a:bodyPr/>
          <a:lstStyle>
            <a:lvl1pPr>
              <a:defRPr sz="2865"/>
            </a:lvl1pPr>
            <a:lvl2pPr>
              <a:defRPr sz="2456"/>
            </a:lvl2pPr>
            <a:lvl3pPr>
              <a:defRPr sz="2046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36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4516"/>
            <a:ext cx="10972030" cy="114354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5" y="1535011"/>
            <a:ext cx="5385954" cy="639993"/>
          </a:xfrm>
        </p:spPr>
        <p:txBody>
          <a:bodyPr anchor="b"/>
          <a:lstStyle>
            <a:lvl1pPr marL="0" indent="0">
              <a:buNone/>
              <a:defRPr sz="2456" b="1"/>
            </a:lvl1pPr>
            <a:lvl2pPr marL="467807" indent="0">
              <a:buNone/>
              <a:defRPr sz="2046" b="1"/>
            </a:lvl2pPr>
            <a:lvl3pPr marL="935614" indent="0">
              <a:buNone/>
              <a:defRPr sz="1842" b="1"/>
            </a:lvl3pPr>
            <a:lvl4pPr marL="1403421" indent="0">
              <a:buNone/>
              <a:defRPr sz="1637" b="1"/>
            </a:lvl4pPr>
            <a:lvl5pPr marL="1871228" indent="0">
              <a:buNone/>
              <a:defRPr sz="1637" b="1"/>
            </a:lvl5pPr>
            <a:lvl6pPr marL="2339035" indent="0">
              <a:buNone/>
              <a:defRPr sz="1637" b="1"/>
            </a:lvl6pPr>
            <a:lvl7pPr marL="2806842" indent="0">
              <a:buNone/>
              <a:defRPr sz="1637" b="1"/>
            </a:lvl7pPr>
            <a:lvl8pPr marL="3274649" indent="0">
              <a:buNone/>
              <a:defRPr sz="1637" b="1"/>
            </a:lvl8pPr>
            <a:lvl9pPr marL="3742456" indent="0">
              <a:buNone/>
              <a:defRPr sz="163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5" y="2175003"/>
            <a:ext cx="5385954" cy="3950416"/>
          </a:xfrm>
        </p:spPr>
        <p:txBody>
          <a:bodyPr/>
          <a:lstStyle>
            <a:lvl1pPr>
              <a:defRPr sz="2456"/>
            </a:lvl1pPr>
            <a:lvl2pPr>
              <a:defRPr sz="2046"/>
            </a:lvl2pPr>
            <a:lvl3pPr>
              <a:defRPr sz="1842"/>
            </a:lvl3pPr>
            <a:lvl4pPr>
              <a:defRPr sz="1637"/>
            </a:lvl4pPr>
            <a:lvl5pPr>
              <a:defRPr sz="1637"/>
            </a:lvl5pPr>
            <a:lvl6pPr>
              <a:defRPr sz="1637"/>
            </a:lvl6pPr>
            <a:lvl7pPr>
              <a:defRPr sz="1637"/>
            </a:lvl7pPr>
            <a:lvl8pPr>
              <a:defRPr sz="1637"/>
            </a:lvl8pPr>
            <a:lvl9pPr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37" y="1535011"/>
            <a:ext cx="5387879" cy="639993"/>
          </a:xfrm>
        </p:spPr>
        <p:txBody>
          <a:bodyPr anchor="b"/>
          <a:lstStyle>
            <a:lvl1pPr marL="0" indent="0">
              <a:buNone/>
              <a:defRPr sz="2456" b="1"/>
            </a:lvl1pPr>
            <a:lvl2pPr marL="467807" indent="0">
              <a:buNone/>
              <a:defRPr sz="2046" b="1"/>
            </a:lvl2pPr>
            <a:lvl3pPr marL="935614" indent="0">
              <a:buNone/>
              <a:defRPr sz="1842" b="1"/>
            </a:lvl3pPr>
            <a:lvl4pPr marL="1403421" indent="0">
              <a:buNone/>
              <a:defRPr sz="1637" b="1"/>
            </a:lvl4pPr>
            <a:lvl5pPr marL="1871228" indent="0">
              <a:buNone/>
              <a:defRPr sz="1637" b="1"/>
            </a:lvl5pPr>
            <a:lvl6pPr marL="2339035" indent="0">
              <a:buNone/>
              <a:defRPr sz="1637" b="1"/>
            </a:lvl6pPr>
            <a:lvl7pPr marL="2806842" indent="0">
              <a:buNone/>
              <a:defRPr sz="1637" b="1"/>
            </a:lvl7pPr>
            <a:lvl8pPr marL="3274649" indent="0">
              <a:buNone/>
              <a:defRPr sz="1637" b="1"/>
            </a:lvl8pPr>
            <a:lvl9pPr marL="3742456" indent="0">
              <a:buNone/>
              <a:defRPr sz="163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37" y="2175003"/>
            <a:ext cx="5387879" cy="3950416"/>
          </a:xfrm>
        </p:spPr>
        <p:txBody>
          <a:bodyPr/>
          <a:lstStyle>
            <a:lvl1pPr>
              <a:defRPr sz="2456"/>
            </a:lvl1pPr>
            <a:lvl2pPr>
              <a:defRPr sz="2046"/>
            </a:lvl2pPr>
            <a:lvl3pPr>
              <a:defRPr sz="1842"/>
            </a:lvl3pPr>
            <a:lvl4pPr>
              <a:defRPr sz="1637"/>
            </a:lvl4pPr>
            <a:lvl5pPr>
              <a:defRPr sz="1637"/>
            </a:lvl5pPr>
            <a:lvl6pPr>
              <a:defRPr sz="1637"/>
            </a:lvl6pPr>
            <a:lvl7pPr>
              <a:defRPr sz="1637"/>
            </a:lvl7pPr>
            <a:lvl8pPr>
              <a:defRPr sz="1637"/>
            </a:lvl8pPr>
            <a:lvl9pPr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127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88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054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2891"/>
            <a:ext cx="4010121" cy="1161410"/>
          </a:xfrm>
        </p:spPr>
        <p:txBody>
          <a:bodyPr/>
          <a:lstStyle>
            <a:lvl1pPr algn="l">
              <a:defRPr sz="20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50" y="272891"/>
            <a:ext cx="6815667" cy="5852529"/>
          </a:xfrm>
        </p:spPr>
        <p:txBody>
          <a:bodyPr/>
          <a:lstStyle>
            <a:lvl1pPr>
              <a:defRPr sz="3274"/>
            </a:lvl1pPr>
            <a:lvl2pPr>
              <a:defRPr sz="2865"/>
            </a:lvl2pPr>
            <a:lvl3pPr>
              <a:defRPr sz="2456"/>
            </a:lvl3pPr>
            <a:lvl4pPr>
              <a:defRPr sz="2046"/>
            </a:lvl4pPr>
            <a:lvl5pPr>
              <a:defRPr sz="2046"/>
            </a:lvl5pPr>
            <a:lvl6pPr>
              <a:defRPr sz="2046"/>
            </a:lvl6pPr>
            <a:lvl7pPr>
              <a:defRPr sz="2046"/>
            </a:lvl7pPr>
            <a:lvl8pPr>
              <a:defRPr sz="2046"/>
            </a:lvl8pPr>
            <a:lvl9pPr>
              <a:defRPr sz="20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86" y="1434300"/>
            <a:ext cx="4010121" cy="4691119"/>
          </a:xfrm>
        </p:spPr>
        <p:txBody>
          <a:bodyPr/>
          <a:lstStyle>
            <a:lvl1pPr marL="0" indent="0">
              <a:buNone/>
              <a:defRPr sz="1432"/>
            </a:lvl1pPr>
            <a:lvl2pPr marL="467807" indent="0">
              <a:buNone/>
              <a:defRPr sz="1228"/>
            </a:lvl2pPr>
            <a:lvl3pPr marL="935614" indent="0">
              <a:buNone/>
              <a:defRPr sz="1023"/>
            </a:lvl3pPr>
            <a:lvl4pPr marL="1403421" indent="0">
              <a:buNone/>
              <a:defRPr sz="921"/>
            </a:lvl4pPr>
            <a:lvl5pPr marL="1871228" indent="0">
              <a:buNone/>
              <a:defRPr sz="921"/>
            </a:lvl5pPr>
            <a:lvl6pPr marL="2339035" indent="0">
              <a:buNone/>
              <a:defRPr sz="921"/>
            </a:lvl6pPr>
            <a:lvl7pPr marL="2806842" indent="0">
              <a:buNone/>
              <a:defRPr sz="921"/>
            </a:lvl7pPr>
            <a:lvl8pPr marL="3274649" indent="0">
              <a:buNone/>
              <a:defRPr sz="921"/>
            </a:lvl8pPr>
            <a:lvl9pPr marL="3742456" indent="0">
              <a:buNone/>
              <a:defRPr sz="92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274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0" y="4799951"/>
            <a:ext cx="7315970" cy="566897"/>
          </a:xfrm>
        </p:spPr>
        <p:txBody>
          <a:bodyPr/>
          <a:lstStyle>
            <a:lvl1pPr algn="l">
              <a:defRPr sz="20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0" y="612380"/>
            <a:ext cx="7315970" cy="4114475"/>
          </a:xfrm>
        </p:spPr>
        <p:txBody>
          <a:bodyPr/>
          <a:lstStyle>
            <a:lvl1pPr marL="0" indent="0">
              <a:buNone/>
              <a:defRPr sz="3274"/>
            </a:lvl1pPr>
            <a:lvl2pPr marL="467807" indent="0">
              <a:buNone/>
              <a:defRPr sz="2865"/>
            </a:lvl2pPr>
            <a:lvl3pPr marL="935614" indent="0">
              <a:buNone/>
              <a:defRPr sz="2456"/>
            </a:lvl3pPr>
            <a:lvl4pPr marL="1403421" indent="0">
              <a:buNone/>
              <a:defRPr sz="2046"/>
            </a:lvl4pPr>
            <a:lvl5pPr marL="1871228" indent="0">
              <a:buNone/>
              <a:defRPr sz="2046"/>
            </a:lvl5pPr>
            <a:lvl6pPr marL="2339035" indent="0">
              <a:buNone/>
              <a:defRPr sz="2046"/>
            </a:lvl6pPr>
            <a:lvl7pPr marL="2806842" indent="0">
              <a:buNone/>
              <a:defRPr sz="2046"/>
            </a:lvl7pPr>
            <a:lvl8pPr marL="3274649" indent="0">
              <a:buNone/>
              <a:defRPr sz="2046"/>
            </a:lvl8pPr>
            <a:lvl9pPr marL="3742456" indent="0">
              <a:buNone/>
              <a:defRPr sz="204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0" y="5366848"/>
            <a:ext cx="7315970" cy="805677"/>
          </a:xfrm>
        </p:spPr>
        <p:txBody>
          <a:bodyPr/>
          <a:lstStyle>
            <a:lvl1pPr marL="0" indent="0">
              <a:buNone/>
              <a:defRPr sz="1432"/>
            </a:lvl1pPr>
            <a:lvl2pPr marL="467807" indent="0">
              <a:buNone/>
              <a:defRPr sz="1228"/>
            </a:lvl2pPr>
            <a:lvl3pPr marL="935614" indent="0">
              <a:buNone/>
              <a:defRPr sz="1023"/>
            </a:lvl3pPr>
            <a:lvl4pPr marL="1403421" indent="0">
              <a:buNone/>
              <a:defRPr sz="921"/>
            </a:lvl4pPr>
            <a:lvl5pPr marL="1871228" indent="0">
              <a:buNone/>
              <a:defRPr sz="921"/>
            </a:lvl5pPr>
            <a:lvl6pPr marL="2339035" indent="0">
              <a:buNone/>
              <a:defRPr sz="921"/>
            </a:lvl6pPr>
            <a:lvl7pPr marL="2806842" indent="0">
              <a:buNone/>
              <a:defRPr sz="921"/>
            </a:lvl7pPr>
            <a:lvl8pPr marL="3274649" indent="0">
              <a:buNone/>
              <a:defRPr sz="921"/>
            </a:lvl8pPr>
            <a:lvl9pPr marL="3742456" indent="0">
              <a:buNone/>
              <a:defRPr sz="92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8757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983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5455" y="19492"/>
            <a:ext cx="2882515" cy="66159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985" y="19492"/>
            <a:ext cx="8464742" cy="66159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84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8" y="4406858"/>
            <a:ext cx="10362045" cy="1362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48" y="2905960"/>
            <a:ext cx="10362045" cy="150089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382" y="1530137"/>
            <a:ext cx="5674591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18"/>
            <a:ext cx="10972031" cy="114354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6" y="1535012"/>
            <a:ext cx="5385953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6" y="2175003"/>
            <a:ext cx="5385953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39" y="1535012"/>
            <a:ext cx="5387879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39" y="2175003"/>
            <a:ext cx="5387879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8" y="272892"/>
            <a:ext cx="4010121" cy="116141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49" y="272893"/>
            <a:ext cx="6815667" cy="58525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88" y="1434301"/>
            <a:ext cx="4010121" cy="4691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2" y="4799953"/>
            <a:ext cx="7315969" cy="56689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2" y="612382"/>
            <a:ext cx="7315969" cy="4114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2" y="5366850"/>
            <a:ext cx="7315969" cy="8056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E3C"/>
            </a:gs>
            <a:gs pos="100000">
              <a:srgbClr val="002CB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018" y="19495"/>
            <a:ext cx="1039668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988" y="1530137"/>
            <a:ext cx="11531984" cy="510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34636" y="1257246"/>
            <a:ext cx="12109259" cy="0"/>
          </a:xfrm>
          <a:prstGeom prst="line">
            <a:avLst/>
          </a:prstGeom>
          <a:noFill/>
          <a:ln w="50800">
            <a:solidFill>
              <a:srgbClr val="037C0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FFFFFF"/>
              </a:solidFill>
              <a:latin typeface="Book Antiqua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tx2"/>
        </a:buClr>
        <a:buSzPct val="120000"/>
        <a:buChar char="•"/>
        <a:tabLst>
          <a:tab pos="7950200" algn="l"/>
        </a:tabLs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3600" indent="-4064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400">
          <a:solidFill>
            <a:schemeClr val="tx1"/>
          </a:solidFill>
          <a:latin typeface="+mn-lt"/>
        </a:defRPr>
      </a:lvl2pPr>
      <a:lvl3pPr marL="1206500" indent="-228600" algn="l" rtl="0" eaLnBrk="0" fontAlgn="base" hangingPunct="0">
        <a:spcBef>
          <a:spcPct val="20000"/>
        </a:spcBef>
        <a:spcAft>
          <a:spcPct val="0"/>
        </a:spcAft>
        <a:buChar char="&gt;"/>
        <a:tabLst>
          <a:tab pos="7950200" algn="l"/>
        </a:tabLst>
        <a:defRPr sz="2000">
          <a:solidFill>
            <a:schemeClr val="tx1"/>
          </a:solidFill>
          <a:latin typeface="+mn-lt"/>
        </a:defRPr>
      </a:lvl3pPr>
      <a:lvl4pPr marL="1320800" indent="508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000">
          <a:solidFill>
            <a:schemeClr val="tx1"/>
          </a:solidFill>
          <a:latin typeface="+mn-lt"/>
        </a:defRPr>
      </a:lvl4pPr>
      <a:lvl5pPr marL="17145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5pPr>
      <a:lvl6pPr marL="21717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6pPr>
      <a:lvl7pPr marL="26289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7pPr>
      <a:lvl8pPr marL="30861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8pPr>
      <a:lvl9pPr marL="3543300" indent="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E3C"/>
            </a:gs>
            <a:gs pos="100000">
              <a:srgbClr val="002CB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016" y="19493"/>
            <a:ext cx="1039668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986" y="1530137"/>
            <a:ext cx="11531984" cy="510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34636" y="1257246"/>
            <a:ext cx="12109258" cy="0"/>
          </a:xfrm>
          <a:prstGeom prst="line">
            <a:avLst/>
          </a:prstGeom>
          <a:noFill/>
          <a:ln w="50800">
            <a:solidFill>
              <a:srgbClr val="037C0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19" b="1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9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5pPr>
      <a:lvl6pPr marL="46780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6pPr>
      <a:lvl7pPr marL="935614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7pPr>
      <a:lvl8pPr marL="140342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8pPr>
      <a:lvl9pPr marL="187122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84" b="1">
          <a:solidFill>
            <a:srgbClr val="EAEC5E"/>
          </a:solidFill>
          <a:latin typeface="Helvetica" pitchFamily="34" charset="0"/>
        </a:defRPr>
      </a:lvl9pPr>
    </p:titleStyle>
    <p:bodyStyle>
      <a:lvl1pPr marL="350855" indent="-350855" algn="l" rtl="0" eaLnBrk="0" fontAlgn="base" hangingPunct="0">
        <a:lnSpc>
          <a:spcPct val="110000"/>
        </a:lnSpc>
        <a:spcBef>
          <a:spcPts val="614"/>
        </a:spcBef>
        <a:spcAft>
          <a:spcPts val="614"/>
        </a:spcAft>
        <a:buClr>
          <a:schemeClr val="tx2"/>
        </a:buClr>
        <a:buSzPct val="120000"/>
        <a:buChar char="•"/>
        <a:tabLst>
          <a:tab pos="8134645" algn="l"/>
        </a:tabLst>
        <a:defRPr sz="2865">
          <a:solidFill>
            <a:schemeClr val="tx1"/>
          </a:solidFill>
          <a:latin typeface="+mn-lt"/>
          <a:ea typeface="+mn-ea"/>
          <a:cs typeface="+mn-cs"/>
        </a:defRPr>
      </a:lvl1pPr>
      <a:lvl2pPr marL="883636" indent="-415828" algn="l" rtl="0" eaLnBrk="0" fontAlgn="base" hangingPunct="0">
        <a:spcBef>
          <a:spcPct val="20000"/>
        </a:spcBef>
        <a:spcAft>
          <a:spcPct val="0"/>
        </a:spcAft>
        <a:buChar char="–"/>
        <a:tabLst>
          <a:tab pos="8134645" algn="l"/>
        </a:tabLst>
        <a:defRPr sz="2456">
          <a:solidFill>
            <a:schemeClr val="tx1"/>
          </a:solidFill>
          <a:latin typeface="+mn-lt"/>
        </a:defRPr>
      </a:lvl2pPr>
      <a:lvl3pPr marL="1234491" indent="-233904" algn="l" rtl="0" eaLnBrk="0" fontAlgn="base" hangingPunct="0">
        <a:spcBef>
          <a:spcPct val="20000"/>
        </a:spcBef>
        <a:spcAft>
          <a:spcPct val="0"/>
        </a:spcAft>
        <a:buChar char="&gt;"/>
        <a:tabLst>
          <a:tab pos="8134645" algn="l"/>
        </a:tabLst>
        <a:defRPr sz="2046">
          <a:solidFill>
            <a:schemeClr val="tx1"/>
          </a:solidFill>
          <a:latin typeface="+mn-lt"/>
        </a:defRPr>
      </a:lvl3pPr>
      <a:lvl4pPr marL="1351443" algn="l" rtl="0" eaLnBrk="0" fontAlgn="base" hangingPunct="0">
        <a:spcBef>
          <a:spcPct val="20000"/>
        </a:spcBef>
        <a:spcAft>
          <a:spcPct val="0"/>
        </a:spcAft>
        <a:buChar char="–"/>
        <a:tabLst>
          <a:tab pos="8134645" algn="l"/>
        </a:tabLst>
        <a:defRPr sz="2046">
          <a:solidFill>
            <a:schemeClr val="tx1"/>
          </a:solidFill>
          <a:latin typeface="+mn-lt"/>
        </a:defRPr>
      </a:lvl4pPr>
      <a:lvl5pPr marL="1754276" indent="233904" algn="l" rtl="0" eaLnBrk="0" fontAlgn="base" hangingPunct="0">
        <a:spcBef>
          <a:spcPct val="20000"/>
        </a:spcBef>
        <a:spcAft>
          <a:spcPct val="0"/>
        </a:spcAft>
        <a:buChar char="»"/>
        <a:tabLst>
          <a:tab pos="8134645" algn="l"/>
        </a:tabLst>
        <a:defRPr sz="2046">
          <a:solidFill>
            <a:schemeClr val="tx1"/>
          </a:solidFill>
          <a:latin typeface="+mn-lt"/>
        </a:defRPr>
      </a:lvl5pPr>
      <a:lvl6pPr marL="2222083" indent="233904" algn="l" rtl="0" eaLnBrk="0" fontAlgn="base" hangingPunct="0">
        <a:spcBef>
          <a:spcPct val="20000"/>
        </a:spcBef>
        <a:spcAft>
          <a:spcPct val="0"/>
        </a:spcAft>
        <a:buChar char="»"/>
        <a:tabLst>
          <a:tab pos="8134645" algn="l"/>
        </a:tabLst>
        <a:defRPr sz="2046">
          <a:solidFill>
            <a:schemeClr val="tx1"/>
          </a:solidFill>
          <a:latin typeface="+mn-lt"/>
        </a:defRPr>
      </a:lvl6pPr>
      <a:lvl7pPr marL="2689890" indent="233904" algn="l" rtl="0" eaLnBrk="0" fontAlgn="base" hangingPunct="0">
        <a:spcBef>
          <a:spcPct val="20000"/>
        </a:spcBef>
        <a:spcAft>
          <a:spcPct val="0"/>
        </a:spcAft>
        <a:buChar char="»"/>
        <a:tabLst>
          <a:tab pos="8134645" algn="l"/>
        </a:tabLst>
        <a:defRPr sz="2046">
          <a:solidFill>
            <a:schemeClr val="tx1"/>
          </a:solidFill>
          <a:latin typeface="+mn-lt"/>
        </a:defRPr>
      </a:lvl7pPr>
      <a:lvl8pPr marL="3157698" indent="233904" algn="l" rtl="0" eaLnBrk="0" fontAlgn="base" hangingPunct="0">
        <a:spcBef>
          <a:spcPct val="20000"/>
        </a:spcBef>
        <a:spcAft>
          <a:spcPct val="0"/>
        </a:spcAft>
        <a:buChar char="»"/>
        <a:tabLst>
          <a:tab pos="8134645" algn="l"/>
        </a:tabLst>
        <a:defRPr sz="2046">
          <a:solidFill>
            <a:schemeClr val="tx1"/>
          </a:solidFill>
          <a:latin typeface="+mn-lt"/>
        </a:defRPr>
      </a:lvl8pPr>
      <a:lvl9pPr marL="3625505" indent="233904" algn="l" rtl="0" eaLnBrk="0" fontAlgn="base" hangingPunct="0">
        <a:spcBef>
          <a:spcPct val="20000"/>
        </a:spcBef>
        <a:spcAft>
          <a:spcPct val="0"/>
        </a:spcAft>
        <a:buChar char="»"/>
        <a:tabLst>
          <a:tab pos="8134645" algn="l"/>
        </a:tabLst>
        <a:defRPr sz="204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807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614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421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228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035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6842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4649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2456" algn="l" defTabSz="935614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1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3.png"/><Relationship Id="rId4" Type="http://schemas.openxmlformats.org/officeDocument/2006/relationships/image" Target="../media/image112.e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ckstarter.com/projects/aqueti/carolina-zoomin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gigapan.com/galleries/11088/gigapans/14650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ckstarter.com/projects/aqueti/carolina-zoomin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gigapan.com/gigapans/58857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wmf"/><Relationship Id="rId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77398" y="1524000"/>
            <a:ext cx="9017000" cy="2057400"/>
          </a:xfrm>
          <a:noFill/>
        </p:spPr>
        <p:txBody>
          <a:bodyPr vert="horz" wrap="square" lIns="109537" tIns="55562" rIns="109537" bIns="55562" numCol="1" anchor="b" anchorCtr="0" compatLnSpc="1">
            <a:prstTxWarp prst="textNoShape">
              <a:avLst/>
            </a:prstTxWarp>
          </a:bodyPr>
          <a:lstStyle/>
          <a:p>
            <a:pPr algn="ctr" defTabSz="1087438">
              <a:lnSpc>
                <a:spcPct val="105000"/>
              </a:lnSpc>
              <a:spcBef>
                <a:spcPct val="4000"/>
              </a:spcBef>
            </a:pPr>
            <a:r>
              <a:rPr lang="en-US" sz="4800" dirty="0"/>
              <a:t>Digital Photography</a:t>
            </a:r>
            <a:endParaRPr lang="en-US" dirty="0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143129" y="3727881"/>
            <a:ext cx="7885545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05190" y="3882200"/>
            <a:ext cx="7762875" cy="22749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dirty="0">
                <a:latin typeface="New Century Schlbk" charset="0"/>
              </a:rPr>
              <a:t>NBAY 6120</a:t>
            </a:r>
          </a:p>
          <a:p>
            <a:pPr algn="ctr"/>
            <a:r>
              <a:rPr lang="en-US" sz="3200" dirty="0">
                <a:latin typeface="New Century Schlbk" charset="0"/>
              </a:rPr>
              <a:t>March 5, 2020</a:t>
            </a:r>
          </a:p>
          <a:p>
            <a:pPr algn="ctr"/>
            <a:r>
              <a:rPr lang="en-US" sz="3200" dirty="0">
                <a:latin typeface="New Century Schlbk" charset="0"/>
              </a:rPr>
              <a:t>Donald P. Greenberg</a:t>
            </a:r>
          </a:p>
          <a:p>
            <a:pPr algn="ctr"/>
            <a:r>
              <a:rPr lang="en-US" sz="2800" dirty="0">
                <a:latin typeface="New Century Schlbk" charset="0"/>
              </a:rPr>
              <a:t>Lecture 3</a:t>
            </a:r>
          </a:p>
          <a:p>
            <a:pPr algn="ctr"/>
            <a:endParaRPr lang="en-US" dirty="0">
              <a:solidFill>
                <a:srgbClr val="EAEC5E"/>
              </a:solidFill>
              <a:latin typeface="New Century Schlb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324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rinting_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293" y="1420286"/>
            <a:ext cx="8351982" cy="536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4550" y="6400800"/>
            <a:ext cx="4467450" cy="3819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03922" tIns="51961" rIns="103922" bIns="51961">
            <a:spAutoFit/>
          </a:bodyPr>
          <a:lstStyle/>
          <a:p>
            <a:r>
              <a:rPr lang="en-US" i="1" dirty="0">
                <a:latin typeface="Palatino" pitchFamily="18" charset="0"/>
                <a:cs typeface="Times New Roman" pitchFamily="18" charset="0"/>
              </a:rPr>
              <a:t>(The</a:t>
            </a:r>
            <a:r>
              <a:rPr lang="en-US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Palatino" pitchFamily="18" charset="0"/>
                <a:cs typeface="Times New Roman" pitchFamily="18" charset="0"/>
              </a:rPr>
              <a:t>Story</a:t>
            </a:r>
            <a:r>
              <a:rPr lang="en-US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Palatino" pitchFamily="18" charset="0"/>
                <a:cs typeface="Times New Roman" pitchFamily="18" charset="0"/>
              </a:rPr>
              <a:t>of</a:t>
            </a:r>
            <a:r>
              <a:rPr lang="en-US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Palatino" pitchFamily="18" charset="0"/>
                <a:cs typeface="Times New Roman" pitchFamily="18" charset="0"/>
              </a:rPr>
              <a:t>Kodak,</a:t>
            </a:r>
            <a:r>
              <a:rPr lang="en-US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Palatino" pitchFamily="18" charset="0"/>
                <a:cs typeface="Times New Roman" pitchFamily="18" charset="0"/>
              </a:rPr>
              <a:t>Douglas</a:t>
            </a:r>
            <a:r>
              <a:rPr lang="en-US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Palatino" pitchFamily="18" charset="0"/>
                <a:cs typeface="Times New Roman" pitchFamily="18" charset="0"/>
              </a:rPr>
              <a:t>Collins</a:t>
            </a:r>
            <a:r>
              <a:rPr lang="en-US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Palatino" pitchFamily="18" charset="0"/>
                <a:cs typeface="Times New Roman" pitchFamily="18" charset="0"/>
              </a:rPr>
              <a:t>p.</a:t>
            </a:r>
            <a:r>
              <a:rPr lang="en-US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Palatino" pitchFamily="18" charset="0"/>
                <a:cs typeface="Times New Roman" pitchFamily="18" charset="0"/>
              </a:rPr>
              <a:t>205)</a:t>
            </a:r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023982" cy="1224759"/>
          </a:xfrm>
        </p:spPr>
        <p:txBody>
          <a:bodyPr/>
          <a:lstStyle/>
          <a:p>
            <a:r>
              <a:rPr lang="en-US" dirty="0"/>
              <a:t>Mannes &amp; Godowsky				1930s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614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Reflectance</a:t>
            </a:r>
          </a:p>
        </p:txBody>
      </p:sp>
      <p:pic>
        <p:nvPicPr>
          <p:cNvPr id="14338" name="Picture 2" descr="http://upload.wikimedia.org/wikipedia/commons/thumb/7/7f/Bidirectional_scattering_distribution_function.svg/1024px-Bidirectional_scattering_distribution_functio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05"/>
          <a:stretch/>
        </p:blipFill>
        <p:spPr bwMode="auto">
          <a:xfrm>
            <a:off x="1776647" y="1876974"/>
            <a:ext cx="8505653" cy="41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0445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Tracing</a:t>
            </a:r>
          </a:p>
        </p:txBody>
      </p:sp>
      <p:pic>
        <p:nvPicPr>
          <p:cNvPr id="14338" name="Picture 2" descr="http://upload.wikimedia.org/wikipedia/commons/thumb/7/7f/Bidirectional_scattering_distribution_function.svg/1024px-Bidirectional_scattering_distribution_functio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05"/>
          <a:stretch/>
        </p:blipFill>
        <p:spPr bwMode="auto">
          <a:xfrm>
            <a:off x="1776647" y="1876974"/>
            <a:ext cx="8505653" cy="41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/>
          <p:cNvSpPr/>
          <p:nvPr/>
        </p:nvSpPr>
        <p:spPr bwMode="auto">
          <a:xfrm rot="2781029">
            <a:off x="6974684" y="1602584"/>
            <a:ext cx="1022157" cy="5028571"/>
          </a:xfrm>
          <a:prstGeom prst="upArrow">
            <a:avLst>
              <a:gd name="adj1" fmla="val 50000"/>
              <a:gd name="adj2" fmla="val 112207"/>
            </a:avLst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91437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801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ay_tracing_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982" y="311968"/>
            <a:ext cx="9200038" cy="6290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14117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Tracing is similar to ray tracing except that many more rays are sent for each pixel. </a:t>
            </a:r>
          </a:p>
          <a:p>
            <a:r>
              <a:rPr lang="en-US" dirty="0"/>
              <a:t>Rays are sent out on a probabilistic basis depending on the reflectance (transmittance) distributions of each surface that is struck. </a:t>
            </a:r>
          </a:p>
          <a:p>
            <a:r>
              <a:rPr lang="en-US" dirty="0"/>
              <a:t>Computations can be accelerated by using “importance sampling”, where the ray directions are dependent on the magnitude of the potential effects. </a:t>
            </a:r>
          </a:p>
        </p:txBody>
      </p:sp>
    </p:spTree>
    <p:extLst>
      <p:ext uri="{BB962C8B-B14F-4D97-AF65-F5344CB8AC3E}">
        <p14:creationId xmlns:p14="http://schemas.microsoft.com/office/powerpoint/2010/main" val="31939869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7" y="1343688"/>
            <a:ext cx="5394800" cy="539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910" y="1343688"/>
            <a:ext cx="5571036" cy="539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1263" y="6157825"/>
            <a:ext cx="2089896" cy="545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65" b="1" dirty="0">
                <a:solidFill>
                  <a:srgbClr val="00279F"/>
                </a:solidFill>
              </a:rPr>
              <a:t>Photograph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Bi-directional Path Tracing</a:t>
            </a:r>
          </a:p>
        </p:txBody>
      </p:sp>
    </p:spTree>
    <p:extLst>
      <p:ext uri="{BB962C8B-B14F-4D97-AF65-F5344CB8AC3E}">
        <p14:creationId xmlns:p14="http://schemas.microsoft.com/office/powerpoint/2010/main" val="5572094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Graphics Pipeline Hardware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ts val="512"/>
              </a:spcBef>
              <a:spcAft>
                <a:spcPts val="512"/>
              </a:spcAft>
              <a:buNone/>
              <a:tabLst/>
            </a:pPr>
            <a:endParaRPr lang="en-US" sz="5400" dirty="0">
              <a:solidFill>
                <a:schemeClr val="tx2"/>
              </a:solidFill>
            </a:endParaRPr>
          </a:p>
          <a:p>
            <a:pPr algn="ctr">
              <a:spcBef>
                <a:spcPts val="512"/>
              </a:spcBef>
              <a:spcAft>
                <a:spcPts val="512"/>
              </a:spcAft>
              <a:buNone/>
              <a:tabLst/>
            </a:pPr>
            <a:endParaRPr lang="en-US" sz="5400" dirty="0">
              <a:solidFill>
                <a:schemeClr val="tx2"/>
              </a:solidFill>
            </a:endParaRPr>
          </a:p>
          <a:p>
            <a:pPr algn="ctr">
              <a:spcBef>
                <a:spcPts val="512"/>
              </a:spcBef>
              <a:spcAft>
                <a:spcPts val="512"/>
              </a:spcAft>
              <a:buNone/>
              <a:tabLst/>
            </a:pPr>
            <a:r>
              <a:rPr lang="en-US" sz="5400" dirty="0">
                <a:solidFill>
                  <a:schemeClr val="tx2"/>
                </a:solidFill>
              </a:rPr>
              <a:t>“Moore's Law is for wimps.” </a:t>
            </a:r>
          </a:p>
          <a:p>
            <a:pPr>
              <a:spcBef>
                <a:spcPts val="512"/>
              </a:spcBef>
              <a:spcAft>
                <a:spcPts val="512"/>
              </a:spcAft>
              <a:buNone/>
              <a:tabLst/>
            </a:pPr>
            <a:r>
              <a:rPr lang="en-US" dirty="0"/>
              <a:t> </a:t>
            </a:r>
          </a:p>
          <a:p>
            <a:pPr>
              <a:spcBef>
                <a:spcPts val="512"/>
              </a:spcBef>
              <a:spcAft>
                <a:spcPts val="512"/>
              </a:spcAft>
              <a:buNone/>
              <a:tabLst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984148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 Pipeline?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tabLst/>
            </a:pPr>
            <a:r>
              <a:rPr lang="en-US" dirty="0"/>
              <a:t>A pipeline allows multiple processes to occur in parallel. </a:t>
            </a:r>
          </a:p>
          <a:p>
            <a:pPr>
              <a:tabLst/>
            </a:pPr>
            <a:r>
              <a:rPr lang="en-US" dirty="0"/>
              <a:t>Example:  Automobile assembly line.   </a:t>
            </a:r>
          </a:p>
          <a:p>
            <a:pPr lvl="1">
              <a:tabLst/>
            </a:pPr>
            <a:r>
              <a:rPr lang="en-US" sz="2865" dirty="0"/>
              <a:t>Assume 4 stations, each taking 2 minutes to do its task. It takes 8 minutes to make a car, but the </a:t>
            </a:r>
            <a:r>
              <a:rPr lang="en-US" sz="2865" i="1" dirty="0"/>
              <a:t>rate</a:t>
            </a:r>
            <a:r>
              <a:rPr lang="en-US" sz="2865" dirty="0"/>
              <a:t> at which cars are made is one every 2 minutes.</a:t>
            </a:r>
          </a:p>
        </p:txBody>
      </p:sp>
    </p:spTree>
    <p:extLst>
      <p:ext uri="{BB962C8B-B14F-4D97-AF65-F5344CB8AC3E}">
        <p14:creationId xmlns:p14="http://schemas.microsoft.com/office/powerpoint/2010/main" val="5131280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Automobile Pipeline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</a:rPr>
              <a:t>Automobile takes 8 minutes to make, but the assembly line makes a car every two minutes.</a:t>
            </a:r>
          </a:p>
          <a:p>
            <a:endParaRPr lang="en-US" dirty="0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549585" y="3182109"/>
            <a:ext cx="1405019" cy="107528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Build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frame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553972" y="3182109"/>
            <a:ext cx="1405019" cy="107528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Add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engine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543739" y="3182109"/>
            <a:ext cx="1406644" cy="107528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Add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windows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7523762" y="3182109"/>
            <a:ext cx="1406644" cy="107528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Paint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body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2969222" y="3713253"/>
            <a:ext cx="58474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973609" y="3700259"/>
            <a:ext cx="58474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6950382" y="3687264"/>
            <a:ext cx="58474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8941775" y="3700259"/>
            <a:ext cx="58474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1617805" y="4603371"/>
            <a:ext cx="8228707" cy="4811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2 minutes      2 minutes       2 minutes        2 minutes</a:t>
            </a:r>
          </a:p>
        </p:txBody>
      </p:sp>
    </p:spTree>
    <p:extLst>
      <p:ext uri="{BB962C8B-B14F-4D97-AF65-F5344CB8AC3E}">
        <p14:creationId xmlns:p14="http://schemas.microsoft.com/office/powerpoint/2010/main" val="9501363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descr="Dark downward diagonal"/>
          <p:cNvSpPr>
            <a:spLocks noChangeArrowheads="1"/>
          </p:cNvSpPr>
          <p:nvPr/>
        </p:nvSpPr>
        <p:spPr bwMode="auto">
          <a:xfrm>
            <a:off x="3350932" y="4497854"/>
            <a:ext cx="6432230" cy="674566"/>
          </a:xfrm>
          <a:prstGeom prst="rect">
            <a:avLst/>
          </a:prstGeom>
          <a:pattFill prst="dkDnDiag">
            <a:fgClr>
              <a:srgbClr val="003300"/>
            </a:fgClr>
            <a:bgClr>
              <a:schemeClr val="tx1"/>
            </a:bgClr>
          </a:patt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Automobile Pipeline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008" y="1385629"/>
            <a:ext cx="11531985" cy="5105177"/>
          </a:xfrm>
        </p:spPr>
        <p:txBody>
          <a:bodyPr/>
          <a:lstStyle/>
          <a:p>
            <a:r>
              <a:rPr lang="en-US" sz="2660" dirty="0">
                <a:latin typeface="Times New Roman" pitchFamily="18" charset="0"/>
              </a:rPr>
              <a:t>Automobile takes 8 minutes to make, but the assembly line makes a car every two minutes.</a:t>
            </a:r>
          </a:p>
          <a:p>
            <a:endParaRPr lang="en-US" dirty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899145" y="2449452"/>
            <a:ext cx="1393314" cy="106670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 dirty="0">
                <a:solidFill>
                  <a:srgbClr val="FFFFFF"/>
                </a:solidFill>
              </a:rPr>
              <a:t>Build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 dirty="0">
                <a:solidFill>
                  <a:srgbClr val="FFFFFF"/>
                </a:solidFill>
              </a:rPr>
              <a:t>frame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903532" y="2418592"/>
            <a:ext cx="1393314" cy="106670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Add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engine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5894906" y="2418592"/>
            <a:ext cx="1391706" cy="106670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Add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windows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7873322" y="2418592"/>
            <a:ext cx="1393314" cy="106670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Paint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body</a:t>
            </a: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3310993" y="2951361"/>
            <a:ext cx="579207" cy="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5316989" y="2938367"/>
            <a:ext cx="577597" cy="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7292154" y="2925372"/>
            <a:ext cx="579207" cy="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9285156" y="2938367"/>
            <a:ext cx="577598" cy="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1885813" y="3506875"/>
            <a:ext cx="8149116" cy="4811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 dirty="0">
                <a:solidFill>
                  <a:srgbClr val="FFFFFF"/>
                </a:solidFill>
              </a:rPr>
              <a:t>2 minutes        2 minutes        2 minutes       2 minutes</a:t>
            </a: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266469" y="4497041"/>
            <a:ext cx="6602782" cy="67456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3350934" y="4072526"/>
            <a:ext cx="1310811" cy="384521"/>
          </a:xfrm>
          <a:prstGeom prst="rect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4637380" y="4072526"/>
            <a:ext cx="1310811" cy="384521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5923826" y="4072526"/>
            <a:ext cx="1310811" cy="38452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7210272" y="4072526"/>
            <a:ext cx="1310811" cy="384521"/>
          </a:xfrm>
          <a:prstGeom prst="rect">
            <a:avLst/>
          </a:prstGeom>
          <a:solidFill>
            <a:srgbClr val="00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8496718" y="4072526"/>
            <a:ext cx="1310811" cy="384521"/>
          </a:xfrm>
          <a:prstGeom prst="rect">
            <a:avLst/>
          </a:prstGeom>
          <a:solidFill>
            <a:srgbClr val="33CC33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4637380" y="4419826"/>
            <a:ext cx="1310811" cy="375809"/>
          </a:xfrm>
          <a:prstGeom prst="rect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5923826" y="4454239"/>
            <a:ext cx="1310811" cy="375809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7210272" y="4454239"/>
            <a:ext cx="1310811" cy="375809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8496718" y="4454239"/>
            <a:ext cx="1310811" cy="375809"/>
          </a:xfrm>
          <a:prstGeom prst="rect">
            <a:avLst/>
          </a:prstGeom>
          <a:solidFill>
            <a:srgbClr val="00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5923826" y="4834324"/>
            <a:ext cx="1310811" cy="384521"/>
          </a:xfrm>
          <a:prstGeom prst="rect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7210272" y="4834324"/>
            <a:ext cx="1310811" cy="384521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8496718" y="4834324"/>
            <a:ext cx="1310811" cy="38452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107" name="Text Box 27"/>
          <p:cNvSpPr txBox="1">
            <a:spLocks noChangeArrowheads="1"/>
          </p:cNvSpPr>
          <p:nvPr/>
        </p:nvSpPr>
        <p:spPr bwMode="auto">
          <a:xfrm>
            <a:off x="7210272" y="5216033"/>
            <a:ext cx="1310811" cy="375809"/>
          </a:xfrm>
          <a:prstGeom prst="rect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8496718" y="5216033"/>
            <a:ext cx="1310811" cy="375809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42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1721759" y="4267142"/>
            <a:ext cx="1629173" cy="28781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28" i="1">
              <a:solidFill>
                <a:srgbClr val="FFFFFF"/>
              </a:solidFill>
            </a:endParaRPr>
          </a:p>
        </p:txBody>
      </p:sp>
      <p:sp>
        <p:nvSpPr>
          <p:cNvPr id="46110" name="Text Box 30"/>
          <p:cNvSpPr txBox="1">
            <a:spLocks noChangeArrowheads="1"/>
          </p:cNvSpPr>
          <p:nvPr/>
        </p:nvSpPr>
        <p:spPr bwMode="auto">
          <a:xfrm>
            <a:off x="1807847" y="3996186"/>
            <a:ext cx="1286446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Stage 1</a:t>
            </a:r>
          </a:p>
        </p:txBody>
      </p:sp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1807847" y="4377896"/>
            <a:ext cx="1286446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 dirty="0">
                <a:solidFill>
                  <a:srgbClr val="FFFFFF"/>
                </a:solidFill>
              </a:rPr>
              <a:t>Stage 2</a:t>
            </a:r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1807847" y="4757982"/>
            <a:ext cx="1286446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Stage 3</a:t>
            </a:r>
          </a:p>
        </p:txBody>
      </p:sp>
      <p:sp>
        <p:nvSpPr>
          <p:cNvPr id="46113" name="Text Box 33"/>
          <p:cNvSpPr txBox="1">
            <a:spLocks noChangeArrowheads="1"/>
          </p:cNvSpPr>
          <p:nvPr/>
        </p:nvSpPr>
        <p:spPr bwMode="auto">
          <a:xfrm>
            <a:off x="1807847" y="5139694"/>
            <a:ext cx="1286446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Stage 4</a:t>
            </a:r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5581097" y="6248788"/>
            <a:ext cx="2402340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Time (minutes)</a:t>
            </a:r>
          </a:p>
        </p:txBody>
      </p:sp>
      <p:sp>
        <p:nvSpPr>
          <p:cNvPr id="46115" name="Line 35"/>
          <p:cNvSpPr>
            <a:spLocks noChangeShapeType="1"/>
          </p:cNvSpPr>
          <p:nvPr/>
        </p:nvSpPr>
        <p:spPr bwMode="auto">
          <a:xfrm>
            <a:off x="4637378" y="5638050"/>
            <a:ext cx="0" cy="3053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>
            <a:off x="5923824" y="5638050"/>
            <a:ext cx="0" cy="3053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117" name="Line 37"/>
          <p:cNvSpPr>
            <a:spLocks noChangeShapeType="1"/>
          </p:cNvSpPr>
          <p:nvPr/>
        </p:nvSpPr>
        <p:spPr bwMode="auto">
          <a:xfrm>
            <a:off x="7210270" y="5638050"/>
            <a:ext cx="0" cy="3053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118" name="Line 38"/>
          <p:cNvSpPr>
            <a:spLocks noChangeShapeType="1"/>
          </p:cNvSpPr>
          <p:nvPr/>
        </p:nvSpPr>
        <p:spPr bwMode="auto">
          <a:xfrm>
            <a:off x="8496716" y="5638050"/>
            <a:ext cx="0" cy="3053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119" name="Line 39"/>
          <p:cNvSpPr>
            <a:spLocks noChangeShapeType="1"/>
          </p:cNvSpPr>
          <p:nvPr/>
        </p:nvSpPr>
        <p:spPr bwMode="auto">
          <a:xfrm>
            <a:off x="9783162" y="5638050"/>
            <a:ext cx="0" cy="3053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120" name="Line 40"/>
          <p:cNvSpPr>
            <a:spLocks noChangeShapeType="1"/>
          </p:cNvSpPr>
          <p:nvPr/>
        </p:nvSpPr>
        <p:spPr bwMode="auto">
          <a:xfrm>
            <a:off x="3350932" y="5638050"/>
            <a:ext cx="0" cy="3053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121" name="Text Box 41"/>
          <p:cNvSpPr txBox="1">
            <a:spLocks noChangeArrowheads="1"/>
          </p:cNvSpPr>
          <p:nvPr/>
        </p:nvSpPr>
        <p:spPr bwMode="auto">
          <a:xfrm>
            <a:off x="3180381" y="5867077"/>
            <a:ext cx="342727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6122" name="Text Box 42"/>
          <p:cNvSpPr txBox="1">
            <a:spLocks noChangeArrowheads="1"/>
          </p:cNvSpPr>
          <p:nvPr/>
        </p:nvSpPr>
        <p:spPr bwMode="auto">
          <a:xfrm>
            <a:off x="4466827" y="5867077"/>
            <a:ext cx="342727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6123" name="Text Box 43"/>
          <p:cNvSpPr txBox="1">
            <a:spLocks noChangeArrowheads="1"/>
          </p:cNvSpPr>
          <p:nvPr/>
        </p:nvSpPr>
        <p:spPr bwMode="auto">
          <a:xfrm>
            <a:off x="5753273" y="5867077"/>
            <a:ext cx="342727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124" name="Text Box 44"/>
          <p:cNvSpPr txBox="1">
            <a:spLocks noChangeArrowheads="1"/>
          </p:cNvSpPr>
          <p:nvPr/>
        </p:nvSpPr>
        <p:spPr bwMode="auto">
          <a:xfrm>
            <a:off x="7039719" y="5867077"/>
            <a:ext cx="342727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46125" name="Text Box 45"/>
          <p:cNvSpPr txBox="1">
            <a:spLocks noChangeArrowheads="1"/>
          </p:cNvSpPr>
          <p:nvPr/>
        </p:nvSpPr>
        <p:spPr bwMode="auto">
          <a:xfrm>
            <a:off x="8326165" y="5867077"/>
            <a:ext cx="342727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9526524" y="5867077"/>
            <a:ext cx="685455" cy="4811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46127" name="Line 47"/>
          <p:cNvSpPr>
            <a:spLocks noChangeShapeType="1"/>
          </p:cNvSpPr>
          <p:nvPr/>
        </p:nvSpPr>
        <p:spPr bwMode="auto">
          <a:xfrm>
            <a:off x="9783162" y="5638050"/>
            <a:ext cx="58474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7983439" y="6643492"/>
            <a:ext cx="3049391" cy="2234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19" i="1">
                <a:solidFill>
                  <a:srgbClr val="FFFFFF"/>
                </a:solidFill>
              </a:rPr>
              <a:t>® Donald P. Greenberg - Cornell Program of Computer Graphics</a:t>
            </a:r>
          </a:p>
        </p:txBody>
      </p:sp>
    </p:spTree>
    <p:extLst>
      <p:ext uri="{BB962C8B-B14F-4D97-AF65-F5344CB8AC3E}">
        <p14:creationId xmlns:p14="http://schemas.microsoft.com/office/powerpoint/2010/main" val="494868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7" name="Picture 3" descr="ComputerProcessor_01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216" y="700175"/>
            <a:ext cx="10288320" cy="572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616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050" descr="printing_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018" y="-53603"/>
            <a:ext cx="9698182" cy="6911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46435" name="Text Box 2051"/>
          <p:cNvSpPr txBox="1">
            <a:spLocks noChangeArrowheads="1"/>
          </p:cNvSpPr>
          <p:nvPr/>
        </p:nvSpPr>
        <p:spPr bwMode="auto">
          <a:xfrm>
            <a:off x="7369848" y="3258443"/>
            <a:ext cx="1742345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103922" tIns="51961" rIns="103922" bIns="51961">
            <a:spAutoFit/>
          </a:bodyPr>
          <a:lstStyle/>
          <a:p>
            <a:r>
              <a:rPr lang="en-US">
                <a:solidFill>
                  <a:srgbClr val="000840"/>
                </a:solidFill>
              </a:rPr>
              <a:t>Protective Layer</a:t>
            </a:r>
            <a:endParaRPr lang="en-US"/>
          </a:p>
        </p:txBody>
      </p:sp>
      <p:sp>
        <p:nvSpPr>
          <p:cNvPr id="146436" name="Text Box 2052"/>
          <p:cNvSpPr txBox="1">
            <a:spLocks noChangeArrowheads="1"/>
          </p:cNvSpPr>
          <p:nvPr/>
        </p:nvSpPr>
        <p:spPr bwMode="auto">
          <a:xfrm>
            <a:off x="7368309" y="4038600"/>
            <a:ext cx="3071091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lIns="103922" tIns="51961" rIns="103922" bIns="51961">
            <a:spAutoFit/>
          </a:bodyPr>
          <a:lstStyle/>
          <a:p>
            <a:r>
              <a:rPr lang="en-US" dirty="0">
                <a:solidFill>
                  <a:srgbClr val="000840"/>
                </a:solidFill>
              </a:rPr>
              <a:t>Blue-sensitive Emulsion</a:t>
            </a:r>
            <a:endParaRPr lang="en-US" dirty="0"/>
          </a:p>
        </p:txBody>
      </p:sp>
      <p:sp>
        <p:nvSpPr>
          <p:cNvPr id="146437" name="Text Box 2053"/>
          <p:cNvSpPr txBox="1">
            <a:spLocks noChangeArrowheads="1"/>
          </p:cNvSpPr>
          <p:nvPr/>
        </p:nvSpPr>
        <p:spPr bwMode="auto">
          <a:xfrm>
            <a:off x="7389091" y="4366249"/>
            <a:ext cx="1754909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lIns="103922" tIns="51961" rIns="103922" bIns="51961">
            <a:spAutoFit/>
          </a:bodyPr>
          <a:lstStyle/>
          <a:p>
            <a:r>
              <a:rPr lang="en-US">
                <a:solidFill>
                  <a:srgbClr val="000840"/>
                </a:solidFill>
              </a:rPr>
              <a:t>Yellow Filter</a:t>
            </a:r>
            <a:endParaRPr lang="en-US"/>
          </a:p>
        </p:txBody>
      </p:sp>
      <p:sp>
        <p:nvSpPr>
          <p:cNvPr id="146438" name="Text Box 2054"/>
          <p:cNvSpPr txBox="1">
            <a:spLocks noChangeArrowheads="1"/>
          </p:cNvSpPr>
          <p:nvPr/>
        </p:nvSpPr>
        <p:spPr bwMode="auto">
          <a:xfrm>
            <a:off x="7389090" y="4678124"/>
            <a:ext cx="2745510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03922" tIns="51961" rIns="103922" bIns="51961">
            <a:spAutoFit/>
          </a:bodyPr>
          <a:lstStyle/>
          <a:p>
            <a:r>
              <a:rPr lang="en-US" dirty="0">
                <a:solidFill>
                  <a:srgbClr val="000840"/>
                </a:solidFill>
              </a:rPr>
              <a:t>Green-sensitive Emulsion</a:t>
            </a:r>
            <a:endParaRPr lang="en-US" dirty="0"/>
          </a:p>
        </p:txBody>
      </p:sp>
      <p:sp>
        <p:nvSpPr>
          <p:cNvPr id="146439" name="Text Box 2055"/>
          <p:cNvSpPr txBox="1">
            <a:spLocks noChangeArrowheads="1"/>
          </p:cNvSpPr>
          <p:nvPr/>
        </p:nvSpPr>
        <p:spPr bwMode="auto">
          <a:xfrm>
            <a:off x="7389091" y="4989999"/>
            <a:ext cx="1107555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103922" tIns="51961" rIns="103922" bIns="51961">
            <a:spAutoFit/>
          </a:bodyPr>
          <a:lstStyle/>
          <a:p>
            <a:r>
              <a:rPr lang="en-US">
                <a:solidFill>
                  <a:srgbClr val="000840"/>
                </a:solidFill>
              </a:rPr>
              <a:t>Interlayer</a:t>
            </a:r>
            <a:endParaRPr lang="en-US"/>
          </a:p>
        </p:txBody>
      </p:sp>
      <p:sp>
        <p:nvSpPr>
          <p:cNvPr id="146440" name="Text Box 2056"/>
          <p:cNvSpPr txBox="1">
            <a:spLocks noChangeArrowheads="1"/>
          </p:cNvSpPr>
          <p:nvPr/>
        </p:nvSpPr>
        <p:spPr bwMode="auto">
          <a:xfrm>
            <a:off x="7389090" y="5301874"/>
            <a:ext cx="2593109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03922" tIns="51961" rIns="103922" bIns="51961">
            <a:spAutoFit/>
          </a:bodyPr>
          <a:lstStyle/>
          <a:p>
            <a:r>
              <a:rPr lang="en-US" dirty="0">
                <a:solidFill>
                  <a:srgbClr val="000840"/>
                </a:solidFill>
              </a:rPr>
              <a:t>Red-sensitive emulsion</a:t>
            </a:r>
            <a:endParaRPr lang="en-US" dirty="0"/>
          </a:p>
        </p:txBody>
      </p:sp>
      <p:sp>
        <p:nvSpPr>
          <p:cNvPr id="146441" name="Text Box 2057"/>
          <p:cNvSpPr txBox="1">
            <a:spLocks noChangeArrowheads="1"/>
          </p:cNvSpPr>
          <p:nvPr/>
        </p:nvSpPr>
        <p:spPr bwMode="auto">
          <a:xfrm>
            <a:off x="7389091" y="5613749"/>
            <a:ext cx="1907309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03922" tIns="51961" rIns="103922" bIns="51961">
            <a:spAutoFit/>
          </a:bodyPr>
          <a:lstStyle/>
          <a:p>
            <a:r>
              <a:rPr lang="en-US" dirty="0">
                <a:solidFill>
                  <a:srgbClr val="000840"/>
                </a:solidFill>
              </a:rPr>
              <a:t>Foundation Layer</a:t>
            </a:r>
            <a:endParaRPr lang="en-US" dirty="0"/>
          </a:p>
        </p:txBody>
      </p:sp>
      <p:sp>
        <p:nvSpPr>
          <p:cNvPr id="146442" name="Text Box 2058"/>
          <p:cNvSpPr txBox="1">
            <a:spLocks noChangeArrowheads="1"/>
          </p:cNvSpPr>
          <p:nvPr/>
        </p:nvSpPr>
        <p:spPr bwMode="auto">
          <a:xfrm>
            <a:off x="7389092" y="5925624"/>
            <a:ext cx="1526308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03922" tIns="51961" rIns="103922" bIns="51961">
            <a:spAutoFit/>
          </a:bodyPr>
          <a:lstStyle/>
          <a:p>
            <a:r>
              <a:rPr lang="en-US">
                <a:solidFill>
                  <a:srgbClr val="000840"/>
                </a:solidFill>
              </a:rPr>
              <a:t>Acetate Base</a:t>
            </a:r>
            <a:endParaRPr lang="en-US"/>
          </a:p>
        </p:txBody>
      </p:sp>
      <p:sp>
        <p:nvSpPr>
          <p:cNvPr id="146443" name="Text Box 2059"/>
          <p:cNvSpPr txBox="1">
            <a:spLocks noChangeArrowheads="1"/>
          </p:cNvSpPr>
          <p:nvPr/>
        </p:nvSpPr>
        <p:spPr bwMode="auto">
          <a:xfrm>
            <a:off x="7389091" y="6315468"/>
            <a:ext cx="2370722" cy="381936"/>
          </a:xfrm>
          <a:prstGeom prst="rect">
            <a:avLst/>
          </a:prstGeom>
          <a:solidFill>
            <a:srgbClr val="E9FDBD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03922" tIns="51961" rIns="103922" bIns="51961">
            <a:spAutoFit/>
          </a:bodyPr>
          <a:lstStyle/>
          <a:p>
            <a:r>
              <a:rPr lang="en-US" dirty="0">
                <a:solidFill>
                  <a:srgbClr val="000840"/>
                </a:solidFill>
              </a:rPr>
              <a:t>Anti-halation Backing</a:t>
            </a:r>
            <a:endParaRPr lang="en-US" dirty="0"/>
          </a:p>
        </p:txBody>
      </p:sp>
      <p:sp>
        <p:nvSpPr>
          <p:cNvPr id="146444" name="Text Box 2060"/>
          <p:cNvSpPr txBox="1">
            <a:spLocks noChangeArrowheads="1"/>
          </p:cNvSpPr>
          <p:nvPr/>
        </p:nvSpPr>
        <p:spPr bwMode="auto">
          <a:xfrm>
            <a:off x="1228302" y="6476064"/>
            <a:ext cx="4865059" cy="3819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03922" tIns="51961" rIns="103922" bIns="51961">
            <a:spAutoFit/>
          </a:bodyPr>
          <a:lstStyle/>
          <a:p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(fig.</a:t>
            </a:r>
            <a:r>
              <a:rPr lang="en-US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1.6,</a:t>
            </a:r>
            <a:r>
              <a:rPr lang="en-US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Color</a:t>
            </a:r>
            <a:r>
              <a:rPr lang="en-US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Photography,</a:t>
            </a:r>
            <a:r>
              <a:rPr lang="en-US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Robert</a:t>
            </a:r>
            <a:r>
              <a:rPr lang="en-US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Hirsch,</a:t>
            </a:r>
            <a:r>
              <a:rPr lang="en-US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p.</a:t>
            </a:r>
            <a:r>
              <a:rPr lang="en-US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5)</a:t>
            </a:r>
            <a:r>
              <a:rPr lang="en-US" dirty="0">
                <a:solidFill>
                  <a:srgbClr val="000E3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9094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7" y="19595"/>
            <a:ext cx="11303566" cy="1224723"/>
          </a:xfrm>
        </p:spPr>
        <p:txBody>
          <a:bodyPr/>
          <a:lstStyle/>
          <a:p>
            <a:r>
              <a:rPr lang="en-US" dirty="0"/>
              <a:t>Graphics Hardware 					circa 1970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250" y="3273068"/>
            <a:ext cx="10585292" cy="2738573"/>
          </a:xfrm>
        </p:spPr>
        <p:txBody>
          <a:bodyPr/>
          <a:lstStyle/>
          <a:p>
            <a:r>
              <a:rPr lang="en-US" dirty="0"/>
              <a:t>System used to generate </a:t>
            </a:r>
            <a:r>
              <a:rPr lang="en-US" dirty="0" err="1"/>
              <a:t>Phong</a:t>
            </a:r>
            <a:r>
              <a:rPr lang="en-US" dirty="0"/>
              <a:t> goblet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82" y="1479840"/>
            <a:ext cx="9353812" cy="16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466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7" y="19595"/>
            <a:ext cx="11303566" cy="1224723"/>
          </a:xfrm>
        </p:spPr>
        <p:txBody>
          <a:bodyPr/>
          <a:lstStyle/>
          <a:p>
            <a:r>
              <a:rPr lang="en-US" dirty="0"/>
              <a:t>Graphics Hardware 					circa 1986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338" y="3303013"/>
            <a:ext cx="10864076" cy="3662798"/>
          </a:xfrm>
        </p:spPr>
        <p:txBody>
          <a:bodyPr/>
          <a:lstStyle/>
          <a:p>
            <a:pPr>
              <a:tabLst/>
            </a:pPr>
            <a:r>
              <a:rPr lang="en-US" dirty="0"/>
              <a:t>Added Z-Buffer</a:t>
            </a:r>
          </a:p>
          <a:p>
            <a:pPr>
              <a:tabLst/>
            </a:pPr>
            <a:r>
              <a:rPr lang="en-US" dirty="0"/>
              <a:t>Added Double Frame Buffer</a:t>
            </a:r>
          </a:p>
          <a:p>
            <a:pPr>
              <a:tabLst/>
            </a:pPr>
            <a:r>
              <a:rPr lang="en-US" dirty="0"/>
              <a:t>Rasterization and visible surface computations performed in hardware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17" y="1442278"/>
            <a:ext cx="10730097" cy="16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45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Multipass</a:t>
            </a:r>
            <a:r>
              <a:rPr lang="en-US" dirty="0"/>
              <a:t> Example: Light Maps</a:t>
            </a:r>
            <a:endParaRPr lang="en-US" sz="4093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tabLst/>
            </a:pPr>
            <a:r>
              <a:rPr lang="en-US"/>
              <a:t>Two separate textures, one for the material’s composition, one for the lighting</a:t>
            </a:r>
          </a:p>
        </p:txBody>
      </p:sp>
      <p:pic>
        <p:nvPicPr>
          <p:cNvPr id="52228" name="Picture 4" descr="LM_BRI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307" y="3289311"/>
            <a:ext cx="2572892" cy="228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LM_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416" y="3289311"/>
            <a:ext cx="2572892" cy="228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LM_MU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991" y="3289313"/>
            <a:ext cx="2576141" cy="228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4250794" y="4194048"/>
            <a:ext cx="500285" cy="4811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606601" y="4083595"/>
            <a:ext cx="472672" cy="4811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549749" y="5766370"/>
            <a:ext cx="3495495" cy="31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32" i="1">
                <a:solidFill>
                  <a:srgbClr val="FFFFFF"/>
                </a:solidFill>
              </a:rPr>
              <a:t>J.L.Mitchell, M. Tatro, and I. Bullard</a:t>
            </a:r>
          </a:p>
        </p:txBody>
      </p:sp>
    </p:spTree>
    <p:extLst>
      <p:ext uri="{BB962C8B-B14F-4D97-AF65-F5344CB8AC3E}">
        <p14:creationId xmlns:p14="http://schemas.microsoft.com/office/powerpoint/2010/main" val="17090820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Castle’s Geometry</a:t>
            </a:r>
            <a:endParaRPr lang="en-US" sz="4093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922" y="1425130"/>
            <a:ext cx="8429046" cy="4971469"/>
          </a:xfrm>
          <a:prstGeom prst="rect">
            <a:avLst/>
          </a:prstGeo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629259" y="6396599"/>
            <a:ext cx="5608709" cy="31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32" i="1">
                <a:solidFill>
                  <a:srgbClr val="FFFFFF"/>
                </a:solidFill>
              </a:rPr>
              <a:t>Agata &amp; Andrzej Wojaczek, Advanced Graphics Applications Inc.</a:t>
            </a:r>
          </a:p>
        </p:txBody>
      </p:sp>
    </p:spTree>
    <p:extLst>
      <p:ext uri="{BB962C8B-B14F-4D97-AF65-F5344CB8AC3E}">
        <p14:creationId xmlns:p14="http://schemas.microsoft.com/office/powerpoint/2010/main" val="41945706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Example - Castle</a:t>
            </a:r>
            <a:endParaRPr lang="en-US" sz="4093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814" y="1379453"/>
            <a:ext cx="7017465" cy="5004151"/>
          </a:xfrm>
          <a:prstGeom prst="rect">
            <a:avLst/>
          </a:prstGeom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380739" y="6469691"/>
            <a:ext cx="5608710" cy="31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32" i="1" dirty="0" err="1">
                <a:solidFill>
                  <a:srgbClr val="FFFFFF"/>
                </a:solidFill>
              </a:rPr>
              <a:t>Agata</a:t>
            </a:r>
            <a:r>
              <a:rPr lang="en-US" sz="1432" i="1" dirty="0">
                <a:solidFill>
                  <a:srgbClr val="FFFFFF"/>
                </a:solidFill>
              </a:rPr>
              <a:t> &amp; Andrzej </a:t>
            </a:r>
            <a:r>
              <a:rPr lang="en-US" sz="1432" i="1" dirty="0" err="1">
                <a:solidFill>
                  <a:srgbClr val="FFFFFF"/>
                </a:solidFill>
              </a:rPr>
              <a:t>Wojaczek</a:t>
            </a:r>
            <a:r>
              <a:rPr lang="en-US" sz="1432" i="1" dirty="0">
                <a:solidFill>
                  <a:srgbClr val="FFFFFF"/>
                </a:solidFill>
              </a:rPr>
              <a:t>, Advanced Graphics Applications Inc.</a:t>
            </a:r>
          </a:p>
        </p:txBody>
      </p:sp>
    </p:spTree>
    <p:extLst>
      <p:ext uri="{BB962C8B-B14F-4D97-AF65-F5344CB8AC3E}">
        <p14:creationId xmlns:p14="http://schemas.microsoft.com/office/powerpoint/2010/main" val="260777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147634" cy="1224723"/>
          </a:xfrm>
        </p:spPr>
        <p:txBody>
          <a:bodyPr/>
          <a:lstStyle/>
          <a:p>
            <a:r>
              <a:rPr lang="en-US" dirty="0"/>
              <a:t>Graphics Pipeline						1980s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628202" y="1882646"/>
            <a:ext cx="935597" cy="233899"/>
          </a:xfrm>
          <a:prstGeom prst="rect">
            <a:avLst/>
          </a:prstGeom>
          <a:solidFill>
            <a:srgbClr val="66FFFF"/>
          </a:solidFill>
          <a:ln w="127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8873" y="1882646"/>
            <a:ext cx="935597" cy="233899"/>
          </a:xfrm>
          <a:prstGeom prst="rect">
            <a:avLst/>
          </a:prstGeom>
          <a:solidFill>
            <a:srgbClr val="66FFFF"/>
          </a:solidFill>
          <a:ln w="127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434993" y="1726713"/>
            <a:ext cx="935597" cy="545765"/>
          </a:xfrm>
          <a:prstGeom prst="rect">
            <a:avLst/>
          </a:prstGeom>
          <a:solidFill>
            <a:srgbClr val="66FFFF"/>
          </a:solidFill>
          <a:ln w="127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031597" y="1804679"/>
            <a:ext cx="935597" cy="389832"/>
          </a:xfrm>
          <a:prstGeom prst="rect">
            <a:avLst/>
          </a:prstGeom>
          <a:solidFill>
            <a:srgbClr val="66FFFF"/>
          </a:solidFill>
          <a:ln w="127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09544" y="1960612"/>
            <a:ext cx="935597" cy="155933"/>
          </a:xfrm>
          <a:prstGeom prst="rect">
            <a:avLst/>
          </a:prstGeom>
          <a:solidFill>
            <a:srgbClr val="66FFFF"/>
          </a:solidFill>
          <a:ln w="127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51913" y="1570780"/>
            <a:ext cx="1013564" cy="93559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>
                <a:solidFill>
                  <a:srgbClr val="000B5C"/>
                </a:solidFill>
                <a:latin typeface="Arial" charset="0"/>
              </a:rPr>
              <a:t>M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289208" y="1570780"/>
            <a:ext cx="1013564" cy="93559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>
                <a:solidFill>
                  <a:srgbClr val="000B5C"/>
                </a:solidFill>
                <a:latin typeface="Arial" charset="0"/>
              </a:rPr>
              <a:t>L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770571" y="1570780"/>
            <a:ext cx="1013564" cy="93559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>
                <a:solidFill>
                  <a:srgbClr val="000B5C"/>
                </a:solidFill>
                <a:latin typeface="Arial" charset="0"/>
              </a:rPr>
              <a:t>P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251933" y="1570780"/>
            <a:ext cx="1015188" cy="93559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>
                <a:solidFill>
                  <a:srgbClr val="000B5C"/>
                </a:solidFill>
                <a:latin typeface="Arial" charset="0"/>
              </a:rPr>
              <a:t>S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733295" y="1570780"/>
            <a:ext cx="1013564" cy="93559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>
                <a:solidFill>
                  <a:srgbClr val="000B5C"/>
                </a:solidFill>
                <a:latin typeface="Arial" charset="0"/>
              </a:rPr>
              <a:t>D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9136691" y="1570780"/>
            <a:ext cx="935597" cy="93559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>
                <a:solidFill>
                  <a:srgbClr val="000B5C"/>
                </a:solidFill>
                <a:latin typeface="Arial" charset="0"/>
              </a:rPr>
              <a:t>V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651914" y="2740276"/>
            <a:ext cx="6793030" cy="35750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71056" algn="l"/>
              </a:tabLst>
            </a:pPr>
            <a:r>
              <a:rPr lang="en-US" sz="3684" dirty="0">
                <a:solidFill>
                  <a:srgbClr val="FFFFFF"/>
                </a:solidFill>
                <a:latin typeface="Arial" charset="0"/>
              </a:rPr>
              <a:t>M	</a:t>
            </a:r>
            <a:r>
              <a:rPr lang="en-US" sz="3684" dirty="0">
                <a:solidFill>
                  <a:srgbClr val="FFFFFF"/>
                </a:solidFill>
                <a:latin typeface="Arial" charset="0"/>
                <a:cs typeface="Arial" charset="0"/>
              </a:rPr>
              <a:t>— Model</a:t>
            </a:r>
            <a:endParaRPr lang="en-US" sz="3684" dirty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71056" algn="l"/>
              </a:tabLst>
            </a:pPr>
            <a:r>
              <a:rPr lang="en-US" sz="3684" dirty="0">
                <a:solidFill>
                  <a:srgbClr val="FFFFFF"/>
                </a:solidFill>
                <a:latin typeface="Arial" charset="0"/>
              </a:rPr>
              <a:t>L	</a:t>
            </a:r>
            <a:r>
              <a:rPr lang="en-US" sz="3684" dirty="0">
                <a:solidFill>
                  <a:srgbClr val="FFFFFF"/>
                </a:solidFill>
                <a:latin typeface="Arial" charset="0"/>
                <a:cs typeface="Arial" charset="0"/>
              </a:rPr>
              <a:t>— Lighting</a:t>
            </a:r>
            <a:endParaRPr lang="en-US" sz="3684" dirty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71056" algn="l"/>
              </a:tabLst>
            </a:pPr>
            <a:r>
              <a:rPr lang="en-US" sz="3684" dirty="0">
                <a:solidFill>
                  <a:srgbClr val="FFFFFF"/>
                </a:solidFill>
                <a:latin typeface="Arial" charset="0"/>
              </a:rPr>
              <a:t>P	</a:t>
            </a:r>
            <a:r>
              <a:rPr lang="en-US" sz="3684" dirty="0">
                <a:solidFill>
                  <a:srgbClr val="FFFFFF"/>
                </a:solidFill>
                <a:latin typeface="Arial" charset="0"/>
                <a:cs typeface="Arial" charset="0"/>
              </a:rPr>
              <a:t>— Perspective/Clipping</a:t>
            </a:r>
            <a:endParaRPr lang="en-US" sz="3684" dirty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71056" algn="l"/>
              </a:tabLst>
            </a:pPr>
            <a:r>
              <a:rPr lang="en-US" sz="3684" dirty="0">
                <a:solidFill>
                  <a:srgbClr val="FFFFFF"/>
                </a:solidFill>
                <a:latin typeface="Arial" charset="0"/>
              </a:rPr>
              <a:t>S	</a:t>
            </a:r>
            <a:r>
              <a:rPr lang="en-US" sz="3684" dirty="0">
                <a:solidFill>
                  <a:srgbClr val="FFFFFF"/>
                </a:solidFill>
                <a:latin typeface="Arial" charset="0"/>
                <a:cs typeface="Arial" charset="0"/>
              </a:rPr>
              <a:t>— Scan Conversion/Z-buffer</a:t>
            </a:r>
            <a:endParaRPr lang="en-US" sz="3684" dirty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71056" algn="l"/>
              </a:tabLst>
            </a:pPr>
            <a:r>
              <a:rPr lang="en-US" sz="3684" dirty="0">
                <a:solidFill>
                  <a:srgbClr val="FFFFFF"/>
                </a:solidFill>
                <a:latin typeface="Arial" charset="0"/>
              </a:rPr>
              <a:t>D	</a:t>
            </a:r>
            <a:r>
              <a:rPr lang="en-US" sz="3684" dirty="0">
                <a:solidFill>
                  <a:srgbClr val="FFFFFF"/>
                </a:solidFill>
                <a:latin typeface="Arial" charset="0"/>
                <a:cs typeface="Arial" charset="0"/>
              </a:rPr>
              <a:t>— Display Storage</a:t>
            </a:r>
            <a:endParaRPr lang="en-US" sz="3684" dirty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71056" algn="l"/>
              </a:tabLst>
            </a:pPr>
            <a:r>
              <a:rPr lang="en-US" sz="3684" dirty="0">
                <a:solidFill>
                  <a:srgbClr val="FFFFFF"/>
                </a:solidFill>
                <a:latin typeface="Arial" charset="0"/>
              </a:rPr>
              <a:t>V	</a:t>
            </a:r>
            <a:r>
              <a:rPr lang="en-US" sz="3684" dirty="0">
                <a:solidFill>
                  <a:srgbClr val="FFFFFF"/>
                </a:solidFill>
                <a:latin typeface="Arial" charset="0"/>
                <a:cs typeface="Arial" charset="0"/>
              </a:rPr>
              <a:t>— Video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109317" y="6582022"/>
            <a:ext cx="3049391" cy="2234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19" i="1">
                <a:solidFill>
                  <a:srgbClr val="FFFFFF"/>
                </a:solidFill>
              </a:rPr>
              <a:t>® Donald P. Greenberg - Cornell Program of Computer Graphics</a:t>
            </a:r>
          </a:p>
        </p:txBody>
      </p:sp>
    </p:spTree>
    <p:extLst>
      <p:ext uri="{BB962C8B-B14F-4D97-AF65-F5344CB8AC3E}">
        <p14:creationId xmlns:p14="http://schemas.microsoft.com/office/powerpoint/2010/main" val="13179085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069667" cy="1224723"/>
          </a:xfrm>
        </p:spPr>
        <p:txBody>
          <a:bodyPr/>
          <a:lstStyle/>
          <a:p>
            <a:r>
              <a:rPr lang="en-US" dirty="0"/>
              <a:t>Graphics Hardware						2003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284" y="4364598"/>
            <a:ext cx="11093688" cy="2270774"/>
          </a:xfrm>
        </p:spPr>
        <p:txBody>
          <a:bodyPr/>
          <a:lstStyle/>
          <a:p>
            <a:pPr>
              <a:defRPr/>
            </a:pPr>
            <a:r>
              <a:rPr lang="en-US" dirty="0"/>
              <a:t>Early GPU’s performed lighting and clipping operations on locally stored model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82" y="1422772"/>
            <a:ext cx="8652816" cy="29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87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147634" cy="1224723"/>
          </a:xfrm>
        </p:spPr>
        <p:txBody>
          <a:bodyPr/>
          <a:lstStyle/>
          <a:p>
            <a:r>
              <a:rPr lang="en-US" dirty="0"/>
              <a:t>Graphics Pipeline						2003 +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272" y="1419975"/>
            <a:ext cx="9503047" cy="5325615"/>
          </a:xfrm>
          <a:prstGeom prst="rect">
            <a:avLst/>
          </a:prstGeom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8045161" y="6525152"/>
            <a:ext cx="3049391" cy="2234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19" i="1">
                <a:solidFill>
                  <a:srgbClr val="FFFFFF"/>
                </a:solidFill>
              </a:rPr>
              <a:t>® Donald P. Greenberg - Cornell Program of Computer Graphics</a:t>
            </a:r>
          </a:p>
        </p:txBody>
      </p:sp>
    </p:spTree>
    <p:extLst>
      <p:ext uri="{BB962C8B-B14F-4D97-AF65-F5344CB8AC3E}">
        <p14:creationId xmlns:p14="http://schemas.microsoft.com/office/powerpoint/2010/main" val="32477921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069667" cy="1224723"/>
          </a:xfrm>
        </p:spPr>
        <p:txBody>
          <a:bodyPr/>
          <a:lstStyle/>
          <a:p>
            <a:r>
              <a:rPr lang="en-US" dirty="0"/>
              <a:t>Graphics Hardware						2009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53" y="1345341"/>
            <a:ext cx="8875134" cy="54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07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518" y="-204895"/>
            <a:ext cx="10396373" cy="1450835"/>
          </a:xfrm>
        </p:spPr>
        <p:txBody>
          <a:bodyPr/>
          <a:lstStyle/>
          <a:p>
            <a:r>
              <a:rPr lang="en-US" dirty="0"/>
              <a:t>Moore’s Law – GPU Transistor Counts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409062" y="1324889"/>
          <a:ext cx="9093993" cy="5364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8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30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Processor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Transistor count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 of introduction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Process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963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R520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321,000,000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90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288 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kern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R580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384,000,000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90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352 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G80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681,000,000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90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480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R600 Pele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700,000,000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80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420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G92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754,000,000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65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324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RV790XT Spartan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959,000,000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55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282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GT200 Tesla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1,400,000,000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65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576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Cypress RV870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2,154,000,000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334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Cayman RV970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2,640,000,000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389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GF100 Fermi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3,200,000,000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Mar 2010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526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GF110 Fermi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3,000,000,000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Nov 2010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40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520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GK104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Kepler</a:t>
                      </a:r>
                      <a:endParaRPr lang="en-US" sz="90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3,540,000,000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294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Tahiti RV1070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4,312,711,873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365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9852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GK110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Kepler</a:t>
                      </a:r>
                      <a:endParaRPr lang="en-US" sz="90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7,080,000,000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561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RV1090 Hawaii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6,300,000,000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 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438 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GM204 Maxwell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5,200,000,000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 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pPr marL="0" marR="0" indent="0" algn="l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398 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GM200 Maxwell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8,100,000,000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 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pPr marL="0" marR="0" indent="0" algn="l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601 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Fiji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8,900,000,000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 nm</a:t>
                      </a:r>
                    </a:p>
                  </a:txBody>
                  <a:tcPr marL="85501" marR="85501" marT="42751" marB="42751" anchor="ctr"/>
                </a:tc>
                <a:tc>
                  <a:txBody>
                    <a:bodyPr/>
                    <a:lstStyle/>
                    <a:p>
                      <a:pPr marL="0" marR="0" indent="0" algn="l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596 mm²</a:t>
                      </a:r>
                    </a:p>
                  </a:txBody>
                  <a:tcPr marL="85501" marR="85501" marT="42751" marB="42751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GP102 Pascal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12,000,000,000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  <a:endParaRPr lang="en-US" sz="90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 nm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471 mm²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Vega 10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12,500,000,000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AMD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14 nm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484 mm²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GP100 Pascal 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15,300,000,000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2016 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16 nm 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610 mm²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3809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GV100</a:t>
                      </a:r>
                      <a:r>
                        <a:rPr lang="en-US" sz="9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Volta </a:t>
                      </a:r>
                      <a:endParaRPr lang="en-US" sz="90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21,100,000,000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Nvidia</a:t>
                      </a:r>
                      <a:endParaRPr lang="en-US" sz="90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 nm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815 mm²</a:t>
                      </a:r>
                    </a:p>
                  </a:txBody>
                  <a:tcPr marL="85501" marR="85501" marT="42751" marB="42751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11280" y="6665819"/>
            <a:ext cx="6280540" cy="22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9" b="1" dirty="0">
                <a:solidFill>
                  <a:srgbClr val="FFFFFF"/>
                </a:solidFill>
                <a:latin typeface="Book Antiqua" pitchFamily="18" charset="0"/>
              </a:rPr>
              <a:t>http://en.wikipedia.org/wiki/Transistor_count</a:t>
            </a:r>
          </a:p>
        </p:txBody>
      </p:sp>
    </p:spTree>
    <p:extLst>
      <p:ext uri="{BB962C8B-B14F-4D97-AF65-F5344CB8AC3E}">
        <p14:creationId xmlns:p14="http://schemas.microsoft.com/office/powerpoint/2010/main" val="48553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018" y="19495"/>
            <a:ext cx="11633582" cy="1224759"/>
          </a:xfrm>
        </p:spPr>
        <p:txBody>
          <a:bodyPr/>
          <a:lstStyle/>
          <a:p>
            <a:r>
              <a:rPr lang="en-US" dirty="0"/>
              <a:t>Old Way – Mail film and receive prints			1940s</a:t>
            </a:r>
          </a:p>
        </p:txBody>
      </p:sp>
      <p:pic>
        <p:nvPicPr>
          <p:cNvPr id="176132" name="Picture 4" descr="KodakOld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269136"/>
            <a:ext cx="3774210" cy="5454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37613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Instructions Per Clock-cycle per second (IPS) (Microprocessor CPU’S)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34652" y="2290707"/>
          <a:ext cx="11434797" cy="24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8382176" imgH="1809750" progId="Excel.Sheet.12">
                  <p:embed/>
                </p:oleObj>
              </mc:Choice>
              <mc:Fallback>
                <p:oleObj name="Worksheet" r:id="rId3" imgW="8382176" imgH="1809750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652" y="2290707"/>
                        <a:ext cx="11434797" cy="2468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89412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Instructions Per Clock-cycle per second (IPS) (Microprocessor CPU’S)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7338" y="1670050"/>
          <a:ext cx="11434762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3" imgW="8382176" imgH="1857375" progId="Excel.Sheet.12">
                  <p:embed/>
                </p:oleObj>
              </mc:Choice>
              <mc:Fallback>
                <p:oleObj name="Worksheet" r:id="rId3" imgW="8382176" imgH="1857375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338" y="1670050"/>
                        <a:ext cx="11434762" cy="2533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06016" y="5293893"/>
          <a:ext cx="11434797" cy="954439"/>
        </p:xfrm>
        <a:graphic>
          <a:graphicData uri="http://schemas.openxmlformats.org/drawingml/2006/table">
            <a:tbl>
              <a:tblPr/>
              <a:tblGrid>
                <a:gridCol w="2586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3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2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Processor / 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MIPS and Frequency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(IPS / clock cycles per second)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(IPS / clock cycles per second / cores)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Year*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Ge-Force RTX-2080T.I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76,000,000 MIPs at 1.5 GHz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50,666.7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11.6 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Quadro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RTX-2080T.I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78,000,000 MIPS at 1.6 GHz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48750.0 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sz="11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Nvidia</a:t>
                      </a:r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DGX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500,000,000 MFLOPs</a:t>
                      </a:r>
                      <a:r>
                        <a:rPr lang="en-US" sz="1100" b="0" i="0" u="none" strike="noStrike" baseline="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at 1.46 GHz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357142.9 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17.4 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922" y="6009435"/>
            <a:ext cx="7693819" cy="1176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076" y="4456670"/>
            <a:ext cx="846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EAEC5E"/>
                </a:solidFill>
                <a:latin typeface="Arial"/>
                <a:ea typeface="+mj-ea"/>
                <a:cs typeface="+mj-cs"/>
              </a:rPr>
              <a:t>Microprocessor GPU’S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322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All mobile microprocessor manufacturers (Intel, AMD, Qualcomm, etc.) have recently been integrating graphics hardware on to their chips.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</a:rPr>
              <a:t>Will this be a disruptive technology to </a:t>
            </a:r>
            <a:r>
              <a:rPr lang="en-US" sz="3600" dirty="0" err="1">
                <a:solidFill>
                  <a:srgbClr val="FFFF00"/>
                </a:solidFill>
              </a:rPr>
              <a:t>Nvidia</a:t>
            </a:r>
            <a:r>
              <a:rPr lang="en-US" sz="36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26990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– Integrated Graphics           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xbitlabs.com/images/cpu/amd-richland-intel-haswell-gpu/slide-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15215" r="36295" b="29109"/>
          <a:stretch/>
        </p:blipFill>
        <p:spPr bwMode="auto">
          <a:xfrm>
            <a:off x="933212" y="1713739"/>
            <a:ext cx="10308572" cy="466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0733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 – Integrated Graphics          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xbitlabs.com/images/cpu/amd-richland-intel-haswell-gpu/slide-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7" t="15215" r="-65218" b="29109"/>
          <a:stretch/>
        </p:blipFill>
        <p:spPr bwMode="auto">
          <a:xfrm>
            <a:off x="2743444" y="1401873"/>
            <a:ext cx="18203980" cy="522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7138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 – Integrated Graphics           2014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Kaveri</a:t>
            </a:r>
            <a:r>
              <a:rPr lang="en-US" dirty="0"/>
              <a:t>”</a:t>
            </a:r>
          </a:p>
          <a:p>
            <a:r>
              <a:rPr lang="en-US" dirty="0"/>
              <a:t>28 nm</a:t>
            </a:r>
          </a:p>
          <a:p>
            <a:r>
              <a:rPr lang="en-US" dirty="0"/>
              <a:t>47% GPU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21069" y="1077998"/>
            <a:ext cx="4865124" cy="5769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815531" y="1543497"/>
            <a:ext cx="4507257" cy="3325809"/>
            <a:chOff x="3777740" y="1508426"/>
            <a:chExt cx="4405139" cy="3250459"/>
          </a:xfrm>
        </p:grpSpPr>
        <p:sp>
          <p:nvSpPr>
            <p:cNvPr id="10" name="TextBox 9"/>
            <p:cNvSpPr txBox="1"/>
            <p:nvPr/>
          </p:nvSpPr>
          <p:spPr>
            <a:xfrm>
              <a:off x="5334000" y="2132012"/>
              <a:ext cx="1752600" cy="1477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502" b="1" dirty="0">
                  <a:solidFill>
                    <a:srgbClr val="FFFFFF"/>
                  </a:solidFill>
                  <a:latin typeface="Arial" charset="0"/>
                </a:rPr>
                <a:t>47%</a:t>
              </a:r>
              <a:br>
                <a:rPr lang="en-US" sz="4502" b="1" dirty="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4502" dirty="0">
                  <a:solidFill>
                    <a:srgbClr val="FFFFFF"/>
                  </a:solidFill>
                  <a:latin typeface="Arial" charset="0"/>
                </a:rPr>
                <a:t>GPU</a:t>
              </a: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3777740" y="1508426"/>
              <a:ext cx="4405139" cy="3250459"/>
            </a:xfrm>
            <a:custGeom>
              <a:avLst/>
              <a:gdLst>
                <a:gd name="connsiteX0" fmla="*/ 0 w 4405139"/>
                <a:gd name="connsiteY0" fmla="*/ 0 h 3250459"/>
                <a:gd name="connsiteX1" fmla="*/ 3817787 w 4405139"/>
                <a:gd name="connsiteY1" fmla="*/ 0 h 3250459"/>
                <a:gd name="connsiteX2" fmla="*/ 3817787 w 4405139"/>
                <a:gd name="connsiteY2" fmla="*/ 260304 h 3250459"/>
                <a:gd name="connsiteX3" fmla="*/ 4405139 w 4405139"/>
                <a:gd name="connsiteY3" fmla="*/ 260304 h 3250459"/>
                <a:gd name="connsiteX4" fmla="*/ 4405139 w 4405139"/>
                <a:gd name="connsiteY4" fmla="*/ 3250459 h 3250459"/>
                <a:gd name="connsiteX5" fmla="*/ 3677624 w 4405139"/>
                <a:gd name="connsiteY5" fmla="*/ 3250459 h 3250459"/>
                <a:gd name="connsiteX6" fmla="*/ 3677624 w 4405139"/>
                <a:gd name="connsiteY6" fmla="*/ 2976806 h 3250459"/>
                <a:gd name="connsiteX7" fmla="*/ 1635241 w 4405139"/>
                <a:gd name="connsiteY7" fmla="*/ 2976806 h 3250459"/>
                <a:gd name="connsiteX8" fmla="*/ 1635241 w 4405139"/>
                <a:gd name="connsiteY8" fmla="*/ 2736526 h 3250459"/>
                <a:gd name="connsiteX9" fmla="*/ 1488403 w 4405139"/>
                <a:gd name="connsiteY9" fmla="*/ 2736526 h 3250459"/>
                <a:gd name="connsiteX10" fmla="*/ 1488403 w 4405139"/>
                <a:gd name="connsiteY10" fmla="*/ 2649758 h 3250459"/>
                <a:gd name="connsiteX11" fmla="*/ 133489 w 4405139"/>
                <a:gd name="connsiteY11" fmla="*/ 2649758 h 3250459"/>
                <a:gd name="connsiteX12" fmla="*/ 133489 w 4405139"/>
                <a:gd name="connsiteY12" fmla="*/ 740865 h 3250459"/>
                <a:gd name="connsiteX13" fmla="*/ 0 w 4405139"/>
                <a:gd name="connsiteY13" fmla="*/ 740865 h 3250459"/>
                <a:gd name="connsiteX14" fmla="*/ 0 w 4405139"/>
                <a:gd name="connsiteY14" fmla="*/ 0 h 325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05139" h="3250459">
                  <a:moveTo>
                    <a:pt x="0" y="0"/>
                  </a:moveTo>
                  <a:lnTo>
                    <a:pt x="3817787" y="0"/>
                  </a:lnTo>
                  <a:lnTo>
                    <a:pt x="3817787" y="260304"/>
                  </a:lnTo>
                  <a:lnTo>
                    <a:pt x="4405139" y="260304"/>
                  </a:lnTo>
                  <a:lnTo>
                    <a:pt x="4405139" y="3250459"/>
                  </a:lnTo>
                  <a:lnTo>
                    <a:pt x="3677624" y="3250459"/>
                  </a:lnTo>
                  <a:lnTo>
                    <a:pt x="3677624" y="2976806"/>
                  </a:lnTo>
                  <a:lnTo>
                    <a:pt x="1635241" y="2976806"/>
                  </a:lnTo>
                  <a:lnTo>
                    <a:pt x="1635241" y="2736526"/>
                  </a:lnTo>
                  <a:lnTo>
                    <a:pt x="1488403" y="2736526"/>
                  </a:lnTo>
                  <a:lnTo>
                    <a:pt x="1488403" y="2649758"/>
                  </a:lnTo>
                  <a:lnTo>
                    <a:pt x="133489" y="2649758"/>
                  </a:lnTo>
                  <a:lnTo>
                    <a:pt x="133489" y="740865"/>
                  </a:lnTo>
                  <a:lnTo>
                    <a:pt x="0" y="74086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560" tIns="46780" rIns="93560" bIns="4678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3737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Intel’s Ice Lake 						2019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393" y="1530350"/>
            <a:ext cx="472801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6760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End. . .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3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Polaroid Land Camera					1947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47800"/>
            <a:ext cx="7539653" cy="51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6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rinting_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546" y="1635719"/>
            <a:ext cx="5816138" cy="49790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096000" y="6638713"/>
            <a:ext cx="8932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E3C"/>
                </a:solidFill>
                <a:latin typeface="Palatino" pitchFamily="18" charset="0"/>
                <a:cs typeface="Times New Roman" pitchFamily="18" charset="0"/>
              </a:rPr>
              <a:t>(Charge-Coupled Devices for Quantitative Electronic Imaging, 1991 Photo-metrics, Ltd. p. 6)</a:t>
            </a:r>
            <a:r>
              <a:rPr lang="en-US">
                <a:solidFill>
                  <a:srgbClr val="000E3C"/>
                </a:solidFill>
              </a:rPr>
              <a:t> </a:t>
            </a: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76200" y="602405"/>
            <a:ext cx="8728364" cy="65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+mj-lt"/>
              </a:rPr>
              <a:t>Photo-detector Technology</a:t>
            </a:r>
          </a:p>
        </p:txBody>
      </p:sp>
    </p:spTree>
    <p:extLst>
      <p:ext uri="{BB962C8B-B14F-4D97-AF65-F5344CB8AC3E}">
        <p14:creationId xmlns:p14="http://schemas.microsoft.com/office/powerpoint/2010/main" val="5850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ChangeArrowheads="1"/>
          </p:cNvSpPr>
          <p:nvPr/>
        </p:nvSpPr>
        <p:spPr bwMode="auto">
          <a:xfrm>
            <a:off x="228600" y="30480"/>
            <a:ext cx="779751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b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EAEC5E"/>
                </a:solidFill>
                <a:latin typeface="Helvetica" pitchFamily="34" charset="0"/>
              </a:rPr>
              <a:t>CMOS Technology</a:t>
            </a:r>
          </a:p>
        </p:txBody>
      </p:sp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11658600" cy="1988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6075" indent="-346075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2800" dirty="0"/>
              <a:t>Complementary metal oxide semiconductor</a:t>
            </a:r>
          </a:p>
          <a:p>
            <a:pPr marL="346075" indent="-346075">
              <a:lnSpc>
                <a:spcPct val="110000"/>
              </a:lnSpc>
              <a:buClr>
                <a:schemeClr val="tx2"/>
              </a:buClr>
              <a:buFontTx/>
              <a:buChar char="•"/>
            </a:pPr>
            <a:r>
              <a:rPr lang="en-US" sz="2800" dirty="0"/>
              <a:t>Follows the semiconductor industry cost curves</a:t>
            </a:r>
          </a:p>
          <a:p>
            <a:pPr marL="457200" indent="-45720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Processing (which is “free”) can perform calculations on each pixel within frame time (e.g. correct for lighting, motion blur, etc.).</a:t>
            </a:r>
          </a:p>
        </p:txBody>
      </p:sp>
    </p:spTree>
    <p:extLst>
      <p:ext uri="{BB962C8B-B14F-4D97-AF65-F5344CB8AC3E}">
        <p14:creationId xmlns:p14="http://schemas.microsoft.com/office/powerpoint/2010/main" val="16276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Silver Halide</a:t>
            </a:r>
          </a:p>
        </p:txBody>
      </p:sp>
      <p:pic>
        <p:nvPicPr>
          <p:cNvPr id="590852" name="Picture 4" descr="DigImage1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3814" y="1637344"/>
            <a:ext cx="4106353" cy="3105755"/>
          </a:xfrm>
          <a:noFill/>
          <a:ln/>
        </p:spPr>
      </p:pic>
      <p:pic>
        <p:nvPicPr>
          <p:cNvPr id="590854" name="Picture 6" descr="DigImage1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18031" y="1637344"/>
            <a:ext cx="4106353" cy="3105755"/>
          </a:xfrm>
          <a:noFill/>
          <a:ln/>
        </p:spPr>
      </p:pic>
      <p:sp>
        <p:nvSpPr>
          <p:cNvPr id="590856" name="Text Box 8"/>
          <p:cNvSpPr txBox="1">
            <a:spLocks noChangeArrowheads="1"/>
          </p:cNvSpPr>
          <p:nvPr/>
        </p:nvSpPr>
        <p:spPr bwMode="auto">
          <a:xfrm>
            <a:off x="2387612" y="6638715"/>
            <a:ext cx="9082179" cy="223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9" b="1">
                <a:solidFill>
                  <a:srgbClr val="FFFFFF"/>
                </a:solidFill>
                <a:latin typeface="Arial" charset="0"/>
              </a:rPr>
              <a:t>Paul R. Montague. “Digital Imaging Comparing Film with Digital Images,” The Ophthalmic Photographers’ Society, Inc. http://www.opsweb.org/Op-Photo/Digital/DigImage1.htm</a:t>
            </a:r>
          </a:p>
        </p:txBody>
      </p:sp>
      <p:sp>
        <p:nvSpPr>
          <p:cNvPr id="590859" name="Text Box 11"/>
          <p:cNvSpPr txBox="1">
            <a:spLocks noChangeArrowheads="1"/>
          </p:cNvSpPr>
          <p:nvPr/>
        </p:nvSpPr>
        <p:spPr bwMode="auto">
          <a:xfrm>
            <a:off x="1495845" y="4988376"/>
            <a:ext cx="4226555" cy="12546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>
                <a:solidFill>
                  <a:srgbClr val="FFFFFF"/>
                </a:solidFill>
                <a:latin typeface="Arial" charset="0"/>
              </a:rPr>
              <a:t>A low speed, ISO 32 film produces this fine grained image. The right image is a small portion of the whole negative on the left.</a:t>
            </a:r>
          </a:p>
        </p:txBody>
      </p:sp>
      <p:sp>
        <p:nvSpPr>
          <p:cNvPr id="590860" name="Text Box 12"/>
          <p:cNvSpPr txBox="1">
            <a:spLocks noChangeArrowheads="1"/>
          </p:cNvSpPr>
          <p:nvPr/>
        </p:nvSpPr>
        <p:spPr bwMode="auto">
          <a:xfrm>
            <a:off x="6018032" y="5066345"/>
            <a:ext cx="4226555" cy="9646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>
                <a:solidFill>
                  <a:srgbClr val="FFFFFF"/>
                </a:solidFill>
                <a:latin typeface="Arial" charset="0"/>
              </a:rPr>
              <a:t>A high speed, ISO 400 film produces a coarser grain with less apparent sharpness in the image.</a:t>
            </a:r>
          </a:p>
        </p:txBody>
      </p:sp>
    </p:spTree>
    <p:extLst>
      <p:ext uri="{BB962C8B-B14F-4D97-AF65-F5344CB8AC3E}">
        <p14:creationId xmlns:p14="http://schemas.microsoft.com/office/powerpoint/2010/main" val="1325141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Halide Crystals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76400"/>
            <a:ext cx="5581650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1400" y="1905000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Is this analog or digital?</a:t>
            </a:r>
          </a:p>
        </p:txBody>
      </p:sp>
    </p:spTree>
    <p:extLst>
      <p:ext uri="{BB962C8B-B14F-4D97-AF65-F5344CB8AC3E}">
        <p14:creationId xmlns:p14="http://schemas.microsoft.com/office/powerpoint/2010/main" val="2017635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1026" descr="printing_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371600"/>
            <a:ext cx="5894047" cy="52730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55331" name="Text Box 1027"/>
          <p:cNvSpPr txBox="1">
            <a:spLocks noChangeArrowheads="1"/>
          </p:cNvSpPr>
          <p:nvPr/>
        </p:nvSpPr>
        <p:spPr bwMode="auto">
          <a:xfrm>
            <a:off x="3810000" y="5638800"/>
            <a:ext cx="537296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endParaRPr lang="en-US" sz="2400" dirty="0">
              <a:solidFill>
                <a:srgbClr val="000B5C"/>
              </a:solidFill>
            </a:endParaRPr>
          </a:p>
          <a:p>
            <a:pPr algn="ctr"/>
            <a:r>
              <a:rPr lang="en-US" sz="2400" dirty="0">
                <a:solidFill>
                  <a:srgbClr val="000B5C"/>
                </a:solidFill>
              </a:rPr>
              <a:t>$14,000 approximately, June 1994</a:t>
            </a: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76200" y="602405"/>
            <a:ext cx="11887200" cy="65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+mj-lt"/>
              </a:rPr>
              <a:t>Bayer Pattern							1994</a:t>
            </a:r>
          </a:p>
        </p:txBody>
      </p:sp>
    </p:spTree>
    <p:extLst>
      <p:ext uri="{BB962C8B-B14F-4D97-AF65-F5344CB8AC3E}">
        <p14:creationId xmlns:p14="http://schemas.microsoft.com/office/powerpoint/2010/main" val="2748775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Kodak DCS 460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9762" y="1530350"/>
            <a:ext cx="5105400" cy="51054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1995 – the highest resolution digital camera ($35,600)</a:t>
            </a:r>
          </a:p>
          <a:p>
            <a:r>
              <a:rPr lang="en-US" dirty="0"/>
              <a:t>2000 – price had dropped to $2,500</a:t>
            </a:r>
          </a:p>
        </p:txBody>
      </p:sp>
    </p:spTree>
    <p:extLst>
      <p:ext uri="{BB962C8B-B14F-4D97-AF65-F5344CB8AC3E}">
        <p14:creationId xmlns:p14="http://schemas.microsoft.com/office/powerpoint/2010/main" val="420686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pinhole_c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347" y="1515763"/>
            <a:ext cx="4795440" cy="513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36017" y="1515763"/>
            <a:ext cx="5613583" cy="146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9" dirty="0">
                <a:solidFill>
                  <a:srgbClr val="FFFFFF"/>
                </a:solidFill>
              </a:rPr>
              <a:t>Note that the entire image through the pinhole is totally in focus on a single image plane.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</p:spTree>
    <p:extLst>
      <p:ext uri="{BB962C8B-B14F-4D97-AF65-F5344CB8AC3E}">
        <p14:creationId xmlns:p14="http://schemas.microsoft.com/office/powerpoint/2010/main" val="2679927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5" y="19493"/>
            <a:ext cx="11601257" cy="1224759"/>
          </a:xfrm>
        </p:spPr>
        <p:txBody>
          <a:bodyPr/>
          <a:lstStyle/>
          <a:p>
            <a:r>
              <a:rPr lang="en-US" dirty="0"/>
              <a:t>PROFESSIONAL</a:t>
            </a:r>
            <a:br>
              <a:rPr lang="en-US" dirty="0"/>
            </a:br>
            <a:r>
              <a:rPr lang="en-US" dirty="0"/>
              <a:t>Digital Cameras                                   			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79134" y="5491797"/>
            <a:ext cx="3129732" cy="1228575"/>
          </a:xfrm>
          <a:prstGeom prst="rect">
            <a:avLst/>
          </a:prstGeom>
          <a:noFill/>
        </p:spPr>
        <p:txBody>
          <a:bodyPr wrap="none" lIns="103922" tIns="51961" rIns="103922" bIns="51961" rtlCol="0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</a:rPr>
              <a:t>Nikon Digital SLR</a:t>
            </a:r>
          </a:p>
          <a:p>
            <a:pPr algn="ctr"/>
            <a:r>
              <a:rPr lang="en-US" sz="2700" dirty="0">
                <a:solidFill>
                  <a:srgbClr val="FFFFFF"/>
                </a:solidFill>
              </a:rPr>
              <a:t>16.2 </a:t>
            </a:r>
            <a:r>
              <a:rPr lang="en-US" sz="2700" dirty="0" err="1">
                <a:solidFill>
                  <a:srgbClr val="FFFFFF"/>
                </a:solidFill>
              </a:rPr>
              <a:t>MegaPixels</a:t>
            </a:r>
            <a:endParaRPr lang="en-US" sz="2700" dirty="0">
              <a:solidFill>
                <a:srgbClr val="FFFFFF"/>
              </a:solidFill>
            </a:endParaRPr>
          </a:p>
          <a:p>
            <a:pPr algn="ctr"/>
            <a:r>
              <a:rPr lang="en-US" sz="2700" dirty="0">
                <a:solidFill>
                  <a:srgbClr val="FFFFFF"/>
                </a:solidFill>
              </a:rPr>
              <a:t>$5,999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2063" y="1630680"/>
            <a:ext cx="4757737" cy="3703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1698" y="5486400"/>
            <a:ext cx="2787502" cy="1351432"/>
          </a:xfrm>
          <a:prstGeom prst="rect">
            <a:avLst/>
          </a:prstGeom>
          <a:noFill/>
        </p:spPr>
        <p:txBody>
          <a:bodyPr wrap="none" lIns="103922" tIns="51961" rIns="103922" bIns="51961" rtlCol="0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</a:rPr>
              <a:t>Canon EOS 5DSR</a:t>
            </a:r>
          </a:p>
          <a:p>
            <a:pPr algn="ctr"/>
            <a:r>
              <a:rPr lang="en-US" sz="2700" dirty="0">
                <a:solidFill>
                  <a:srgbClr val="FFFFFF"/>
                </a:solidFill>
              </a:rPr>
              <a:t>50.6 </a:t>
            </a:r>
            <a:r>
              <a:rPr lang="en-US" sz="2700" dirty="0" err="1">
                <a:solidFill>
                  <a:srgbClr val="FFFFFF"/>
                </a:solidFill>
              </a:rPr>
              <a:t>MegaPixels</a:t>
            </a:r>
            <a:endParaRPr lang="en-US" sz="2700" dirty="0">
              <a:solidFill>
                <a:srgbClr val="FFFFFF"/>
              </a:solidFill>
            </a:endParaRPr>
          </a:p>
          <a:p>
            <a:pPr algn="ctr"/>
            <a:r>
              <a:rPr lang="en-US" sz="2700" dirty="0">
                <a:solidFill>
                  <a:srgbClr val="FFFFFF"/>
                </a:solidFill>
              </a:rPr>
              <a:t>$3,899</a:t>
            </a:r>
          </a:p>
        </p:txBody>
      </p:sp>
      <p:pic>
        <p:nvPicPr>
          <p:cNvPr id="6146" name="Picture 2" descr="Photo of D4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47799"/>
            <a:ext cx="5029200" cy="42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68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442241"/>
            <a:ext cx="10396681" cy="1224759"/>
          </a:xfrm>
        </p:spPr>
        <p:txBody>
          <a:bodyPr/>
          <a:lstStyle/>
          <a:p>
            <a:r>
              <a:rPr lang="en-US" sz="4800" dirty="0">
                <a:solidFill>
                  <a:schemeClr val="tx2"/>
                </a:solidFill>
              </a:rPr>
              <a:t>When is a phone not a phone?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88" y="2666999"/>
            <a:ext cx="11531984" cy="396846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…when it’s a camera...</a:t>
            </a:r>
          </a:p>
        </p:txBody>
      </p:sp>
    </p:spTree>
    <p:extLst>
      <p:ext uri="{BB962C8B-B14F-4D97-AF65-F5344CB8AC3E}">
        <p14:creationId xmlns:p14="http://schemas.microsoft.com/office/powerpoint/2010/main" val="458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3"/>
            <a:ext cx="11352847" cy="1224759"/>
          </a:xfrm>
        </p:spPr>
        <p:txBody>
          <a:bodyPr/>
          <a:lstStyle/>
          <a:p>
            <a:r>
              <a:rPr lang="en-US" dirty="0"/>
              <a:t>iPhone 8 &amp; 8+ Fall 2017 Release			9/12/17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960" y="1606119"/>
            <a:ext cx="5672667" cy="5105328"/>
          </a:xfrm>
        </p:spPr>
        <p:txBody>
          <a:bodyPr/>
          <a:lstStyle/>
          <a:p>
            <a:r>
              <a:rPr lang="en-US" sz="2000" dirty="0"/>
              <a:t>Basic chip – 6 processors</a:t>
            </a:r>
          </a:p>
          <a:p>
            <a:pPr lvl="1"/>
            <a:r>
              <a:rPr lang="en-US" sz="1591" dirty="0"/>
              <a:t>2 performance + 4 efficiency</a:t>
            </a:r>
          </a:p>
          <a:p>
            <a:pPr lvl="1"/>
            <a:r>
              <a:rPr lang="en-US" sz="1591" dirty="0"/>
              <a:t>GPU</a:t>
            </a:r>
          </a:p>
          <a:p>
            <a:pPr lvl="1"/>
            <a:r>
              <a:rPr lang="en-US" sz="1591" dirty="0"/>
              <a:t>4.3 B transistors</a:t>
            </a:r>
          </a:p>
          <a:p>
            <a:pPr lvl="1"/>
            <a:r>
              <a:rPr lang="en-US" sz="1591" dirty="0"/>
              <a:t>10nm technology</a:t>
            </a:r>
          </a:p>
          <a:p>
            <a:r>
              <a:rPr lang="en-US" sz="2000" dirty="0"/>
              <a:t>2 – 12mp cameras</a:t>
            </a:r>
          </a:p>
          <a:p>
            <a:r>
              <a:rPr lang="en-US" sz="2000" dirty="0"/>
              <a:t>Wireless charging</a:t>
            </a:r>
          </a:p>
          <a:p>
            <a:r>
              <a:rPr lang="en-US" sz="2000" dirty="0"/>
              <a:t>Applications</a:t>
            </a:r>
          </a:p>
          <a:p>
            <a:pPr lvl="1"/>
            <a:r>
              <a:rPr lang="en-US" sz="1591" dirty="0"/>
              <a:t>A/I</a:t>
            </a:r>
          </a:p>
          <a:p>
            <a:pPr lvl="1"/>
            <a:r>
              <a:rPr lang="en-US" sz="1591" dirty="0"/>
              <a:t>Machine learning</a:t>
            </a:r>
          </a:p>
          <a:p>
            <a:pPr lvl="1"/>
            <a:r>
              <a:rPr lang="en-US" sz="1591" dirty="0"/>
              <a:t>Face recognition</a:t>
            </a:r>
          </a:p>
          <a:p>
            <a:pPr lvl="1"/>
            <a:r>
              <a:rPr lang="en-US" sz="1591" dirty="0"/>
              <a:t>Augmented reality</a:t>
            </a:r>
          </a:p>
          <a:p>
            <a:pPr lvl="1"/>
            <a:endParaRPr lang="en-US" sz="1591" dirty="0"/>
          </a:p>
          <a:p>
            <a:pPr lvl="1"/>
            <a:endParaRPr lang="en-US" sz="1591" dirty="0"/>
          </a:p>
          <a:p>
            <a:pPr marL="467808" lvl="1" indent="0">
              <a:buNone/>
            </a:pPr>
            <a:br>
              <a:rPr lang="en-US" sz="1591" dirty="0"/>
            </a:br>
            <a:r>
              <a:rPr lang="en-US" sz="1591" dirty="0"/>
              <a:t>	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74" y="1378174"/>
            <a:ext cx="3659015" cy="54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23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295" y="19493"/>
            <a:ext cx="12079705" cy="1224759"/>
          </a:xfrm>
        </p:spPr>
        <p:txBody>
          <a:bodyPr/>
          <a:lstStyle/>
          <a:p>
            <a:r>
              <a:rPr lang="en-US" dirty="0"/>
              <a:t>Extreme Imaging			Pixel Camera, 9/15/2016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4" y="1491916"/>
            <a:ext cx="6886537" cy="5133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48800" y="6096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 </a:t>
            </a:r>
            <a:r>
              <a:rPr lang="en-US" dirty="0" err="1"/>
              <a:t>Levoy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52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3"/>
            <a:ext cx="11785984" cy="1224759"/>
          </a:xfrm>
        </p:spPr>
        <p:txBody>
          <a:bodyPr/>
          <a:lstStyle/>
          <a:p>
            <a:r>
              <a:rPr lang="en-US" dirty="0"/>
              <a:t>Extreme Imaging			Pixel Camera, 9/15/2016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21" y="1423244"/>
            <a:ext cx="6989595" cy="5212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1200" y="6248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 </a:t>
            </a:r>
            <a:r>
              <a:rPr lang="en-US" dirty="0" err="1"/>
              <a:t>Levoy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7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785D-A974-42B2-9B90-78D79297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92" y="102"/>
            <a:ext cx="10605633" cy="1224723"/>
          </a:xfrm>
        </p:spPr>
        <p:txBody>
          <a:bodyPr/>
          <a:lstStyle/>
          <a:p>
            <a:r>
              <a:rPr lang="en-US" dirty="0"/>
              <a:t>Magritte’s </a:t>
            </a:r>
            <a:r>
              <a:rPr lang="en-US" i="1" dirty="0"/>
              <a:t>The Empire of Light II</a:t>
            </a:r>
            <a:r>
              <a:rPr lang="en-US" dirty="0"/>
              <a:t>			1950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8414A-37FA-4A38-8391-D3EF971C5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93" y="1540306"/>
            <a:ext cx="6237314" cy="49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95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D3F60-307A-48E7-B336-37E491A6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509" y="102"/>
            <a:ext cx="9798743" cy="1224723"/>
          </a:xfrm>
        </p:spPr>
        <p:txBody>
          <a:bodyPr/>
          <a:lstStyle/>
          <a:p>
            <a:r>
              <a:rPr lang="en-US" dirty="0"/>
              <a:t>Pixel Night Sight						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FBE23-77A3-4F63-8EE9-4CC12B3CC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95" y="1651278"/>
            <a:ext cx="6237314" cy="467798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A65BADF3-663A-4FA3-8AFC-4DB576DDD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79" y="6491985"/>
            <a:ext cx="3462712" cy="2264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Marc </a:t>
            </a:r>
            <a:r>
              <a:rPr lang="en-US" sz="838" b="1" dirty="0" err="1">
                <a:solidFill>
                  <a:srgbClr val="FFFFFF"/>
                </a:solidFill>
                <a:latin typeface="Arial" charset="0"/>
              </a:rPr>
              <a:t>Levoy</a:t>
            </a:r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. “Night Sight: Seeing in the Dark on Pixel Phones”</a:t>
            </a:r>
          </a:p>
        </p:txBody>
      </p:sp>
    </p:spTree>
    <p:extLst>
      <p:ext uri="{BB962C8B-B14F-4D97-AF65-F5344CB8AC3E}">
        <p14:creationId xmlns:p14="http://schemas.microsoft.com/office/powerpoint/2010/main" val="4139381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D3F60-307A-48E7-B336-37E491A6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509" y="102"/>
            <a:ext cx="9798743" cy="1224723"/>
          </a:xfrm>
        </p:spPr>
        <p:txBody>
          <a:bodyPr/>
          <a:lstStyle/>
          <a:p>
            <a:r>
              <a:rPr lang="en-US" dirty="0"/>
              <a:t>Pixel Night Sight						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15486-80D1-4504-A510-2F7B7FCF4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94" y="1732419"/>
            <a:ext cx="6238146" cy="4677986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3C391291-51DF-4734-9BCC-4D56A65C1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79" y="6491987"/>
            <a:ext cx="3462712" cy="2264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Marc </a:t>
            </a:r>
            <a:r>
              <a:rPr lang="en-US" sz="838" b="1" dirty="0" err="1">
                <a:solidFill>
                  <a:srgbClr val="FFFFFF"/>
                </a:solidFill>
                <a:latin typeface="Arial" charset="0"/>
              </a:rPr>
              <a:t>Levoy</a:t>
            </a:r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. “Night Sight: Seeing in the Dark on Pixel Phones”</a:t>
            </a:r>
          </a:p>
        </p:txBody>
      </p:sp>
    </p:spTree>
    <p:extLst>
      <p:ext uri="{BB962C8B-B14F-4D97-AF65-F5344CB8AC3E}">
        <p14:creationId xmlns:p14="http://schemas.microsoft.com/office/powerpoint/2010/main" val="3489040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Digital Photography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64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5"/>
          <a:stretch/>
        </p:blipFill>
        <p:spPr bwMode="auto">
          <a:xfrm>
            <a:off x="2819400" y="1828800"/>
            <a:ext cx="6858000" cy="413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Vergence</a:t>
            </a:r>
            <a:r>
              <a:rPr lang="en-US" dirty="0"/>
              <a:t>-Accommodation Conflict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6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3"/>
            <a:ext cx="11161588" cy="1224759"/>
          </a:xfrm>
        </p:spPr>
        <p:txBody>
          <a:bodyPr/>
          <a:lstStyle/>
          <a:p>
            <a:r>
              <a:rPr lang="en-US" dirty="0"/>
              <a:t>Focus Fundamentals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729" y="1791811"/>
            <a:ext cx="6707132" cy="444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18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E9FDB-0C28-4870-8CE9-6AF69BC3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17" y="102"/>
            <a:ext cx="11523631" cy="1224723"/>
          </a:xfrm>
        </p:spPr>
        <p:txBody>
          <a:bodyPr/>
          <a:lstStyle/>
          <a:p>
            <a:r>
              <a:rPr lang="en-US" dirty="0"/>
              <a:t>Pixel 2 Phase Detection for Depth Mapping	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22734-50D2-4A19-8F5A-55DC4D306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8" y="1870642"/>
            <a:ext cx="9490246" cy="389693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4058E83-292B-4754-A47D-4BB0B7FFE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840" y="6476996"/>
            <a:ext cx="3921958" cy="2264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Marc </a:t>
            </a:r>
            <a:r>
              <a:rPr lang="en-US" sz="838" b="1" dirty="0" err="1">
                <a:solidFill>
                  <a:srgbClr val="FFFFFF"/>
                </a:solidFill>
                <a:latin typeface="Arial" charset="0"/>
              </a:rPr>
              <a:t>Levoy</a:t>
            </a:r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. “Portrait mode on the Pixel 2 and Pixel 2 XL smartphones”</a:t>
            </a:r>
          </a:p>
        </p:txBody>
      </p:sp>
    </p:spTree>
    <p:extLst>
      <p:ext uri="{BB962C8B-B14F-4D97-AF65-F5344CB8AC3E}">
        <p14:creationId xmlns:p14="http://schemas.microsoft.com/office/powerpoint/2010/main" val="3003487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B980-FBE7-4544-849F-2E2D6C538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83" y="103"/>
            <a:ext cx="10640285" cy="1224723"/>
          </a:xfrm>
        </p:spPr>
        <p:txBody>
          <a:bodyPr/>
          <a:lstStyle/>
          <a:p>
            <a:r>
              <a:rPr lang="en-US" dirty="0"/>
              <a:t>Autofocus by Phase Detection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110F8-CE29-4122-BA3B-018BC2253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948" r="756" b="1158"/>
          <a:stretch/>
        </p:blipFill>
        <p:spPr>
          <a:xfrm>
            <a:off x="6181487" y="2230072"/>
            <a:ext cx="5613583" cy="3388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9E279-4C39-4C39-A982-38D210CB1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2274" r="2232" b="1241"/>
          <a:stretch/>
        </p:blipFill>
        <p:spPr>
          <a:xfrm>
            <a:off x="397410" y="2224804"/>
            <a:ext cx="5607931" cy="3393212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E8EB9A4-F34A-46E3-8EF7-FBBD38793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339" y="6418832"/>
            <a:ext cx="3241290" cy="2264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Marc </a:t>
            </a:r>
            <a:r>
              <a:rPr lang="en-US" sz="838" b="1" dirty="0" err="1">
                <a:solidFill>
                  <a:srgbClr val="FFFFFF"/>
                </a:solidFill>
                <a:latin typeface="Arial" charset="0"/>
              </a:rPr>
              <a:t>Levoy</a:t>
            </a:r>
            <a:r>
              <a:rPr lang="en-US" sz="838" b="1" dirty="0">
                <a:solidFill>
                  <a:srgbClr val="FFFFFF"/>
                </a:solidFill>
                <a:latin typeface="Arial" charset="0"/>
              </a:rPr>
              <a:t> and Nora Willet. “Autofocus: phase detection”</a:t>
            </a:r>
          </a:p>
        </p:txBody>
      </p:sp>
    </p:spTree>
    <p:extLst>
      <p:ext uri="{BB962C8B-B14F-4D97-AF65-F5344CB8AC3E}">
        <p14:creationId xmlns:p14="http://schemas.microsoft.com/office/powerpoint/2010/main" val="2660487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FA779-CBEE-4091-A99E-EBF875A18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42" y="1544031"/>
            <a:ext cx="7146518" cy="49202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48C4D2-D62C-44B9-8DBA-57AE901E7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17" y="102"/>
            <a:ext cx="11523631" cy="1224723"/>
          </a:xfrm>
        </p:spPr>
        <p:txBody>
          <a:bodyPr/>
          <a:lstStyle/>
          <a:p>
            <a:r>
              <a:rPr lang="en-US" dirty="0"/>
              <a:t>Pixel 2 Phase Detection for Depth Mapping	2018</a:t>
            </a:r>
          </a:p>
        </p:txBody>
      </p:sp>
    </p:spTree>
    <p:extLst>
      <p:ext uri="{BB962C8B-B14F-4D97-AF65-F5344CB8AC3E}">
        <p14:creationId xmlns:p14="http://schemas.microsoft.com/office/powerpoint/2010/main" val="147775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AWARE-2</a:t>
            </a:r>
          </a:p>
        </p:txBody>
      </p:sp>
      <p:pic>
        <p:nvPicPr>
          <p:cNvPr id="1026" name="Picture 2" descr="http://icdn5.digitaltrends.com/image/carolina-zoomin-2-700x6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21" y="1530138"/>
            <a:ext cx="5515015" cy="51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7725" y="6616076"/>
            <a:ext cx="7004212" cy="22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9" b="1" dirty="0">
                <a:solidFill>
                  <a:srgbClr val="FFFFFF"/>
                </a:solidFill>
                <a:latin typeface="Arial" charset="0"/>
                <a:hlinkClick r:id="rId3"/>
              </a:rPr>
              <a:t>http://www.kickstarter.com/projects/aqueti/carolina-zoomin</a:t>
            </a:r>
            <a:endParaRPr lang="en-US" sz="819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23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494"/>
            <a:ext cx="11811000" cy="1224759"/>
          </a:xfrm>
        </p:spPr>
        <p:txBody>
          <a:bodyPr/>
          <a:lstStyle/>
          <a:p>
            <a:r>
              <a:rPr lang="en-US" sz="3200" dirty="0"/>
              <a:t>         </a:t>
            </a:r>
            <a:r>
              <a:rPr lang="en-US" dirty="0"/>
              <a:t>Eye of a Fly              AWARE-2 Duke University</a:t>
            </a:r>
          </a:p>
        </p:txBody>
      </p:sp>
      <p:pic>
        <p:nvPicPr>
          <p:cNvPr id="7" name="Picture 3" descr="C:\Users\mx37\Desktop\FlyE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71149"/>
            <a:ext cx="3756152" cy="5029200"/>
          </a:xfrm>
          <a:prstGeom prst="rect">
            <a:avLst/>
          </a:prstGeom>
          <a:noFill/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71149"/>
            <a:ext cx="5317975" cy="5105328"/>
          </a:xfrm>
        </p:spPr>
      </p:pic>
      <p:sp>
        <p:nvSpPr>
          <p:cNvPr id="4" name="TextBox 3"/>
          <p:cNvSpPr txBox="1"/>
          <p:nvPr/>
        </p:nvSpPr>
        <p:spPr>
          <a:xfrm>
            <a:off x="6719454" y="6391811"/>
            <a:ext cx="514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http://www.nanowerk.com/spotlight/spotid=3744.php</a:t>
            </a:r>
          </a:p>
        </p:txBody>
      </p:sp>
    </p:spTree>
    <p:extLst>
      <p:ext uri="{BB962C8B-B14F-4D97-AF65-F5344CB8AC3E}">
        <p14:creationId xmlns:p14="http://schemas.microsoft.com/office/powerpoint/2010/main" val="2558737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5988" y="1530137"/>
            <a:ext cx="11531984" cy="755863"/>
          </a:xfrm>
        </p:spPr>
        <p:txBody>
          <a:bodyPr/>
          <a:lstStyle/>
          <a:p>
            <a:r>
              <a:rPr lang="en-US" dirty="0">
                <a:hlinkClick r:id="rId2"/>
              </a:rPr>
              <a:t>http://gigapan.com/galleries/11088/gigapans/146504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08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AWARE-2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796" y="2036121"/>
            <a:ext cx="6822264" cy="4093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7725" y="6616076"/>
            <a:ext cx="7004212" cy="22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9" b="1" dirty="0">
                <a:solidFill>
                  <a:srgbClr val="FFFFFF"/>
                </a:solidFill>
                <a:latin typeface="Arial" charset="0"/>
                <a:hlinkClick r:id="rId3"/>
              </a:rPr>
              <a:t>http://www.kickstarter.com/projects/aqueti/carolina-zoomin</a:t>
            </a:r>
            <a:endParaRPr lang="en-US" sz="819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75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785982" cy="1224759"/>
          </a:xfrm>
        </p:spPr>
        <p:txBody>
          <a:bodyPr/>
          <a:lstStyle/>
          <a:p>
            <a:r>
              <a:rPr lang="en-US" dirty="0" err="1"/>
              <a:t>Gigapixel</a:t>
            </a:r>
            <a:r>
              <a:rPr lang="en-US" dirty="0"/>
              <a:t> Images 		Prof. Pedro Sander HKUST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350" y="1530350"/>
            <a:ext cx="76581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7000" y="608298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408646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http://gigapan.com/gigapans/58857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0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785982" cy="1224759"/>
          </a:xfrm>
        </p:spPr>
        <p:txBody>
          <a:bodyPr/>
          <a:lstStyle/>
          <a:p>
            <a:r>
              <a:rPr lang="en-US" dirty="0"/>
              <a:t>Canon’s 250-megapixel camera sensor	    09/08/15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88" y="1364714"/>
            <a:ext cx="11531984" cy="5340886"/>
          </a:xfrm>
        </p:spPr>
        <p:txBody>
          <a:bodyPr/>
          <a:lstStyle/>
          <a:p>
            <a:r>
              <a:rPr lang="en-US" dirty="0"/>
              <a:t>Can read letters 11 miles away!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82" y="2288790"/>
            <a:ext cx="4017818" cy="401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63" y="2288790"/>
            <a:ext cx="4017818" cy="401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68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dept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017" y="884908"/>
            <a:ext cx="6939217" cy="5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179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252582" cy="1224759"/>
          </a:xfrm>
        </p:spPr>
        <p:txBody>
          <a:bodyPr/>
          <a:lstStyle/>
          <a:p>
            <a:r>
              <a:rPr lang="en-US" dirty="0"/>
              <a:t>World’s Largest Digital Camera			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524000"/>
            <a:ext cx="7620000" cy="505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1575" y="6150888"/>
            <a:ext cx="34004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“The Largest Digital Camera in the World Takes Shape”</a:t>
            </a:r>
          </a:p>
          <a:p>
            <a:r>
              <a:rPr lang="en-US" sz="1100" i="1" dirty="0"/>
              <a:t>npr.org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67800" y="3374405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 Synoptic Survey Telescope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1600" y="1828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Biomimicry</a:t>
            </a:r>
          </a:p>
        </p:txBody>
      </p:sp>
    </p:spTree>
    <p:extLst>
      <p:ext uri="{BB962C8B-B14F-4D97-AF65-F5344CB8AC3E}">
        <p14:creationId xmlns:p14="http://schemas.microsoft.com/office/powerpoint/2010/main" val="4258763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 Photography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tx2"/>
                </a:solidFill>
              </a:rPr>
              <a:t>Images are not two dimensional!</a:t>
            </a:r>
          </a:p>
        </p:txBody>
      </p:sp>
    </p:spTree>
    <p:extLst>
      <p:ext uri="{BB962C8B-B14F-4D97-AF65-F5344CB8AC3E}">
        <p14:creationId xmlns:p14="http://schemas.microsoft.com/office/powerpoint/2010/main" val="489341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diance-irradi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341" y="1443281"/>
            <a:ext cx="6609315" cy="2992968"/>
          </a:xfrm>
          <a:prstGeom prst="rect">
            <a:avLst/>
          </a:prstGeom>
        </p:spPr>
      </p:pic>
      <p:pic>
        <p:nvPicPr>
          <p:cNvPr id="5" name="Picture 4" descr="radiance-equ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2" y="1637851"/>
            <a:ext cx="2161933" cy="952949"/>
          </a:xfrm>
          <a:prstGeom prst="rect">
            <a:avLst/>
          </a:prstGeom>
        </p:spPr>
      </p:pic>
      <p:pic>
        <p:nvPicPr>
          <p:cNvPr id="4" name="Picture 3" descr="irradiance-equ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823" y="1533240"/>
            <a:ext cx="2245007" cy="91471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2506" y="392388"/>
            <a:ext cx="10972800" cy="753176"/>
          </a:xfrm>
        </p:spPr>
        <p:txBody>
          <a:bodyPr>
            <a:noAutofit/>
          </a:bodyPr>
          <a:lstStyle/>
          <a:p>
            <a:pPr algn="l"/>
            <a:r>
              <a:rPr lang="en-US" sz="4600" dirty="0"/>
              <a:t>Quantifying Illumination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116632" y="6356352"/>
            <a:ext cx="2844800" cy="365125"/>
          </a:xfrm>
          <a:prstGeom prst="rect">
            <a:avLst/>
          </a:prstGeom>
        </p:spPr>
        <p:txBody>
          <a:bodyPr lIns="117226" tIns="58613" rIns="117226" bIns="58613"/>
          <a:lstStyle/>
          <a:p>
            <a:fld id="{5767D144-7B38-DB46-8E45-123325DDE24D}" type="slidenum">
              <a:rPr lang="en-US">
                <a:solidFill>
                  <a:srgbClr val="FFFFFF"/>
                </a:solidFill>
              </a:rPr>
              <a:pPr/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1802" y="1302841"/>
            <a:ext cx="1288311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cs typeface="Times"/>
              </a:rPr>
              <a:t>Irradiance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4973" y="4590381"/>
            <a:ext cx="9921627" cy="193899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Radiance is defined as the light energy coming 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from a specific direction.  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76900" y="1215784"/>
            <a:ext cx="62006" cy="322046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5079" y="140582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79F">
                    <a:lumMod val="50000"/>
                  </a:srgbClr>
                </a:solidFill>
              </a:rPr>
              <a:t>Radiance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4116" y="1345464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79F">
                    <a:lumMod val="50000"/>
                  </a:srgbClr>
                </a:solidFill>
              </a:rPr>
              <a:t>Irradiance</a:t>
            </a:r>
          </a:p>
        </p:txBody>
      </p:sp>
    </p:spTree>
    <p:extLst>
      <p:ext uri="{BB962C8B-B14F-4D97-AF65-F5344CB8AC3E}">
        <p14:creationId xmlns:p14="http://schemas.microsoft.com/office/powerpoint/2010/main" val="9714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Light Field?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Radiance is defined as the light energy coming from a specific direction. </a:t>
            </a:r>
          </a:p>
          <a:p>
            <a:r>
              <a:rPr lang="en-US" dirty="0"/>
              <a:t>A light field is defined as the radiance at a position (x, y),                            and a direction (θ, φ).</a:t>
            </a:r>
          </a:p>
          <a:p>
            <a:r>
              <a:rPr lang="en-US" dirty="0"/>
              <a:t>Thus, the light field is a 4-dimensional space.</a:t>
            </a:r>
          </a:p>
        </p:txBody>
      </p:sp>
    </p:spTree>
    <p:extLst>
      <p:ext uri="{BB962C8B-B14F-4D97-AF65-F5344CB8AC3E}">
        <p14:creationId xmlns:p14="http://schemas.microsoft.com/office/powerpoint/2010/main" val="4253761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light field can be represented by four variables L(</a:t>
            </a:r>
            <a:r>
              <a:rPr lang="en-US" dirty="0" err="1"/>
              <a:t>u,v,s,t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84" y="1860884"/>
            <a:ext cx="664780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94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87301"/>
            <a:ext cx="56197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06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\\pcg\net-test\ART_1700\FALL 2012 ART 2701\Powerpoint Lectures\images for sharing\LYTRO LECTURE\images\tapeout-side-view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21517"/>
            <a:ext cx="4648200" cy="5652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3644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ight-rblf4-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1371600"/>
            <a:ext cx="707136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Multi-camera array and LF camera are </a:t>
            </a:r>
            <a:r>
              <a:rPr lang="en-US" dirty="0">
                <a:solidFill>
                  <a:srgbClr val="C82506"/>
                </a:solidFill>
              </a:rPr>
              <a:t>duals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35" y="1530350"/>
            <a:ext cx="838532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289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LF-camera advantage: a single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(more familiar, reduces complexity, simplifies calibration, …)</a:t>
            </a:r>
          </a:p>
        </p:txBody>
      </p:sp>
      <p:pic>
        <p:nvPicPr>
          <p:cNvPr id="4" name="pasted-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600" y="2275253"/>
            <a:ext cx="3505200" cy="420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LLUM_right_rear_view.jpg"/>
          <p:cNvPicPr/>
          <p:nvPr/>
        </p:nvPicPr>
        <p:blipFill>
          <a:blip r:embed="rId3"/>
          <a:srcRect l="6734" t="7211" r="10916" b="4638"/>
          <a:stretch>
            <a:fillRect/>
          </a:stretch>
        </p:blipFill>
        <p:spPr>
          <a:xfrm>
            <a:off x="4984753" y="2275254"/>
            <a:ext cx="5880095" cy="42017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7105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Daguerre’s Early Photograph			1838</a:t>
            </a:r>
          </a:p>
        </p:txBody>
      </p:sp>
      <p:pic>
        <p:nvPicPr>
          <p:cNvPr id="1026" name="Picture 2" descr="https://upload.wikimedia.org/wikipedia/commons/thumb/d/d3/Boulevard_du_Temple_by_Daguerre.jpg/1920px-Boulevard_du_Temple_by_Daguer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1" y="1550085"/>
            <a:ext cx="6821069" cy="48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695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Lytro</a:t>
            </a:r>
            <a:r>
              <a:rPr lang="en-US" dirty="0"/>
              <a:t> Camera							2015</a:t>
            </a:r>
          </a:p>
        </p:txBody>
      </p:sp>
      <p:pic>
        <p:nvPicPr>
          <p:cNvPr id="3074" name="Picture 2" descr="C:\Users\dtk47\Desktop\lytro-illum-backside-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3" y="1479781"/>
            <a:ext cx="7394864" cy="48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781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58" y="1359912"/>
            <a:ext cx="6390105" cy="535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Lytro</a:t>
            </a:r>
            <a:r>
              <a:rPr lang="en-US" dirty="0"/>
              <a:t> Camera							2015</a:t>
            </a:r>
          </a:p>
        </p:txBody>
      </p:sp>
    </p:spTree>
    <p:extLst>
      <p:ext uri="{BB962C8B-B14F-4D97-AF65-F5344CB8AC3E}">
        <p14:creationId xmlns:p14="http://schemas.microsoft.com/office/powerpoint/2010/main" val="3324377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img-dpreview.com/files/p/E~TS520x0~articles/8544260800/IMG_0331-ShallowDOF-520px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64" y="1651755"/>
            <a:ext cx="6882836" cy="45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73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4.img-dpreview.com/files/p/articles/8544260800/IMG_0331-ExtendedDOF-520px.jpeg?v=42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64" y="1651755"/>
            <a:ext cx="6882838" cy="45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25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498"/>
            <a:ext cx="12030075" cy="1224759"/>
          </a:xfrm>
        </p:spPr>
        <p:txBody>
          <a:bodyPr/>
          <a:lstStyle/>
          <a:p>
            <a:r>
              <a:rPr lang="en-US" sz="3600" dirty="0" err="1"/>
              <a:t>Lytro’s</a:t>
            </a:r>
            <a:r>
              <a:rPr lang="en-US" sz="3600" dirty="0"/>
              <a:t> </a:t>
            </a:r>
            <a:r>
              <a:rPr lang="en-US" dirty="0"/>
              <a:t>last</a:t>
            </a:r>
            <a:r>
              <a:rPr lang="en-US" sz="3600" dirty="0"/>
              <a:t> light field camera				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24075" y="1516342"/>
            <a:ext cx="7569200" cy="50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05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7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Rectangle 2"/>
          <p:cNvSpPr>
            <a:spLocks noChangeArrowheads="1"/>
          </p:cNvSpPr>
          <p:nvPr/>
        </p:nvSpPr>
        <p:spPr bwMode="auto">
          <a:xfrm>
            <a:off x="950216" y="1219952"/>
            <a:ext cx="10291568" cy="5637947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690898" y="1635774"/>
            <a:ext cx="8776095" cy="1224723"/>
          </a:xfrm>
        </p:spPr>
        <p:txBody>
          <a:bodyPr/>
          <a:lstStyle/>
          <a:p>
            <a:pPr algn="ctr"/>
            <a:r>
              <a:rPr lang="en-US" dirty="0"/>
              <a:t>Computer Graphics</a:t>
            </a:r>
            <a:br>
              <a:rPr lang="en-US" dirty="0"/>
            </a:br>
            <a:r>
              <a:rPr lang="en-US" dirty="0"/>
              <a:t>Software &amp; Hardware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729880" y="2962826"/>
            <a:ext cx="8875178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29882" y="3196725"/>
            <a:ext cx="8737113" cy="16665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585" tIns="45480" rIns="92585" bIns="4548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74" b="1" dirty="0">
                <a:solidFill>
                  <a:srgbClr val="FFFFFF"/>
                </a:solidFill>
                <a:latin typeface="New Century Schlbk" charset="0"/>
              </a:rPr>
              <a:t>NBAY 6120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74" b="1" dirty="0">
                <a:solidFill>
                  <a:srgbClr val="FFFFFF"/>
                </a:solidFill>
                <a:latin typeface="New Century Schlbk" charset="0"/>
              </a:rPr>
              <a:t>Lecture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>
                <a:solidFill>
                  <a:srgbClr val="FFFFFF"/>
                </a:solidFill>
                <a:latin typeface="New Century Schlbk" charset="0"/>
              </a:rPr>
              <a:t>Donald P. Greenberg</a:t>
            </a:r>
          </a:p>
        </p:txBody>
      </p:sp>
    </p:spTree>
    <p:extLst>
      <p:ext uri="{BB962C8B-B14F-4D97-AF65-F5344CB8AC3E}">
        <p14:creationId xmlns:p14="http://schemas.microsoft.com/office/powerpoint/2010/main" val="228071769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Ivan Sutherland                               		1963</a:t>
            </a:r>
          </a:p>
        </p:txBody>
      </p:sp>
      <p:pic>
        <p:nvPicPr>
          <p:cNvPr id="7171" name="Picture 10" descr="ivansutherland-sketchp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68665" y="1420418"/>
            <a:ext cx="6543530" cy="5284809"/>
          </a:xfrm>
          <a:noFill/>
        </p:spPr>
      </p:pic>
    </p:spTree>
    <p:extLst>
      <p:ext uri="{BB962C8B-B14F-4D97-AF65-F5344CB8AC3E}">
        <p14:creationId xmlns:p14="http://schemas.microsoft.com/office/powerpoint/2010/main" val="3616543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225600" cy="1224723"/>
          </a:xfrm>
        </p:spPr>
        <p:txBody>
          <a:bodyPr/>
          <a:lstStyle/>
          <a:p>
            <a:r>
              <a:rPr lang="en-US" dirty="0"/>
              <a:t>General Electric							1967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541" y="1323907"/>
            <a:ext cx="6084551" cy="547659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2929" y="6581222"/>
            <a:ext cx="2417928" cy="223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9" i="1" dirty="0">
                <a:solidFill>
                  <a:srgbClr val="FFFFFF"/>
                </a:solidFill>
              </a:rPr>
              <a:t>Program of Computer Graphics, 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7456358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7" y="19595"/>
            <a:ext cx="11481955" cy="1224723"/>
          </a:xfrm>
        </p:spPr>
        <p:txBody>
          <a:bodyPr/>
          <a:lstStyle/>
          <a:p>
            <a:r>
              <a:rPr lang="en-US" dirty="0"/>
              <a:t>Cornell in Perspective Film 				1972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151" y="1530194"/>
            <a:ext cx="8405677" cy="5105177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619" y="6640243"/>
            <a:ext cx="2417928" cy="223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9" i="1" dirty="0">
                <a:solidFill>
                  <a:srgbClr val="FFFFFF"/>
                </a:solidFill>
              </a:rPr>
              <a:t>Program of Computer Graphics, 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3911501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557382" cy="1224759"/>
          </a:xfrm>
        </p:spPr>
        <p:txBody>
          <a:bodyPr/>
          <a:lstStyle/>
          <a:p>
            <a:r>
              <a:rPr lang="en-US" dirty="0"/>
              <a:t>Lincoln’s Daguerreotype					1860s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2" y="1479781"/>
            <a:ext cx="4950890" cy="51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187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ientificAmericanJohnsonMuse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2472" y="229129"/>
            <a:ext cx="5205883" cy="6476086"/>
          </a:xfrm>
          <a:noFill/>
        </p:spPr>
      </p:pic>
    </p:spTree>
    <p:extLst>
      <p:ext uri="{BB962C8B-B14F-4D97-AF65-F5344CB8AC3E}">
        <p14:creationId xmlns:p14="http://schemas.microsoft.com/office/powerpoint/2010/main" val="2859288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ouraod_poly_appr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3612" y="1479840"/>
            <a:ext cx="6994171" cy="452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711125" y="6403663"/>
            <a:ext cx="1721384" cy="38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>
                <a:solidFill>
                  <a:srgbClr val="FFFFFF"/>
                </a:solidFill>
              </a:rPr>
              <a:t>Gouraud Thesis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70552" y="336332"/>
            <a:ext cx="11850897" cy="114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 err="1">
                <a:solidFill>
                  <a:srgbClr val="EAEC5E"/>
                </a:solidFill>
                <a:latin typeface="Helvetica" pitchFamily="34" charset="0"/>
              </a:rPr>
              <a:t>Gouraud</a:t>
            </a:r>
            <a:r>
              <a:rPr lang="en-US" sz="3684" b="1" dirty="0">
                <a:solidFill>
                  <a:srgbClr val="EAEC5E"/>
                </a:solidFill>
                <a:latin typeface="Helvetica" pitchFamily="34" charset="0"/>
              </a:rPr>
              <a:t> Flat Polygon Shading     			1972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579392" y="6064185"/>
            <a:ext cx="6593783" cy="48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 dirty="0">
                <a:solidFill>
                  <a:srgbClr val="FFFFFF"/>
                </a:solidFill>
              </a:rPr>
              <a:t>Each polygon is shaded based on a single normal.</a:t>
            </a:r>
          </a:p>
        </p:txBody>
      </p:sp>
    </p:spTree>
    <p:extLst>
      <p:ext uri="{BB962C8B-B14F-4D97-AF65-F5344CB8AC3E}">
        <p14:creationId xmlns:p14="http://schemas.microsoft.com/office/powerpoint/2010/main" val="15734602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ouraod_linear_shade_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578" y="1323906"/>
            <a:ext cx="7054590" cy="437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711125" y="6403663"/>
            <a:ext cx="1721384" cy="38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>
                <a:solidFill>
                  <a:srgbClr val="FFFFFF"/>
                </a:solidFill>
              </a:rPr>
              <a:t>Gouraud Thesis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26484" y="329614"/>
            <a:ext cx="11461065" cy="114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 err="1">
                <a:solidFill>
                  <a:srgbClr val="EAEC5E"/>
                </a:solidFill>
                <a:latin typeface="Helvetica" pitchFamily="34" charset="0"/>
              </a:rPr>
              <a:t>Gouraud</a:t>
            </a:r>
            <a:r>
              <a:rPr lang="en-US" sz="3684" b="1" dirty="0">
                <a:solidFill>
                  <a:srgbClr val="EAEC5E"/>
                </a:solidFill>
                <a:latin typeface="Helvetica" pitchFamily="34" charset="0"/>
              </a:rPr>
              <a:t> Smooth Shading             		  1972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730449" y="5697397"/>
            <a:ext cx="6731102" cy="86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 dirty="0">
                <a:solidFill>
                  <a:srgbClr val="FFFFFF"/>
                </a:solidFill>
              </a:rPr>
              <a:t>Each pixel is shaded by interpolating intensities computed in each of the polygon’s vertices.</a:t>
            </a:r>
          </a:p>
        </p:txBody>
      </p:sp>
    </p:spTree>
    <p:extLst>
      <p:ext uri="{BB962C8B-B14F-4D97-AF65-F5344CB8AC3E}">
        <p14:creationId xmlns:p14="http://schemas.microsoft.com/office/powerpoint/2010/main" val="17817073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0913734" cy="1224723"/>
          </a:xfrm>
        </p:spPr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Shading                               		1974</a:t>
            </a:r>
          </a:p>
        </p:txBody>
      </p:sp>
      <p:pic>
        <p:nvPicPr>
          <p:cNvPr id="3" name="Picture 2" descr="wine_g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7007" y="1635772"/>
            <a:ext cx="4677986" cy="475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67153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Pipeline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5085" y="1244253"/>
            <a:ext cx="1542468" cy="54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65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Geometry &amp; topology</a:t>
            </a:r>
          </a:p>
          <a:p>
            <a:pPr lvl="1"/>
            <a:r>
              <a:rPr lang="en-US" dirty="0"/>
              <a:t>Material Properties</a:t>
            </a:r>
          </a:p>
          <a:p>
            <a:pPr lvl="2"/>
            <a:r>
              <a:rPr lang="en-US" dirty="0"/>
              <a:t>Color, reflectance, textures</a:t>
            </a:r>
          </a:p>
          <a:p>
            <a:pPr lvl="2"/>
            <a:r>
              <a:rPr lang="en-US" dirty="0"/>
              <a:t>(Cost, strength, thermal properties)</a:t>
            </a:r>
          </a:p>
          <a:p>
            <a:r>
              <a:rPr lang="en-US" dirty="0"/>
              <a:t>Lighting</a:t>
            </a:r>
          </a:p>
          <a:p>
            <a:pPr lvl="1"/>
            <a:r>
              <a:rPr lang="en-US" dirty="0"/>
              <a:t>Geometry &amp; position</a:t>
            </a:r>
          </a:p>
          <a:p>
            <a:pPr lvl="1"/>
            <a:r>
              <a:rPr lang="en-US" dirty="0"/>
              <a:t>Intensity, spectral distribution</a:t>
            </a:r>
          </a:p>
          <a:p>
            <a:pPr lvl="1"/>
            <a:r>
              <a:rPr lang="en-US" dirty="0"/>
              <a:t>Direction, special distribution</a:t>
            </a:r>
          </a:p>
          <a:p>
            <a:pPr marL="1000587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marL="1000587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075" y="1244253"/>
            <a:ext cx="1569622" cy="556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70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283" y="1479840"/>
            <a:ext cx="11531985" cy="5105177"/>
          </a:xfrm>
        </p:spPr>
        <p:txBody>
          <a:bodyPr/>
          <a:lstStyle/>
          <a:p>
            <a:r>
              <a:rPr lang="en-US" dirty="0"/>
              <a:t>Viewer position</a:t>
            </a:r>
          </a:p>
          <a:p>
            <a:r>
              <a:rPr lang="en-US" dirty="0"/>
              <a:t>Viewer direction</a:t>
            </a:r>
          </a:p>
          <a:p>
            <a:r>
              <a:rPr lang="en-US" dirty="0"/>
              <a:t>Field of View</a:t>
            </a:r>
          </a:p>
          <a:p>
            <a:pPr lvl="1"/>
            <a:r>
              <a:rPr lang="en-US" dirty="0"/>
              <a:t>Wide angle</a:t>
            </a:r>
          </a:p>
          <a:p>
            <a:pPr lvl="1"/>
            <a:r>
              <a:rPr lang="en-US" dirty="0"/>
              <a:t>Telephoto</a:t>
            </a:r>
          </a:p>
          <a:p>
            <a:r>
              <a:rPr lang="en-US" dirty="0"/>
              <a:t>Depth of focus</a:t>
            </a:r>
          </a:p>
          <a:p>
            <a:pPr lvl="1"/>
            <a:r>
              <a:rPr lang="en-US" dirty="0"/>
              <a:t>Near</a:t>
            </a:r>
          </a:p>
          <a:p>
            <a:pPr lvl="1"/>
            <a:r>
              <a:rPr lang="en-US" dirty="0"/>
              <a:t>Far</a:t>
            </a: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436" y="1359242"/>
            <a:ext cx="1527899" cy="541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7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Perspective Transformation</a:t>
            </a:r>
          </a:p>
          <a:p>
            <a:pPr lvl="1"/>
            <a:r>
              <a:rPr lang="en-US" dirty="0"/>
              <a:t>Matrix multiplication (4 x 4) </a:t>
            </a:r>
          </a:p>
          <a:p>
            <a:r>
              <a:rPr lang="en-US" dirty="0"/>
              <a:t>Clipping objects outside the field of view</a:t>
            </a:r>
          </a:p>
          <a:p>
            <a:r>
              <a:rPr lang="en-US" dirty="0"/>
              <a:t>Culling back-facing surfaces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68" y="1242438"/>
            <a:ext cx="1563187" cy="55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580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erspect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3935" y="456531"/>
            <a:ext cx="8576307" cy="580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6294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49"/>
                </a:solidFill>
              </a:rPr>
              <a:t>Brunelleschi’s Experiment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471" y="1375682"/>
            <a:ext cx="7213779" cy="54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4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5" y="19493"/>
            <a:ext cx="11693621" cy="1224759"/>
          </a:xfrm>
        </p:spPr>
        <p:txBody>
          <a:bodyPr/>
          <a:lstStyle/>
          <a:p>
            <a:r>
              <a:rPr lang="en-US" dirty="0"/>
              <a:t>Civil War                              			Mathew Brady              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7" y="2103531"/>
            <a:ext cx="8104909" cy="4210312"/>
          </a:xfrm>
        </p:spPr>
      </p:pic>
    </p:spTree>
    <p:extLst>
      <p:ext uri="{BB962C8B-B14F-4D97-AF65-F5344CB8AC3E}">
        <p14:creationId xmlns:p14="http://schemas.microsoft.com/office/powerpoint/2010/main" val="2835882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Line Algorithm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276" y="1401873"/>
            <a:ext cx="5535616" cy="53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10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Line Algorithm</a:t>
            </a:r>
          </a:p>
        </p:txBody>
      </p:sp>
      <p:pic>
        <p:nvPicPr>
          <p:cNvPr id="5" name="Picture 2" descr="D6_Untitled_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276" y="1401873"/>
            <a:ext cx="5457650" cy="532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668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b:\DisplayTechnology\jpeg\display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874" y="1432504"/>
            <a:ext cx="7693621" cy="52825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Seurat							1884-1886</a:t>
            </a:r>
          </a:p>
        </p:txBody>
      </p:sp>
    </p:spTree>
    <p:extLst>
      <p:ext uri="{BB962C8B-B14F-4D97-AF65-F5344CB8AC3E}">
        <p14:creationId xmlns:p14="http://schemas.microsoft.com/office/powerpoint/2010/main" val="30803738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:\DisplayTechnology\jpeg\display_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1439" y="1398513"/>
            <a:ext cx="6673886" cy="5266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Micrograph of TV Phosphors		1950’s</a:t>
            </a:r>
          </a:p>
        </p:txBody>
      </p:sp>
    </p:spTree>
    <p:extLst>
      <p:ext uri="{BB962C8B-B14F-4D97-AF65-F5344CB8AC3E}">
        <p14:creationId xmlns:p14="http://schemas.microsoft.com/office/powerpoint/2010/main" val="3102335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88" y="1530195"/>
            <a:ext cx="5973912" cy="5105177"/>
          </a:xfrm>
        </p:spPr>
        <p:txBody>
          <a:bodyPr/>
          <a:lstStyle/>
          <a:p>
            <a:r>
              <a:rPr lang="en-US" dirty="0"/>
              <a:t>Conversion from polygons to pixels</a:t>
            </a:r>
          </a:p>
          <a:p>
            <a:pPr lvl="1"/>
            <a:r>
              <a:rPr lang="en-US" dirty="0"/>
              <a:t>Color computation</a:t>
            </a:r>
          </a:p>
          <a:p>
            <a:r>
              <a:rPr lang="en-US" dirty="0"/>
              <a:t>Hidden surface removal (z-buffer)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21" y="1342768"/>
            <a:ext cx="1515620" cy="53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20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vert="horz" wrap="square" lIns="92586" tIns="45480" rIns="92586" bIns="45480" numCol="1" anchor="t" anchorCtr="0" compatLnSpc="1">
            <a:prstTxWarp prst="textNoShape">
              <a:avLst/>
            </a:prstTxWarp>
          </a:bodyPr>
          <a:lstStyle/>
          <a:p>
            <a:pPr>
              <a:tabLst/>
            </a:pPr>
            <a:r>
              <a:rPr lang="en-US" dirty="0"/>
              <a:t>Typical frame buffer</a:t>
            </a:r>
          </a:p>
          <a:p>
            <a:pPr lvl="1">
              <a:tabLst/>
            </a:pPr>
            <a:r>
              <a:rPr lang="en-US" dirty="0"/>
              <a:t>1280 x 1024 pixels</a:t>
            </a:r>
          </a:p>
          <a:p>
            <a:pPr lvl="1">
              <a:tabLst/>
            </a:pPr>
            <a:r>
              <a:rPr lang="en-US" dirty="0"/>
              <a:t>3 channels (red, green, blue)</a:t>
            </a:r>
          </a:p>
          <a:p>
            <a:pPr lvl="1">
              <a:tabLst/>
            </a:pPr>
            <a:r>
              <a:rPr lang="en-US" dirty="0"/>
              <a:t>1 byte/channel</a:t>
            </a:r>
          </a:p>
          <a:p>
            <a:pPr marL="760186" lvl="1" indent="-292379">
              <a:buNone/>
              <a:tabLst/>
            </a:pPr>
            <a:r>
              <a:rPr lang="en-US" sz="2865" dirty="0"/>
              <a:t>	</a:t>
            </a:r>
          </a:p>
          <a:p>
            <a:pPr>
              <a:tabLst/>
            </a:pPr>
            <a:r>
              <a:rPr lang="en-US" dirty="0"/>
              <a:t>Total memory</a:t>
            </a:r>
          </a:p>
          <a:p>
            <a:pPr lvl="1">
              <a:tabLst/>
            </a:pPr>
            <a:r>
              <a:rPr lang="en-US" dirty="0"/>
              <a:t>3 3/4  megabytes - single buffer</a:t>
            </a:r>
          </a:p>
          <a:p>
            <a:pPr lvl="1">
              <a:tabLst/>
            </a:pPr>
            <a:r>
              <a:rPr lang="en-US" dirty="0"/>
              <a:t>7 1/2  megabytes - double buffer</a:t>
            </a:r>
          </a:p>
          <a:p>
            <a:pPr marL="467807" lvl="1" indent="0">
              <a:buNone/>
              <a:tabLst/>
            </a:pPr>
            <a:endParaRPr lang="en-US" dirty="0"/>
          </a:p>
          <a:p>
            <a:pPr marL="760186" lvl="1" indent="-292379">
              <a:buNone/>
              <a:tabLst/>
            </a:pPr>
            <a:r>
              <a:rPr lang="en-US" sz="2865" dirty="0"/>
              <a:t>	</a:t>
            </a:r>
          </a:p>
          <a:p>
            <a:pPr marL="760186" lvl="1" indent="-292379">
              <a:buNone/>
              <a:tabLst/>
            </a:pPr>
            <a:endParaRPr lang="en-US" sz="2865" dirty="0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8251449" y="3576814"/>
            <a:ext cx="1528466" cy="6399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8529" name="Rectangle 17"/>
          <p:cNvSpPr>
            <a:spLocks noChangeArrowheads="1"/>
          </p:cNvSpPr>
          <p:nvPr/>
        </p:nvSpPr>
        <p:spPr bwMode="auto">
          <a:xfrm>
            <a:off x="-454803" y="336332"/>
            <a:ext cx="5147408" cy="1143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586" tIns="45480" rIns="92586" bIns="4548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84" b="1" dirty="0">
                <a:solidFill>
                  <a:srgbClr val="EAEC5E"/>
                </a:solidFill>
                <a:latin typeface="Arial"/>
              </a:rPr>
              <a:t>Image Storage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998" y="1293341"/>
            <a:ext cx="1573895" cy="5537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998" y="2074103"/>
            <a:ext cx="1573895" cy="2317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9242854" y="2074103"/>
            <a:ext cx="0" cy="331346"/>
          </a:xfrm>
          <a:prstGeom prst="line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811867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147634" cy="1224723"/>
          </a:xfrm>
        </p:spPr>
        <p:txBody>
          <a:bodyPr/>
          <a:lstStyle/>
          <a:p>
            <a:r>
              <a:rPr lang="en-US" dirty="0"/>
              <a:t>E &amp; S Frame Buffer                         		1975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0403" y="3039169"/>
            <a:ext cx="1715261" cy="674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" name="Content Placeholder 8" descr="Early PC lab No 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5478" y="1557807"/>
            <a:ext cx="7217652" cy="4840216"/>
          </a:xfrm>
        </p:spPr>
      </p:pic>
    </p:spTree>
    <p:extLst>
      <p:ext uri="{BB962C8B-B14F-4D97-AF65-F5344CB8AC3E}">
        <p14:creationId xmlns:p14="http://schemas.microsoft.com/office/powerpoint/2010/main" val="18962202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to analog conversion</a:t>
            </a:r>
          </a:p>
          <a:p>
            <a:pPr lvl="1"/>
            <a:r>
              <a:rPr lang="en-US" dirty="0"/>
              <a:t>1280 x 1024 resolution</a:t>
            </a:r>
          </a:p>
          <a:p>
            <a:pPr lvl="1"/>
            <a:r>
              <a:rPr lang="en-US" dirty="0"/>
              <a:t>60 frames/second</a:t>
            </a:r>
          </a:p>
          <a:p>
            <a:r>
              <a:rPr lang="en-US" dirty="0"/>
              <a:t>Total data rate</a:t>
            </a:r>
          </a:p>
          <a:p>
            <a:pPr marL="467807" lvl="1" indent="0">
              <a:buNone/>
            </a:pPr>
            <a:r>
              <a:rPr lang="en-US" dirty="0"/>
              <a:t>1 ¼ million pixels</a:t>
            </a:r>
          </a:p>
          <a:p>
            <a:pPr marL="467807" lvl="1" indent="0">
              <a:buNone/>
            </a:pPr>
            <a:r>
              <a:rPr lang="en-US" dirty="0"/>
              <a:t>x 3 bytes/pixel</a:t>
            </a:r>
          </a:p>
          <a:p>
            <a:pPr marL="467807" lvl="1" indent="0">
              <a:buNone/>
            </a:pPr>
            <a:r>
              <a:rPr lang="en-US" dirty="0"/>
              <a:t>x 60 frames/second</a:t>
            </a:r>
          </a:p>
          <a:p>
            <a:pPr marL="467807" lvl="1" indent="0">
              <a:buNone/>
            </a:pPr>
            <a:r>
              <a:rPr lang="en-US" dirty="0"/>
              <a:t>= 225 megabytes/second</a:t>
            </a:r>
          </a:p>
          <a:p>
            <a:pPr marL="467807" lvl="1" indent="0">
              <a:buNone/>
            </a:pPr>
            <a:r>
              <a:rPr lang="en-US" dirty="0"/>
              <a:t>= 1.8 gigabits/second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292" y="1334530"/>
            <a:ext cx="1537198" cy="54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321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 vs. Update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/>
            </a:pPr>
            <a:r>
              <a:rPr lang="en-US" dirty="0"/>
              <a:t>The “refresh rate” is the number of times per second the entire image is drawn</a:t>
            </a:r>
          </a:p>
          <a:p>
            <a:pPr>
              <a:tabLst/>
            </a:pPr>
            <a:endParaRPr lang="en-US" dirty="0"/>
          </a:p>
          <a:p>
            <a:pPr>
              <a:tabLst/>
            </a:pPr>
            <a:r>
              <a:rPr lang="en-US" dirty="0"/>
              <a:t>The “update rate” is the number of times per second the image is changed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873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wrap="square" lIns="92588" tIns="44450" rIns="925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Temporal Properties of NTSC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5132" y="1370951"/>
            <a:ext cx="4499446" cy="3429001"/>
          </a:xfrm>
          <a:noFill/>
          <a:ln/>
        </p:spPr>
        <p:txBody>
          <a:bodyPr vert="horz" wrap="square" lIns="92588" tIns="44450" rIns="92588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2660" dirty="0"/>
              <a:t>low refresh rate -&gt; flicker</a:t>
            </a:r>
          </a:p>
          <a:p>
            <a:r>
              <a:rPr lang="en-US" sz="2660" dirty="0"/>
              <a:t>high refresh rate -&gt; too much bandwidth</a:t>
            </a:r>
          </a:p>
          <a:p>
            <a:r>
              <a:rPr lang="en-US" sz="2660" dirty="0"/>
              <a:t>solution: interlacing</a:t>
            </a:r>
          </a:p>
          <a:p>
            <a:r>
              <a:rPr lang="en-US" sz="2660" dirty="0"/>
              <a:t>provides 60 Hz refresh rate with only 30 Hz update rate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703896" y="2592461"/>
            <a:ext cx="811906" cy="381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1842" dirty="0">
                <a:solidFill>
                  <a:srgbClr val="FFFFFF"/>
                </a:solidFill>
              </a:rPr>
              <a:t>field 2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399330" y="3125247"/>
            <a:ext cx="811906" cy="381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1842" dirty="0">
                <a:solidFill>
                  <a:srgbClr val="FFFFFF"/>
                </a:solidFill>
              </a:rPr>
              <a:t>field 1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2008462" y="1983331"/>
            <a:ext cx="811906" cy="381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1842" dirty="0">
                <a:solidFill>
                  <a:srgbClr val="FFFFFF"/>
                </a:solidFill>
              </a:rPr>
              <a:t>field 3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389372" y="1372575"/>
            <a:ext cx="811906" cy="381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1842" dirty="0">
                <a:solidFill>
                  <a:srgbClr val="FFFFFF"/>
                </a:solidFill>
              </a:rPr>
              <a:t>field 4</a:t>
            </a:r>
          </a:p>
        </p:txBody>
      </p:sp>
      <p:grpSp>
        <p:nvGrpSpPr>
          <p:cNvPr id="53256" name="Group 8"/>
          <p:cNvGrpSpPr>
            <a:grpSpLocks/>
          </p:cNvGrpSpPr>
          <p:nvPr/>
        </p:nvGrpSpPr>
        <p:grpSpPr bwMode="auto">
          <a:xfrm>
            <a:off x="2876541" y="1752674"/>
            <a:ext cx="3576816" cy="2620074"/>
            <a:chOff x="1213" y="1104"/>
            <a:chExt cx="2252" cy="1650"/>
          </a:xfrm>
        </p:grpSpPr>
        <p:sp>
          <p:nvSpPr>
            <p:cNvPr id="53257" name="Rectangle 9"/>
            <p:cNvSpPr>
              <a:spLocks noChangeArrowheads="1"/>
            </p:cNvSpPr>
            <p:nvPr/>
          </p:nvSpPr>
          <p:spPr bwMode="auto">
            <a:xfrm>
              <a:off x="1213" y="1104"/>
              <a:ext cx="2252" cy="1650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58" name="Line 10"/>
            <p:cNvSpPr>
              <a:spLocks noChangeShapeType="1"/>
            </p:cNvSpPr>
            <p:nvPr/>
          </p:nvSpPr>
          <p:spPr bwMode="auto">
            <a:xfrm>
              <a:off x="1222" y="1278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59" name="Line 11"/>
            <p:cNvSpPr>
              <a:spLocks noChangeShapeType="1"/>
            </p:cNvSpPr>
            <p:nvPr/>
          </p:nvSpPr>
          <p:spPr bwMode="auto">
            <a:xfrm>
              <a:off x="1222" y="1608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0" name="Line 12"/>
            <p:cNvSpPr>
              <a:spLocks noChangeShapeType="1"/>
            </p:cNvSpPr>
            <p:nvPr/>
          </p:nvSpPr>
          <p:spPr bwMode="auto">
            <a:xfrm>
              <a:off x="1222" y="1938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1" name="Line 13"/>
            <p:cNvSpPr>
              <a:spLocks noChangeShapeType="1"/>
            </p:cNvSpPr>
            <p:nvPr/>
          </p:nvSpPr>
          <p:spPr bwMode="auto">
            <a:xfrm>
              <a:off x="1222" y="2268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2" name="Line 14"/>
            <p:cNvSpPr>
              <a:spLocks noChangeShapeType="1"/>
            </p:cNvSpPr>
            <p:nvPr/>
          </p:nvSpPr>
          <p:spPr bwMode="auto">
            <a:xfrm>
              <a:off x="1222" y="2598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3263" name="Group 15"/>
          <p:cNvGrpSpPr>
            <a:grpSpLocks/>
          </p:cNvGrpSpPr>
          <p:nvPr/>
        </p:nvGrpSpPr>
        <p:grpSpPr bwMode="auto">
          <a:xfrm>
            <a:off x="2589032" y="2275713"/>
            <a:ext cx="3578440" cy="2618450"/>
            <a:chOff x="1032" y="1434"/>
            <a:chExt cx="2253" cy="1649"/>
          </a:xfrm>
        </p:grpSpPr>
        <p:sp>
          <p:nvSpPr>
            <p:cNvPr id="53264" name="Rectangle 16"/>
            <p:cNvSpPr>
              <a:spLocks noChangeArrowheads="1"/>
            </p:cNvSpPr>
            <p:nvPr/>
          </p:nvSpPr>
          <p:spPr bwMode="auto">
            <a:xfrm>
              <a:off x="1032" y="1434"/>
              <a:ext cx="2253" cy="1649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5" name="Line 17"/>
            <p:cNvSpPr>
              <a:spLocks noChangeShapeType="1"/>
            </p:cNvSpPr>
            <p:nvPr/>
          </p:nvSpPr>
          <p:spPr bwMode="auto">
            <a:xfrm>
              <a:off x="1041" y="1443"/>
              <a:ext cx="2236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6" name="Line 18"/>
            <p:cNvSpPr>
              <a:spLocks noChangeShapeType="1"/>
            </p:cNvSpPr>
            <p:nvPr/>
          </p:nvSpPr>
          <p:spPr bwMode="auto">
            <a:xfrm>
              <a:off x="1041" y="1773"/>
              <a:ext cx="2236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7" name="Line 19"/>
            <p:cNvSpPr>
              <a:spLocks noChangeShapeType="1"/>
            </p:cNvSpPr>
            <p:nvPr/>
          </p:nvSpPr>
          <p:spPr bwMode="auto">
            <a:xfrm>
              <a:off x="1041" y="2103"/>
              <a:ext cx="2236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8" name="Line 20"/>
            <p:cNvSpPr>
              <a:spLocks noChangeShapeType="1"/>
            </p:cNvSpPr>
            <p:nvPr/>
          </p:nvSpPr>
          <p:spPr bwMode="auto">
            <a:xfrm>
              <a:off x="1041" y="2432"/>
              <a:ext cx="2236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>
              <a:off x="1041" y="2762"/>
              <a:ext cx="2236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3270" name="Group 22"/>
          <p:cNvGrpSpPr>
            <a:grpSpLocks/>
          </p:cNvGrpSpPr>
          <p:nvPr/>
        </p:nvGrpSpPr>
        <p:grpSpPr bwMode="auto">
          <a:xfrm>
            <a:off x="2303147" y="2930325"/>
            <a:ext cx="3576816" cy="2620075"/>
            <a:chOff x="852" y="1846"/>
            <a:chExt cx="2252" cy="1650"/>
          </a:xfrm>
        </p:grpSpPr>
        <p:sp>
          <p:nvSpPr>
            <p:cNvPr id="53271" name="Rectangle 23"/>
            <p:cNvSpPr>
              <a:spLocks noChangeArrowheads="1"/>
            </p:cNvSpPr>
            <p:nvPr/>
          </p:nvSpPr>
          <p:spPr bwMode="auto">
            <a:xfrm>
              <a:off x="852" y="1846"/>
              <a:ext cx="2252" cy="1650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72" name="Line 24"/>
            <p:cNvSpPr>
              <a:spLocks noChangeShapeType="1"/>
            </p:cNvSpPr>
            <p:nvPr/>
          </p:nvSpPr>
          <p:spPr bwMode="auto">
            <a:xfrm>
              <a:off x="861" y="2020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73" name="Line 25"/>
            <p:cNvSpPr>
              <a:spLocks noChangeShapeType="1"/>
            </p:cNvSpPr>
            <p:nvPr/>
          </p:nvSpPr>
          <p:spPr bwMode="auto">
            <a:xfrm>
              <a:off x="861" y="2350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74" name="Line 26"/>
            <p:cNvSpPr>
              <a:spLocks noChangeShapeType="1"/>
            </p:cNvSpPr>
            <p:nvPr/>
          </p:nvSpPr>
          <p:spPr bwMode="auto">
            <a:xfrm>
              <a:off x="861" y="2680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75" name="Line 27"/>
            <p:cNvSpPr>
              <a:spLocks noChangeShapeType="1"/>
            </p:cNvSpPr>
            <p:nvPr/>
          </p:nvSpPr>
          <p:spPr bwMode="auto">
            <a:xfrm>
              <a:off x="861" y="3010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76" name="Line 28"/>
            <p:cNvSpPr>
              <a:spLocks noChangeShapeType="1"/>
            </p:cNvSpPr>
            <p:nvPr/>
          </p:nvSpPr>
          <p:spPr bwMode="auto">
            <a:xfrm>
              <a:off x="861" y="3340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3277" name="Group 29"/>
          <p:cNvGrpSpPr>
            <a:grpSpLocks/>
          </p:cNvGrpSpPr>
          <p:nvPr/>
        </p:nvGrpSpPr>
        <p:grpSpPr bwMode="auto">
          <a:xfrm>
            <a:off x="2017261" y="3519965"/>
            <a:ext cx="3576816" cy="2618450"/>
            <a:chOff x="672" y="2217"/>
            <a:chExt cx="2252" cy="1650"/>
          </a:xfrm>
        </p:grpSpPr>
        <p:sp>
          <p:nvSpPr>
            <p:cNvPr id="53278" name="Rectangle 30"/>
            <p:cNvSpPr>
              <a:spLocks noChangeArrowheads="1"/>
            </p:cNvSpPr>
            <p:nvPr/>
          </p:nvSpPr>
          <p:spPr bwMode="auto">
            <a:xfrm>
              <a:off x="672" y="2217"/>
              <a:ext cx="2252" cy="1650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79" name="Line 31"/>
            <p:cNvSpPr>
              <a:spLocks noChangeShapeType="1"/>
            </p:cNvSpPr>
            <p:nvPr/>
          </p:nvSpPr>
          <p:spPr bwMode="auto">
            <a:xfrm>
              <a:off x="681" y="2226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80" name="Line 32"/>
            <p:cNvSpPr>
              <a:spLocks noChangeShapeType="1"/>
            </p:cNvSpPr>
            <p:nvPr/>
          </p:nvSpPr>
          <p:spPr bwMode="auto">
            <a:xfrm>
              <a:off x="681" y="2556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81" name="Line 33"/>
            <p:cNvSpPr>
              <a:spLocks noChangeShapeType="1"/>
            </p:cNvSpPr>
            <p:nvPr/>
          </p:nvSpPr>
          <p:spPr bwMode="auto">
            <a:xfrm>
              <a:off x="681" y="2886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82" name="Line 34"/>
            <p:cNvSpPr>
              <a:spLocks noChangeShapeType="1"/>
            </p:cNvSpPr>
            <p:nvPr/>
          </p:nvSpPr>
          <p:spPr bwMode="auto">
            <a:xfrm>
              <a:off x="681" y="3216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3283" name="Line 35"/>
            <p:cNvSpPr>
              <a:spLocks noChangeShapeType="1"/>
            </p:cNvSpPr>
            <p:nvPr/>
          </p:nvSpPr>
          <p:spPr bwMode="auto">
            <a:xfrm>
              <a:off x="681" y="3546"/>
              <a:ext cx="2235" cy="14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</p:grpSp>
      <p:sp>
        <p:nvSpPr>
          <p:cNvPr id="53284" name="Freeform 36"/>
          <p:cNvSpPr>
            <a:spLocks/>
          </p:cNvSpPr>
          <p:nvPr/>
        </p:nvSpPr>
        <p:spPr bwMode="auto">
          <a:xfrm>
            <a:off x="6339653" y="4382494"/>
            <a:ext cx="420707" cy="847910"/>
          </a:xfrm>
          <a:custGeom>
            <a:avLst/>
            <a:gdLst/>
            <a:ahLst/>
            <a:cxnLst>
              <a:cxn ang="0">
                <a:pos x="235" y="0"/>
              </a:cxn>
              <a:cxn ang="0">
                <a:pos x="252" y="10"/>
              </a:cxn>
              <a:cxn ang="0">
                <a:pos x="258" y="26"/>
              </a:cxn>
              <a:cxn ang="0">
                <a:pos x="264" y="42"/>
              </a:cxn>
              <a:cxn ang="0">
                <a:pos x="258" y="63"/>
              </a:cxn>
              <a:cxn ang="0">
                <a:pos x="182" y="237"/>
              </a:cxn>
              <a:cxn ang="0">
                <a:pos x="176" y="258"/>
              </a:cxn>
              <a:cxn ang="0">
                <a:pos x="176" y="274"/>
              </a:cxn>
              <a:cxn ang="0">
                <a:pos x="188" y="290"/>
              </a:cxn>
              <a:cxn ang="0">
                <a:pos x="200" y="300"/>
              </a:cxn>
              <a:cxn ang="0">
                <a:pos x="182" y="295"/>
              </a:cxn>
              <a:cxn ang="0">
                <a:pos x="164" y="300"/>
              </a:cxn>
              <a:cxn ang="0">
                <a:pos x="153" y="311"/>
              </a:cxn>
              <a:cxn ang="0">
                <a:pos x="141" y="327"/>
              </a:cxn>
              <a:cxn ang="0">
                <a:pos x="65" y="501"/>
              </a:cxn>
              <a:cxn ang="0">
                <a:pos x="53" y="517"/>
              </a:cxn>
              <a:cxn ang="0">
                <a:pos x="36" y="527"/>
              </a:cxn>
              <a:cxn ang="0">
                <a:pos x="18" y="533"/>
              </a:cxn>
              <a:cxn ang="0">
                <a:pos x="0" y="527"/>
              </a:cxn>
            </a:cxnLst>
            <a:rect l="0" t="0" r="r" b="b"/>
            <a:pathLst>
              <a:path w="265" h="534">
                <a:moveTo>
                  <a:pt x="235" y="0"/>
                </a:moveTo>
                <a:lnTo>
                  <a:pt x="252" y="10"/>
                </a:lnTo>
                <a:lnTo>
                  <a:pt x="258" y="26"/>
                </a:lnTo>
                <a:lnTo>
                  <a:pt x="264" y="42"/>
                </a:lnTo>
                <a:lnTo>
                  <a:pt x="258" y="63"/>
                </a:lnTo>
                <a:lnTo>
                  <a:pt x="182" y="237"/>
                </a:lnTo>
                <a:lnTo>
                  <a:pt x="176" y="258"/>
                </a:lnTo>
                <a:lnTo>
                  <a:pt x="176" y="274"/>
                </a:lnTo>
                <a:lnTo>
                  <a:pt x="188" y="290"/>
                </a:lnTo>
                <a:lnTo>
                  <a:pt x="200" y="300"/>
                </a:lnTo>
                <a:lnTo>
                  <a:pt x="182" y="295"/>
                </a:lnTo>
                <a:lnTo>
                  <a:pt x="164" y="300"/>
                </a:lnTo>
                <a:lnTo>
                  <a:pt x="153" y="311"/>
                </a:lnTo>
                <a:lnTo>
                  <a:pt x="141" y="327"/>
                </a:lnTo>
                <a:lnTo>
                  <a:pt x="65" y="501"/>
                </a:lnTo>
                <a:lnTo>
                  <a:pt x="53" y="517"/>
                </a:lnTo>
                <a:lnTo>
                  <a:pt x="36" y="527"/>
                </a:lnTo>
                <a:lnTo>
                  <a:pt x="18" y="533"/>
                </a:lnTo>
                <a:lnTo>
                  <a:pt x="0" y="527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42" dirty="0">
              <a:solidFill>
                <a:srgbClr val="FFFFFF"/>
              </a:solidFill>
            </a:endParaRPr>
          </a:p>
        </p:txBody>
      </p:sp>
      <p:sp>
        <p:nvSpPr>
          <p:cNvPr id="53285" name="Freeform 37"/>
          <p:cNvSpPr>
            <a:spLocks/>
          </p:cNvSpPr>
          <p:nvPr/>
        </p:nvSpPr>
        <p:spPr bwMode="auto">
          <a:xfrm>
            <a:off x="5767881" y="5495173"/>
            <a:ext cx="422331" cy="846285"/>
          </a:xfrm>
          <a:custGeom>
            <a:avLst/>
            <a:gdLst/>
            <a:ahLst/>
            <a:cxnLst>
              <a:cxn ang="0">
                <a:pos x="238" y="0"/>
              </a:cxn>
              <a:cxn ang="0">
                <a:pos x="254" y="13"/>
              </a:cxn>
              <a:cxn ang="0">
                <a:pos x="259" y="26"/>
              </a:cxn>
              <a:cxn ang="0">
                <a:pos x="265" y="45"/>
              </a:cxn>
              <a:cxn ang="0">
                <a:pos x="259" y="64"/>
              </a:cxn>
              <a:cxn ang="0">
                <a:pos x="180" y="237"/>
              </a:cxn>
              <a:cxn ang="0">
                <a:pos x="175" y="256"/>
              </a:cxn>
              <a:cxn ang="0">
                <a:pos x="180" y="276"/>
              </a:cxn>
              <a:cxn ang="0">
                <a:pos x="185" y="288"/>
              </a:cxn>
              <a:cxn ang="0">
                <a:pos x="201" y="301"/>
              </a:cxn>
              <a:cxn ang="0">
                <a:pos x="185" y="295"/>
              </a:cxn>
              <a:cxn ang="0">
                <a:pos x="170" y="301"/>
              </a:cxn>
              <a:cxn ang="0">
                <a:pos x="154" y="308"/>
              </a:cxn>
              <a:cxn ang="0">
                <a:pos x="143" y="327"/>
              </a:cxn>
              <a:cxn ang="0">
                <a:pos x="64" y="500"/>
              </a:cxn>
              <a:cxn ang="0">
                <a:pos x="53" y="519"/>
              </a:cxn>
              <a:cxn ang="0">
                <a:pos x="37" y="525"/>
              </a:cxn>
              <a:cxn ang="0">
                <a:pos x="22" y="532"/>
              </a:cxn>
              <a:cxn ang="0">
                <a:pos x="0" y="525"/>
              </a:cxn>
            </a:cxnLst>
            <a:rect l="0" t="0" r="r" b="b"/>
            <a:pathLst>
              <a:path w="266" h="533">
                <a:moveTo>
                  <a:pt x="238" y="0"/>
                </a:moveTo>
                <a:lnTo>
                  <a:pt x="254" y="13"/>
                </a:lnTo>
                <a:lnTo>
                  <a:pt x="259" y="26"/>
                </a:lnTo>
                <a:lnTo>
                  <a:pt x="265" y="45"/>
                </a:lnTo>
                <a:lnTo>
                  <a:pt x="259" y="64"/>
                </a:lnTo>
                <a:lnTo>
                  <a:pt x="180" y="237"/>
                </a:lnTo>
                <a:lnTo>
                  <a:pt x="175" y="256"/>
                </a:lnTo>
                <a:lnTo>
                  <a:pt x="180" y="276"/>
                </a:lnTo>
                <a:lnTo>
                  <a:pt x="185" y="288"/>
                </a:lnTo>
                <a:lnTo>
                  <a:pt x="201" y="301"/>
                </a:lnTo>
                <a:lnTo>
                  <a:pt x="185" y="295"/>
                </a:lnTo>
                <a:lnTo>
                  <a:pt x="170" y="301"/>
                </a:lnTo>
                <a:lnTo>
                  <a:pt x="154" y="308"/>
                </a:lnTo>
                <a:lnTo>
                  <a:pt x="143" y="327"/>
                </a:lnTo>
                <a:lnTo>
                  <a:pt x="64" y="500"/>
                </a:lnTo>
                <a:lnTo>
                  <a:pt x="53" y="519"/>
                </a:lnTo>
                <a:lnTo>
                  <a:pt x="37" y="525"/>
                </a:lnTo>
                <a:lnTo>
                  <a:pt x="22" y="532"/>
                </a:lnTo>
                <a:lnTo>
                  <a:pt x="0" y="525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42" dirty="0">
              <a:solidFill>
                <a:srgbClr val="FFFFFF"/>
              </a:solidFill>
            </a:endParaRPr>
          </a:p>
        </p:txBody>
      </p:sp>
      <p:sp>
        <p:nvSpPr>
          <p:cNvPr id="53286" name="Rectangle 38"/>
          <p:cNvSpPr>
            <a:spLocks noChangeArrowheads="1"/>
          </p:cNvSpPr>
          <p:nvPr/>
        </p:nvSpPr>
        <p:spPr bwMode="auto">
          <a:xfrm>
            <a:off x="6758290" y="4725231"/>
            <a:ext cx="931641" cy="381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1842" dirty="0">
                <a:solidFill>
                  <a:srgbClr val="FFFFFF"/>
                </a:solidFill>
              </a:rPr>
              <a:t>frame 2</a:t>
            </a:r>
          </a:p>
        </p:txBody>
      </p:sp>
      <p:sp>
        <p:nvSpPr>
          <p:cNvPr id="53287" name="Rectangle 39"/>
          <p:cNvSpPr>
            <a:spLocks noChangeArrowheads="1"/>
          </p:cNvSpPr>
          <p:nvPr/>
        </p:nvSpPr>
        <p:spPr bwMode="auto">
          <a:xfrm>
            <a:off x="6224691" y="5868773"/>
            <a:ext cx="931641" cy="381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1842" dirty="0">
                <a:solidFill>
                  <a:srgbClr val="FFFFFF"/>
                </a:solidFill>
              </a:rPr>
              <a:t>frame 1</a:t>
            </a:r>
          </a:p>
        </p:txBody>
      </p:sp>
      <p:sp>
        <p:nvSpPr>
          <p:cNvPr id="53288" name="Rectangle 40"/>
          <p:cNvSpPr>
            <a:spLocks noChangeArrowheads="1"/>
          </p:cNvSpPr>
          <p:nvPr/>
        </p:nvSpPr>
        <p:spPr bwMode="auto">
          <a:xfrm>
            <a:off x="1367991" y="935625"/>
            <a:ext cx="1246561" cy="3819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1842" dirty="0">
                <a:solidFill>
                  <a:srgbClr val="FFFFFF"/>
                </a:solidFill>
              </a:rPr>
              <a:t>REFRESH</a:t>
            </a:r>
          </a:p>
        </p:txBody>
      </p:sp>
    </p:spTree>
    <p:extLst>
      <p:ext uri="{BB962C8B-B14F-4D97-AF65-F5344CB8AC3E}">
        <p14:creationId xmlns:p14="http://schemas.microsoft.com/office/powerpoint/2010/main" val="151081652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rinting_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8952" y="1447800"/>
            <a:ext cx="3936209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8001000" y="6477000"/>
            <a:ext cx="4141784" cy="3203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03922" tIns="51961" rIns="103922" bIns="51961">
            <a:spAutoFit/>
          </a:bodyPr>
          <a:lstStyle/>
          <a:p>
            <a:r>
              <a:rPr lang="en-US" sz="1400" i="1" dirty="0">
                <a:latin typeface="Palatino" pitchFamily="18" charset="0"/>
                <a:cs typeface="Times New Roman" pitchFamily="18" charset="0"/>
              </a:rPr>
              <a:t>from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The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Story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of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Kodak,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Douglas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Collins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1990,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p.</a:t>
            </a:r>
            <a:r>
              <a:rPr lang="en-US" sz="1400" dirty="0">
                <a:latin typeface="Palatino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Palatino" pitchFamily="18" charset="0"/>
                <a:cs typeface="Times New Roman" pitchFamily="18" charset="0"/>
              </a:rPr>
              <a:t>57</a:t>
            </a:r>
            <a:r>
              <a:rPr lang="en-US" sz="14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481954" cy="1224759"/>
          </a:xfrm>
        </p:spPr>
        <p:txBody>
          <a:bodyPr/>
          <a:lstStyle/>
          <a:p>
            <a:r>
              <a:rPr lang="en-US" dirty="0"/>
              <a:t>Kodak’s Early Camera					1888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131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wrap="square" lIns="92588" tIns="44450" rIns="92588" bIns="44450" numCol="1" anchor="ctr" anchorCtr="0" compatLnSpc="1">
            <a:prstTxWarp prst="textNoShape">
              <a:avLst/>
            </a:prstTxWarp>
          </a:bodyPr>
          <a:lstStyle/>
          <a:p>
            <a:br>
              <a:rPr lang="en-US" dirty="0"/>
            </a:br>
            <a:r>
              <a:rPr lang="en-US" dirty="0"/>
              <a:t>Update Rate vs. Refresh Rate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218082" y="3414382"/>
            <a:ext cx="9755838" cy="413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588" tIns="45482" rIns="92588" bIns="45482">
            <a:spAutoFit/>
          </a:bodyPr>
          <a:lstStyle/>
          <a:p>
            <a:pPr algn="ctr"/>
            <a:r>
              <a:rPr lang="en-US" sz="2046" dirty="0">
                <a:solidFill>
                  <a:srgbClr val="FFFFFF"/>
                </a:solidFill>
              </a:rPr>
              <a:t>Film: 24fps update rate, 3 blade shutter, 72Hz refresh rate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803956" y="5701464"/>
            <a:ext cx="6585712" cy="413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algn="ctr"/>
            <a:r>
              <a:rPr lang="en-US" sz="2046" dirty="0">
                <a:solidFill>
                  <a:srgbClr val="FFFFFF"/>
                </a:solidFill>
              </a:rPr>
              <a:t>Video: 30fps update rate, 2:1 interlacing, 60 Hz refresh rate</a:t>
            </a:r>
            <a:endParaRPr lang="en-US" sz="2456" dirty="0">
              <a:solidFill>
                <a:srgbClr val="FFFFFF"/>
              </a:solidFill>
            </a:endParaRPr>
          </a:p>
        </p:txBody>
      </p:sp>
      <p:grpSp>
        <p:nvGrpSpPr>
          <p:cNvPr id="54277" name="Group 5"/>
          <p:cNvGrpSpPr>
            <a:grpSpLocks/>
          </p:cNvGrpSpPr>
          <p:nvPr/>
        </p:nvGrpSpPr>
        <p:grpSpPr bwMode="auto">
          <a:xfrm>
            <a:off x="2184569" y="3848083"/>
            <a:ext cx="7787127" cy="1752672"/>
            <a:chOff x="777" y="2424"/>
            <a:chExt cx="4903" cy="1104"/>
          </a:xfrm>
        </p:grpSpPr>
        <p:pic>
          <p:nvPicPr>
            <p:cNvPr id="54278" name="Picture 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7" y="2704"/>
              <a:ext cx="2816" cy="72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  <p:sp>
          <p:nvSpPr>
            <p:cNvPr id="54279" name="Rectangle 7"/>
            <p:cNvSpPr>
              <a:spLocks noChangeArrowheads="1"/>
            </p:cNvSpPr>
            <p:nvPr/>
          </p:nvSpPr>
          <p:spPr bwMode="auto">
            <a:xfrm>
              <a:off x="4000" y="2424"/>
              <a:ext cx="1680" cy="110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5442" y="2600"/>
              <a:ext cx="146" cy="12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54281" name="Oval 9"/>
            <p:cNvSpPr>
              <a:spLocks noChangeArrowheads="1"/>
            </p:cNvSpPr>
            <p:nvPr/>
          </p:nvSpPr>
          <p:spPr bwMode="auto">
            <a:xfrm>
              <a:off x="5442" y="2792"/>
              <a:ext cx="146" cy="12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pic>
          <p:nvPicPr>
            <p:cNvPr id="54282" name="Picture 10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3" y="2520"/>
              <a:ext cx="1136" cy="84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4283" name="Group 11"/>
          <p:cNvGrpSpPr>
            <a:grpSpLocks/>
          </p:cNvGrpSpPr>
          <p:nvPr/>
        </p:nvGrpSpPr>
        <p:grpSpPr bwMode="auto">
          <a:xfrm>
            <a:off x="2197563" y="1403438"/>
            <a:ext cx="7692915" cy="2020690"/>
            <a:chOff x="815" y="776"/>
            <a:chExt cx="4843" cy="1272"/>
          </a:xfrm>
        </p:grpSpPr>
        <p:pic>
          <p:nvPicPr>
            <p:cNvPr id="54284" name="Picture 1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5" y="816"/>
              <a:ext cx="2888" cy="12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  <p:sp>
          <p:nvSpPr>
            <p:cNvPr id="54285" name="Rectangle 13"/>
            <p:cNvSpPr>
              <a:spLocks noChangeArrowheads="1"/>
            </p:cNvSpPr>
            <p:nvPr/>
          </p:nvSpPr>
          <p:spPr bwMode="auto">
            <a:xfrm>
              <a:off x="3892" y="776"/>
              <a:ext cx="1766" cy="123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42" dirty="0">
                <a:solidFill>
                  <a:srgbClr val="FFFFFF"/>
                </a:solidFill>
              </a:endParaRPr>
            </a:p>
          </p:txBody>
        </p:sp>
        <p:pic>
          <p:nvPicPr>
            <p:cNvPr id="54286" name="Picture 14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79" y="896"/>
              <a:ext cx="1392" cy="100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</p:grpSp>
      <p:sp>
        <p:nvSpPr>
          <p:cNvPr id="5428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1807720" y="6362575"/>
            <a:ext cx="8576561" cy="458066"/>
          </a:xfrm>
          <a:noFill/>
          <a:ln/>
        </p:spPr>
        <p:txBody>
          <a:bodyPr vert="horz" wrap="square" lIns="92588" tIns="44450" rIns="92588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2251" dirty="0"/>
              <a:t>interlacing: matches flicker limits of vision, minimizes bandwidth</a:t>
            </a:r>
          </a:p>
        </p:txBody>
      </p:sp>
    </p:spTree>
    <p:extLst>
      <p:ext uri="{BB962C8B-B14F-4D97-AF65-F5344CB8AC3E}">
        <p14:creationId xmlns:p14="http://schemas.microsoft.com/office/powerpoint/2010/main" val="3960056790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795" y="154410"/>
            <a:ext cx="3896627" cy="65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366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heres-phong_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713" y="1453252"/>
            <a:ext cx="7622844" cy="51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248518" y="311967"/>
            <a:ext cx="10759367" cy="1323805"/>
          </a:xfrm>
          <a:noFill/>
        </p:spPr>
        <p:txBody>
          <a:bodyPr anchor="ctr"/>
          <a:lstStyle/>
          <a:p>
            <a:r>
              <a:rPr lang="en-US" dirty="0" err="1"/>
              <a:t>Phong</a:t>
            </a:r>
            <a:r>
              <a:rPr lang="en-US" dirty="0"/>
              <a:t> Model: Variations of Specular Exponent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742556" y="6227671"/>
            <a:ext cx="1068075" cy="38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>
                <a:solidFill>
                  <a:srgbClr val="FFFFFF"/>
                </a:solidFill>
              </a:rPr>
              <a:t>Roy Hall</a:t>
            </a:r>
          </a:p>
        </p:txBody>
      </p:sp>
    </p:spTree>
    <p:extLst>
      <p:ext uri="{BB962C8B-B14F-4D97-AF65-F5344CB8AC3E}">
        <p14:creationId xmlns:p14="http://schemas.microsoft.com/office/powerpoint/2010/main" val="38744030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Descriptions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weren’t realistic</a:t>
            </a:r>
          </a:p>
          <a:p>
            <a:pPr lvl="1">
              <a:buNone/>
            </a:pPr>
            <a:r>
              <a:rPr lang="en-US" sz="2865" dirty="0"/>
              <a:t>	Poor material representations</a:t>
            </a:r>
          </a:p>
          <a:p>
            <a:pPr lvl="1">
              <a:buNone/>
            </a:pPr>
            <a:r>
              <a:rPr lang="en-US" sz="2865" dirty="0"/>
              <a:t>	Lack of global illumination</a:t>
            </a:r>
          </a:p>
          <a:p>
            <a:r>
              <a:rPr lang="en-US" dirty="0"/>
              <a:t>Need to measure how light reflects </a:t>
            </a:r>
          </a:p>
          <a:p>
            <a:pPr>
              <a:buNone/>
            </a:pPr>
            <a:r>
              <a:rPr lang="en-US" dirty="0"/>
              <a:t>	Need to derive algorithms to compute global illumination</a:t>
            </a:r>
          </a:p>
        </p:txBody>
      </p:sp>
    </p:spTree>
    <p:extLst>
      <p:ext uri="{BB962C8B-B14F-4D97-AF65-F5344CB8AC3E}">
        <p14:creationId xmlns:p14="http://schemas.microsoft.com/office/powerpoint/2010/main" val="10437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3780" y="1479839"/>
            <a:ext cx="7877709" cy="5223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Measurement Laboratory</a:t>
            </a:r>
          </a:p>
        </p:txBody>
      </p:sp>
    </p:spTree>
    <p:extLst>
      <p:ext uri="{BB962C8B-B14F-4D97-AF65-F5344CB8AC3E}">
        <p14:creationId xmlns:p14="http://schemas.microsoft.com/office/powerpoint/2010/main" val="79946033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threespheres"/>
          <p:cNvPicPr>
            <a:picLocks noChangeAspect="1" noChangeArrowheads="1"/>
          </p:cNvPicPr>
          <p:nvPr/>
        </p:nvPicPr>
        <p:blipFill>
          <a:blip r:embed="rId3" cstate="print"/>
          <a:srcRect l="1500" t="17999" r="1500" b="14999"/>
          <a:stretch>
            <a:fillRect/>
          </a:stretch>
        </p:blipFill>
        <p:spPr bwMode="auto">
          <a:xfrm>
            <a:off x="1819312" y="1353238"/>
            <a:ext cx="8353778" cy="256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209945" y="27377"/>
            <a:ext cx="11865515" cy="1224723"/>
          </a:xfrm>
        </p:spPr>
        <p:txBody>
          <a:bodyPr/>
          <a:lstStyle/>
          <a:p>
            <a:r>
              <a:rPr lang="en-US" dirty="0"/>
              <a:t>Reflectance           Three Approximate Components</a:t>
            </a:r>
          </a:p>
        </p:txBody>
      </p:sp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1872819" y="3992634"/>
            <a:ext cx="2988713" cy="10197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2586" tIns="45480" rIns="92586" bIns="4548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4">
                <a:solidFill>
                  <a:srgbClr val="FFFFFF"/>
                </a:solidFill>
              </a:rPr>
              <a:t>Ideal diffuse (Lambertian)</a:t>
            </a:r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7460412" y="3992634"/>
            <a:ext cx="2866891" cy="10197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2586" tIns="45480" rIns="92586" bIns="4548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4">
                <a:solidFill>
                  <a:srgbClr val="FFFFFF"/>
                </a:solidFill>
              </a:rPr>
              <a:t>Directional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4">
                <a:solidFill>
                  <a:srgbClr val="FFFFFF"/>
                </a:solidFill>
              </a:rPr>
              <a:t>diffuse</a:t>
            </a:r>
          </a:p>
        </p:txBody>
      </p:sp>
      <p:sp>
        <p:nvSpPr>
          <p:cNvPr id="360454" name="Rectangle 6"/>
          <p:cNvSpPr>
            <a:spLocks noChangeArrowheads="1"/>
          </p:cNvSpPr>
          <p:nvPr/>
        </p:nvSpPr>
        <p:spPr bwMode="auto">
          <a:xfrm>
            <a:off x="5287399" y="3992634"/>
            <a:ext cx="1617202" cy="10197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92586" tIns="45480" rIns="92586" bIns="4548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4">
                <a:solidFill>
                  <a:srgbClr val="FFFFFF"/>
                </a:solidFill>
              </a:rPr>
              <a:t>Ideal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74">
                <a:solidFill>
                  <a:srgbClr val="FFFFFF"/>
                </a:solidFill>
              </a:rPr>
              <a:t>specular</a:t>
            </a:r>
          </a:p>
        </p:txBody>
      </p:sp>
      <p:grpSp>
        <p:nvGrpSpPr>
          <p:cNvPr id="90119" name="Group 7"/>
          <p:cNvGrpSpPr>
            <a:grpSpLocks/>
          </p:cNvGrpSpPr>
          <p:nvPr/>
        </p:nvGrpSpPr>
        <p:grpSpPr bwMode="auto">
          <a:xfrm>
            <a:off x="1858200" y="5041933"/>
            <a:ext cx="2735322" cy="1341672"/>
            <a:chOff x="508" y="3176"/>
            <a:chExt cx="1531" cy="845"/>
          </a:xfrm>
        </p:grpSpPr>
        <p:grpSp>
          <p:nvGrpSpPr>
            <p:cNvPr id="90141" name="Group 8"/>
            <p:cNvGrpSpPr>
              <a:grpSpLocks/>
            </p:cNvGrpSpPr>
            <p:nvPr/>
          </p:nvGrpSpPr>
          <p:grpSpPr bwMode="auto">
            <a:xfrm>
              <a:off x="821" y="3331"/>
              <a:ext cx="932" cy="467"/>
              <a:chOff x="797" y="1451"/>
              <a:chExt cx="1387" cy="694"/>
            </a:xfrm>
          </p:grpSpPr>
          <p:sp>
            <p:nvSpPr>
              <p:cNvPr id="90152" name="Arc 9"/>
              <p:cNvSpPr>
                <a:spLocks/>
              </p:cNvSpPr>
              <p:nvPr/>
            </p:nvSpPr>
            <p:spPr bwMode="auto">
              <a:xfrm>
                <a:off x="797" y="1451"/>
                <a:ext cx="694" cy="694"/>
              </a:xfrm>
              <a:custGeom>
                <a:avLst/>
                <a:gdLst>
                  <a:gd name="T0" fmla="*/ 0 w 21600"/>
                  <a:gd name="T1" fmla="*/ 1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2"/>
                      <a:pt x="9651" y="17"/>
                      <a:pt x="2156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2"/>
                      <a:pt x="9651" y="17"/>
                      <a:pt x="2156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3C2D6D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0153" name="Arc 10"/>
              <p:cNvSpPr>
                <a:spLocks/>
              </p:cNvSpPr>
              <p:nvPr/>
            </p:nvSpPr>
            <p:spPr bwMode="auto">
              <a:xfrm>
                <a:off x="1490" y="1451"/>
                <a:ext cx="694" cy="694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1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C2D6D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0142" name="Line 11"/>
            <p:cNvSpPr>
              <a:spLocks noChangeShapeType="1"/>
            </p:cNvSpPr>
            <p:nvPr/>
          </p:nvSpPr>
          <p:spPr bwMode="auto">
            <a:xfrm flipH="1" flipV="1">
              <a:off x="840" y="3700"/>
              <a:ext cx="444" cy="1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3" name="Line 12"/>
            <p:cNvSpPr>
              <a:spLocks noChangeShapeType="1"/>
            </p:cNvSpPr>
            <p:nvPr/>
          </p:nvSpPr>
          <p:spPr bwMode="auto">
            <a:xfrm flipH="1" flipV="1">
              <a:off x="1079" y="3390"/>
              <a:ext cx="202" cy="4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4" name="Line 13"/>
            <p:cNvSpPr>
              <a:spLocks noChangeShapeType="1"/>
            </p:cNvSpPr>
            <p:nvPr/>
          </p:nvSpPr>
          <p:spPr bwMode="auto">
            <a:xfrm flipV="1">
              <a:off x="1284" y="3385"/>
              <a:ext cx="200" cy="4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5" name="Line 14"/>
            <p:cNvSpPr>
              <a:spLocks noChangeShapeType="1"/>
            </p:cNvSpPr>
            <p:nvPr/>
          </p:nvSpPr>
          <p:spPr bwMode="auto">
            <a:xfrm flipV="1">
              <a:off x="1285" y="3504"/>
              <a:ext cx="352" cy="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6" name="Line 15"/>
            <p:cNvSpPr>
              <a:spLocks noChangeShapeType="1"/>
            </p:cNvSpPr>
            <p:nvPr/>
          </p:nvSpPr>
          <p:spPr bwMode="auto">
            <a:xfrm flipV="1">
              <a:off x="1282" y="3679"/>
              <a:ext cx="446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7" name="Line 16"/>
            <p:cNvSpPr>
              <a:spLocks noChangeShapeType="1"/>
            </p:cNvSpPr>
            <p:nvPr/>
          </p:nvSpPr>
          <p:spPr bwMode="auto">
            <a:xfrm flipH="1" flipV="1">
              <a:off x="1286" y="3342"/>
              <a:ext cx="1" cy="4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8" name="Line 17"/>
            <p:cNvSpPr>
              <a:spLocks noChangeShapeType="1"/>
            </p:cNvSpPr>
            <p:nvPr/>
          </p:nvSpPr>
          <p:spPr bwMode="auto">
            <a:xfrm>
              <a:off x="508" y="3176"/>
              <a:ext cx="664" cy="5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9" name="Freeform 18"/>
            <p:cNvSpPr>
              <a:spLocks/>
            </p:cNvSpPr>
            <p:nvPr/>
          </p:nvSpPr>
          <p:spPr bwMode="auto">
            <a:xfrm>
              <a:off x="659" y="3808"/>
              <a:ext cx="1380" cy="213"/>
            </a:xfrm>
            <a:custGeom>
              <a:avLst/>
              <a:gdLst>
                <a:gd name="T0" fmla="*/ 0 w 2053"/>
                <a:gd name="T1" fmla="*/ 0 h 317"/>
                <a:gd name="T2" fmla="*/ 927 w 2053"/>
                <a:gd name="T3" fmla="*/ 0 h 317"/>
                <a:gd name="T4" fmla="*/ 927 w 2053"/>
                <a:gd name="T5" fmla="*/ 94 h 317"/>
                <a:gd name="T6" fmla="*/ 905 w 2053"/>
                <a:gd name="T7" fmla="*/ 104 h 317"/>
                <a:gd name="T8" fmla="*/ 879 w 2053"/>
                <a:gd name="T9" fmla="*/ 111 h 317"/>
                <a:gd name="T10" fmla="*/ 844 w 2053"/>
                <a:gd name="T11" fmla="*/ 114 h 317"/>
                <a:gd name="T12" fmla="*/ 807 w 2053"/>
                <a:gd name="T13" fmla="*/ 108 h 317"/>
                <a:gd name="T14" fmla="*/ 780 w 2053"/>
                <a:gd name="T15" fmla="*/ 97 h 317"/>
                <a:gd name="T16" fmla="*/ 751 w 2053"/>
                <a:gd name="T17" fmla="*/ 94 h 317"/>
                <a:gd name="T18" fmla="*/ 719 w 2053"/>
                <a:gd name="T19" fmla="*/ 99 h 317"/>
                <a:gd name="T20" fmla="*/ 692 w 2053"/>
                <a:gd name="T21" fmla="*/ 112 h 317"/>
                <a:gd name="T22" fmla="*/ 660 w 2053"/>
                <a:gd name="T23" fmla="*/ 126 h 317"/>
                <a:gd name="T24" fmla="*/ 625 w 2053"/>
                <a:gd name="T25" fmla="*/ 133 h 317"/>
                <a:gd name="T26" fmla="*/ 587 w 2053"/>
                <a:gd name="T27" fmla="*/ 134 h 317"/>
                <a:gd name="T28" fmla="*/ 547 w 2053"/>
                <a:gd name="T29" fmla="*/ 133 h 317"/>
                <a:gd name="T30" fmla="*/ 501 w 2053"/>
                <a:gd name="T31" fmla="*/ 142 h 317"/>
                <a:gd name="T32" fmla="*/ 447 w 2053"/>
                <a:gd name="T33" fmla="*/ 138 h 317"/>
                <a:gd name="T34" fmla="*/ 404 w 2053"/>
                <a:gd name="T35" fmla="*/ 119 h 317"/>
                <a:gd name="T36" fmla="*/ 364 w 2053"/>
                <a:gd name="T37" fmla="*/ 118 h 317"/>
                <a:gd name="T38" fmla="*/ 335 w 2053"/>
                <a:gd name="T39" fmla="*/ 128 h 317"/>
                <a:gd name="T40" fmla="*/ 300 w 2053"/>
                <a:gd name="T41" fmla="*/ 138 h 317"/>
                <a:gd name="T42" fmla="*/ 267 w 2053"/>
                <a:gd name="T43" fmla="*/ 142 h 317"/>
                <a:gd name="T44" fmla="*/ 233 w 2053"/>
                <a:gd name="T45" fmla="*/ 138 h 317"/>
                <a:gd name="T46" fmla="*/ 199 w 2053"/>
                <a:gd name="T47" fmla="*/ 124 h 317"/>
                <a:gd name="T48" fmla="*/ 165 w 2053"/>
                <a:gd name="T49" fmla="*/ 112 h 317"/>
                <a:gd name="T50" fmla="*/ 137 w 2053"/>
                <a:gd name="T51" fmla="*/ 114 h 317"/>
                <a:gd name="T52" fmla="*/ 104 w 2053"/>
                <a:gd name="T53" fmla="*/ 124 h 317"/>
                <a:gd name="T54" fmla="*/ 75 w 2053"/>
                <a:gd name="T55" fmla="*/ 126 h 317"/>
                <a:gd name="T56" fmla="*/ 52 w 2053"/>
                <a:gd name="T57" fmla="*/ 126 h 317"/>
                <a:gd name="T58" fmla="*/ 21 w 2053"/>
                <a:gd name="T59" fmla="*/ 121 h 317"/>
                <a:gd name="T60" fmla="*/ 0 w 2053"/>
                <a:gd name="T61" fmla="*/ 105 h 317"/>
                <a:gd name="T62" fmla="*/ 0 w 2053"/>
                <a:gd name="T63" fmla="*/ 0 h 3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3"/>
                <a:gd name="T97" fmla="*/ 0 h 317"/>
                <a:gd name="T98" fmla="*/ 2053 w 2053"/>
                <a:gd name="T99" fmla="*/ 317 h 3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3" h="317">
                  <a:moveTo>
                    <a:pt x="0" y="0"/>
                  </a:moveTo>
                  <a:lnTo>
                    <a:pt x="2052" y="0"/>
                  </a:lnTo>
                  <a:lnTo>
                    <a:pt x="2052" y="208"/>
                  </a:lnTo>
                  <a:lnTo>
                    <a:pt x="2003" y="230"/>
                  </a:lnTo>
                  <a:lnTo>
                    <a:pt x="1946" y="245"/>
                  </a:lnTo>
                  <a:lnTo>
                    <a:pt x="1869" y="253"/>
                  </a:lnTo>
                  <a:lnTo>
                    <a:pt x="1785" y="238"/>
                  </a:lnTo>
                  <a:lnTo>
                    <a:pt x="1725" y="216"/>
                  </a:lnTo>
                  <a:lnTo>
                    <a:pt x="1661" y="208"/>
                  </a:lnTo>
                  <a:lnTo>
                    <a:pt x="1591" y="219"/>
                  </a:lnTo>
                  <a:lnTo>
                    <a:pt x="1531" y="249"/>
                  </a:lnTo>
                  <a:lnTo>
                    <a:pt x="1461" y="279"/>
                  </a:lnTo>
                  <a:lnTo>
                    <a:pt x="1383" y="294"/>
                  </a:lnTo>
                  <a:lnTo>
                    <a:pt x="1299" y="297"/>
                  </a:lnTo>
                  <a:lnTo>
                    <a:pt x="1211" y="294"/>
                  </a:lnTo>
                  <a:lnTo>
                    <a:pt x="1109" y="316"/>
                  </a:lnTo>
                  <a:lnTo>
                    <a:pt x="989" y="305"/>
                  </a:lnTo>
                  <a:lnTo>
                    <a:pt x="894" y="264"/>
                  </a:lnTo>
                  <a:lnTo>
                    <a:pt x="806" y="260"/>
                  </a:lnTo>
                  <a:lnTo>
                    <a:pt x="743" y="283"/>
                  </a:lnTo>
                  <a:lnTo>
                    <a:pt x="665" y="305"/>
                  </a:lnTo>
                  <a:lnTo>
                    <a:pt x="591" y="316"/>
                  </a:lnTo>
                  <a:lnTo>
                    <a:pt x="514" y="305"/>
                  </a:lnTo>
                  <a:lnTo>
                    <a:pt x="440" y="275"/>
                  </a:lnTo>
                  <a:lnTo>
                    <a:pt x="366" y="249"/>
                  </a:lnTo>
                  <a:lnTo>
                    <a:pt x="303" y="253"/>
                  </a:lnTo>
                  <a:lnTo>
                    <a:pt x="229" y="275"/>
                  </a:lnTo>
                  <a:lnTo>
                    <a:pt x="165" y="279"/>
                  </a:lnTo>
                  <a:lnTo>
                    <a:pt x="116" y="279"/>
                  </a:lnTo>
                  <a:lnTo>
                    <a:pt x="46" y="268"/>
                  </a:lnTo>
                  <a:lnTo>
                    <a:pt x="0" y="234"/>
                  </a:lnTo>
                  <a:lnTo>
                    <a:pt x="0" y="0"/>
                  </a:lnTo>
                </a:path>
              </a:pathLst>
            </a:custGeom>
            <a:solidFill>
              <a:srgbClr val="028D96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50" name="Freeform 19"/>
            <p:cNvSpPr>
              <a:spLocks/>
            </p:cNvSpPr>
            <p:nvPr/>
          </p:nvSpPr>
          <p:spPr bwMode="auto">
            <a:xfrm>
              <a:off x="659" y="3808"/>
              <a:ext cx="1377" cy="1"/>
            </a:xfrm>
            <a:custGeom>
              <a:avLst/>
              <a:gdLst>
                <a:gd name="T0" fmla="*/ 0 w 2049"/>
                <a:gd name="T1" fmla="*/ 0 h 1"/>
                <a:gd name="T2" fmla="*/ 925 w 2049"/>
                <a:gd name="T3" fmla="*/ 0 h 1"/>
                <a:gd name="T4" fmla="*/ 0 60000 65536"/>
                <a:gd name="T5" fmla="*/ 0 60000 65536"/>
                <a:gd name="T6" fmla="*/ 0 w 2049"/>
                <a:gd name="T7" fmla="*/ 0 h 1"/>
                <a:gd name="T8" fmla="*/ 2049 w 204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49" h="1">
                  <a:moveTo>
                    <a:pt x="0" y="0"/>
                  </a:moveTo>
                  <a:lnTo>
                    <a:pt x="2048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51" name="Oval 20"/>
            <p:cNvSpPr>
              <a:spLocks noChangeArrowheads="1"/>
            </p:cNvSpPr>
            <p:nvPr/>
          </p:nvSpPr>
          <p:spPr bwMode="auto">
            <a:xfrm>
              <a:off x="1241" y="3758"/>
              <a:ext cx="92" cy="92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0120" name="Group 21"/>
          <p:cNvGrpSpPr>
            <a:grpSpLocks/>
          </p:cNvGrpSpPr>
          <p:nvPr/>
        </p:nvGrpSpPr>
        <p:grpSpPr bwMode="auto">
          <a:xfrm>
            <a:off x="5038582" y="5204363"/>
            <a:ext cx="2288639" cy="1179242"/>
            <a:chOff x="2288" y="3278"/>
            <a:chExt cx="1281" cy="743"/>
          </a:xfrm>
        </p:grpSpPr>
        <p:sp>
          <p:nvSpPr>
            <p:cNvPr id="90135" name="Line 22"/>
            <p:cNvSpPr>
              <a:spLocks noChangeShapeType="1"/>
            </p:cNvSpPr>
            <p:nvPr/>
          </p:nvSpPr>
          <p:spPr bwMode="auto">
            <a:xfrm flipV="1">
              <a:off x="2867" y="3278"/>
              <a:ext cx="702" cy="55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6" name="Line 23"/>
            <p:cNvSpPr>
              <a:spLocks noChangeShapeType="1"/>
            </p:cNvSpPr>
            <p:nvPr/>
          </p:nvSpPr>
          <p:spPr bwMode="auto">
            <a:xfrm flipV="1">
              <a:off x="2861" y="3504"/>
              <a:ext cx="417" cy="3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7" name="Freeform 24"/>
            <p:cNvSpPr>
              <a:spLocks/>
            </p:cNvSpPr>
            <p:nvPr/>
          </p:nvSpPr>
          <p:spPr bwMode="auto">
            <a:xfrm>
              <a:off x="2288" y="3832"/>
              <a:ext cx="1226" cy="189"/>
            </a:xfrm>
            <a:custGeom>
              <a:avLst/>
              <a:gdLst>
                <a:gd name="T0" fmla="*/ 0 w 2053"/>
                <a:gd name="T1" fmla="*/ 0 h 317"/>
                <a:gd name="T2" fmla="*/ 732 w 2053"/>
                <a:gd name="T3" fmla="*/ 0 h 317"/>
                <a:gd name="T4" fmla="*/ 732 w 2053"/>
                <a:gd name="T5" fmla="*/ 74 h 317"/>
                <a:gd name="T6" fmla="*/ 714 w 2053"/>
                <a:gd name="T7" fmla="*/ 82 h 317"/>
                <a:gd name="T8" fmla="*/ 694 w 2053"/>
                <a:gd name="T9" fmla="*/ 87 h 317"/>
                <a:gd name="T10" fmla="*/ 666 w 2053"/>
                <a:gd name="T11" fmla="*/ 90 h 317"/>
                <a:gd name="T12" fmla="*/ 637 w 2053"/>
                <a:gd name="T13" fmla="*/ 85 h 317"/>
                <a:gd name="T14" fmla="*/ 615 w 2053"/>
                <a:gd name="T15" fmla="*/ 77 h 317"/>
                <a:gd name="T16" fmla="*/ 592 w 2053"/>
                <a:gd name="T17" fmla="*/ 74 h 317"/>
                <a:gd name="T18" fmla="*/ 567 w 2053"/>
                <a:gd name="T19" fmla="*/ 78 h 317"/>
                <a:gd name="T20" fmla="*/ 546 w 2053"/>
                <a:gd name="T21" fmla="*/ 88 h 317"/>
                <a:gd name="T22" fmla="*/ 521 w 2053"/>
                <a:gd name="T23" fmla="*/ 99 h 317"/>
                <a:gd name="T24" fmla="*/ 493 w 2053"/>
                <a:gd name="T25" fmla="*/ 104 h 317"/>
                <a:gd name="T26" fmla="*/ 463 w 2053"/>
                <a:gd name="T27" fmla="*/ 106 h 317"/>
                <a:gd name="T28" fmla="*/ 432 w 2053"/>
                <a:gd name="T29" fmla="*/ 104 h 317"/>
                <a:gd name="T30" fmla="*/ 395 w 2053"/>
                <a:gd name="T31" fmla="*/ 112 h 317"/>
                <a:gd name="T32" fmla="*/ 353 w 2053"/>
                <a:gd name="T33" fmla="*/ 109 h 317"/>
                <a:gd name="T34" fmla="*/ 319 w 2053"/>
                <a:gd name="T35" fmla="*/ 94 h 317"/>
                <a:gd name="T36" fmla="*/ 287 w 2053"/>
                <a:gd name="T37" fmla="*/ 92 h 317"/>
                <a:gd name="T38" fmla="*/ 265 w 2053"/>
                <a:gd name="T39" fmla="*/ 101 h 317"/>
                <a:gd name="T40" fmla="*/ 237 w 2053"/>
                <a:gd name="T41" fmla="*/ 109 h 317"/>
                <a:gd name="T42" fmla="*/ 211 w 2053"/>
                <a:gd name="T43" fmla="*/ 112 h 317"/>
                <a:gd name="T44" fmla="*/ 183 w 2053"/>
                <a:gd name="T45" fmla="*/ 109 h 317"/>
                <a:gd name="T46" fmla="*/ 157 w 2053"/>
                <a:gd name="T47" fmla="*/ 98 h 317"/>
                <a:gd name="T48" fmla="*/ 131 w 2053"/>
                <a:gd name="T49" fmla="*/ 88 h 317"/>
                <a:gd name="T50" fmla="*/ 108 w 2053"/>
                <a:gd name="T51" fmla="*/ 90 h 317"/>
                <a:gd name="T52" fmla="*/ 82 w 2053"/>
                <a:gd name="T53" fmla="*/ 98 h 317"/>
                <a:gd name="T54" fmla="*/ 59 w 2053"/>
                <a:gd name="T55" fmla="*/ 99 h 317"/>
                <a:gd name="T56" fmla="*/ 41 w 2053"/>
                <a:gd name="T57" fmla="*/ 99 h 317"/>
                <a:gd name="T58" fmla="*/ 16 w 2053"/>
                <a:gd name="T59" fmla="*/ 95 h 317"/>
                <a:gd name="T60" fmla="*/ 0 w 2053"/>
                <a:gd name="T61" fmla="*/ 83 h 317"/>
                <a:gd name="T62" fmla="*/ 0 w 2053"/>
                <a:gd name="T63" fmla="*/ 0 h 3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3"/>
                <a:gd name="T97" fmla="*/ 0 h 317"/>
                <a:gd name="T98" fmla="*/ 2053 w 2053"/>
                <a:gd name="T99" fmla="*/ 317 h 3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3" h="317">
                  <a:moveTo>
                    <a:pt x="0" y="0"/>
                  </a:moveTo>
                  <a:lnTo>
                    <a:pt x="2052" y="0"/>
                  </a:lnTo>
                  <a:lnTo>
                    <a:pt x="2052" y="208"/>
                  </a:lnTo>
                  <a:lnTo>
                    <a:pt x="2003" y="230"/>
                  </a:lnTo>
                  <a:lnTo>
                    <a:pt x="1946" y="245"/>
                  </a:lnTo>
                  <a:lnTo>
                    <a:pt x="1869" y="253"/>
                  </a:lnTo>
                  <a:lnTo>
                    <a:pt x="1785" y="238"/>
                  </a:lnTo>
                  <a:lnTo>
                    <a:pt x="1725" y="216"/>
                  </a:lnTo>
                  <a:lnTo>
                    <a:pt x="1661" y="208"/>
                  </a:lnTo>
                  <a:lnTo>
                    <a:pt x="1591" y="219"/>
                  </a:lnTo>
                  <a:lnTo>
                    <a:pt x="1531" y="249"/>
                  </a:lnTo>
                  <a:lnTo>
                    <a:pt x="1461" y="279"/>
                  </a:lnTo>
                  <a:lnTo>
                    <a:pt x="1383" y="294"/>
                  </a:lnTo>
                  <a:lnTo>
                    <a:pt x="1299" y="297"/>
                  </a:lnTo>
                  <a:lnTo>
                    <a:pt x="1211" y="294"/>
                  </a:lnTo>
                  <a:lnTo>
                    <a:pt x="1109" y="316"/>
                  </a:lnTo>
                  <a:lnTo>
                    <a:pt x="989" y="305"/>
                  </a:lnTo>
                  <a:lnTo>
                    <a:pt x="894" y="264"/>
                  </a:lnTo>
                  <a:lnTo>
                    <a:pt x="806" y="260"/>
                  </a:lnTo>
                  <a:lnTo>
                    <a:pt x="743" y="283"/>
                  </a:lnTo>
                  <a:lnTo>
                    <a:pt x="665" y="305"/>
                  </a:lnTo>
                  <a:lnTo>
                    <a:pt x="591" y="316"/>
                  </a:lnTo>
                  <a:lnTo>
                    <a:pt x="514" y="305"/>
                  </a:lnTo>
                  <a:lnTo>
                    <a:pt x="440" y="275"/>
                  </a:lnTo>
                  <a:lnTo>
                    <a:pt x="366" y="249"/>
                  </a:lnTo>
                  <a:lnTo>
                    <a:pt x="303" y="253"/>
                  </a:lnTo>
                  <a:lnTo>
                    <a:pt x="229" y="275"/>
                  </a:lnTo>
                  <a:lnTo>
                    <a:pt x="165" y="279"/>
                  </a:lnTo>
                  <a:lnTo>
                    <a:pt x="116" y="279"/>
                  </a:lnTo>
                  <a:lnTo>
                    <a:pt x="46" y="268"/>
                  </a:lnTo>
                  <a:lnTo>
                    <a:pt x="0" y="234"/>
                  </a:lnTo>
                  <a:lnTo>
                    <a:pt x="0" y="0"/>
                  </a:lnTo>
                </a:path>
              </a:pathLst>
            </a:custGeom>
            <a:solidFill>
              <a:srgbClr val="028D96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8" name="Freeform 25"/>
            <p:cNvSpPr>
              <a:spLocks/>
            </p:cNvSpPr>
            <p:nvPr/>
          </p:nvSpPr>
          <p:spPr bwMode="auto">
            <a:xfrm>
              <a:off x="2288" y="3832"/>
              <a:ext cx="1224" cy="1"/>
            </a:xfrm>
            <a:custGeom>
              <a:avLst/>
              <a:gdLst>
                <a:gd name="T0" fmla="*/ 0 w 2049"/>
                <a:gd name="T1" fmla="*/ 0 h 1"/>
                <a:gd name="T2" fmla="*/ 731 w 2049"/>
                <a:gd name="T3" fmla="*/ 0 h 1"/>
                <a:gd name="T4" fmla="*/ 0 60000 65536"/>
                <a:gd name="T5" fmla="*/ 0 60000 65536"/>
                <a:gd name="T6" fmla="*/ 0 w 2049"/>
                <a:gd name="T7" fmla="*/ 0 h 1"/>
                <a:gd name="T8" fmla="*/ 2049 w 204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49" h="1">
                  <a:moveTo>
                    <a:pt x="0" y="0"/>
                  </a:moveTo>
                  <a:lnTo>
                    <a:pt x="2048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9" name="Line 26"/>
            <p:cNvSpPr>
              <a:spLocks noChangeShapeType="1"/>
            </p:cNvSpPr>
            <p:nvPr/>
          </p:nvSpPr>
          <p:spPr bwMode="auto">
            <a:xfrm>
              <a:off x="2448" y="3521"/>
              <a:ext cx="332" cy="25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40" name="Oval 27"/>
            <p:cNvSpPr>
              <a:spLocks noChangeArrowheads="1"/>
            </p:cNvSpPr>
            <p:nvPr/>
          </p:nvSpPr>
          <p:spPr bwMode="auto">
            <a:xfrm>
              <a:off x="2824" y="3787"/>
              <a:ext cx="82" cy="82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0121" name="Group 28"/>
          <p:cNvGrpSpPr>
            <a:grpSpLocks/>
          </p:cNvGrpSpPr>
          <p:nvPr/>
        </p:nvGrpSpPr>
        <p:grpSpPr bwMode="auto">
          <a:xfrm>
            <a:off x="7489651" y="5037060"/>
            <a:ext cx="2862018" cy="1346545"/>
            <a:chOff x="3660" y="3173"/>
            <a:chExt cx="1602" cy="848"/>
          </a:xfrm>
        </p:grpSpPr>
        <p:sp>
          <p:nvSpPr>
            <p:cNvPr id="90122" name="Freeform 29"/>
            <p:cNvSpPr>
              <a:spLocks/>
            </p:cNvSpPr>
            <p:nvPr/>
          </p:nvSpPr>
          <p:spPr bwMode="auto">
            <a:xfrm>
              <a:off x="4337" y="3341"/>
              <a:ext cx="925" cy="509"/>
            </a:xfrm>
            <a:custGeom>
              <a:avLst/>
              <a:gdLst>
                <a:gd name="T0" fmla="*/ 2 w 925"/>
                <a:gd name="T1" fmla="*/ 509 h 509"/>
                <a:gd name="T2" fmla="*/ 60 w 925"/>
                <a:gd name="T3" fmla="*/ 294 h 509"/>
                <a:gd name="T4" fmla="*/ 362 w 925"/>
                <a:gd name="T5" fmla="*/ 56 h 509"/>
                <a:gd name="T6" fmla="*/ 852 w 925"/>
                <a:gd name="T7" fmla="*/ 33 h 509"/>
                <a:gd name="T8" fmla="*/ 801 w 925"/>
                <a:gd name="T9" fmla="*/ 252 h 509"/>
                <a:gd name="T10" fmla="*/ 439 w 925"/>
                <a:gd name="T11" fmla="*/ 494 h 5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5"/>
                <a:gd name="T19" fmla="*/ 0 h 509"/>
                <a:gd name="T20" fmla="*/ 925 w 925"/>
                <a:gd name="T21" fmla="*/ 509 h 5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5" h="509">
                  <a:moveTo>
                    <a:pt x="2" y="509"/>
                  </a:moveTo>
                  <a:cubicBezTo>
                    <a:pt x="12" y="473"/>
                    <a:pt x="0" y="369"/>
                    <a:pt x="60" y="294"/>
                  </a:cubicBezTo>
                  <a:cubicBezTo>
                    <a:pt x="120" y="219"/>
                    <a:pt x="230" y="99"/>
                    <a:pt x="362" y="56"/>
                  </a:cubicBezTo>
                  <a:cubicBezTo>
                    <a:pt x="494" y="13"/>
                    <a:pt x="779" y="0"/>
                    <a:pt x="852" y="33"/>
                  </a:cubicBezTo>
                  <a:cubicBezTo>
                    <a:pt x="925" y="66"/>
                    <a:pt x="870" y="175"/>
                    <a:pt x="801" y="252"/>
                  </a:cubicBezTo>
                  <a:cubicBezTo>
                    <a:pt x="732" y="329"/>
                    <a:pt x="514" y="444"/>
                    <a:pt x="439" y="494"/>
                  </a:cubicBezTo>
                </a:path>
              </a:pathLst>
            </a:custGeom>
            <a:solidFill>
              <a:srgbClr val="3C2D6D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3" name="Line 30"/>
            <p:cNvSpPr>
              <a:spLocks noChangeShapeType="1"/>
            </p:cNvSpPr>
            <p:nvPr/>
          </p:nvSpPr>
          <p:spPr bwMode="auto">
            <a:xfrm flipH="1" flipV="1">
              <a:off x="4405" y="3631"/>
              <a:ext cx="48" cy="1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4" name="Line 31"/>
            <p:cNvSpPr>
              <a:spLocks noChangeShapeType="1"/>
            </p:cNvSpPr>
            <p:nvPr/>
          </p:nvSpPr>
          <p:spPr bwMode="auto">
            <a:xfrm flipV="1">
              <a:off x="4453" y="3468"/>
              <a:ext cx="131" cy="3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5" name="Line 32"/>
            <p:cNvSpPr>
              <a:spLocks noChangeShapeType="1"/>
            </p:cNvSpPr>
            <p:nvPr/>
          </p:nvSpPr>
          <p:spPr bwMode="auto">
            <a:xfrm flipV="1">
              <a:off x="4453" y="3385"/>
              <a:ext cx="388" cy="4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6" name="Line 33"/>
            <p:cNvSpPr>
              <a:spLocks noChangeShapeType="1"/>
            </p:cNvSpPr>
            <p:nvPr/>
          </p:nvSpPr>
          <p:spPr bwMode="auto">
            <a:xfrm flipV="1">
              <a:off x="4453" y="3385"/>
              <a:ext cx="730" cy="4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7" name="Line 34"/>
            <p:cNvSpPr>
              <a:spLocks noChangeShapeType="1"/>
            </p:cNvSpPr>
            <p:nvPr/>
          </p:nvSpPr>
          <p:spPr bwMode="auto">
            <a:xfrm flipV="1">
              <a:off x="4453" y="3521"/>
              <a:ext cx="730" cy="2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8" name="Line 35"/>
            <p:cNvSpPr>
              <a:spLocks noChangeShapeType="1"/>
            </p:cNvSpPr>
            <p:nvPr/>
          </p:nvSpPr>
          <p:spPr bwMode="auto">
            <a:xfrm flipV="1">
              <a:off x="4453" y="3700"/>
              <a:ext cx="522" cy="11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29" name="Oval 36"/>
            <p:cNvSpPr>
              <a:spLocks noChangeArrowheads="1"/>
            </p:cNvSpPr>
            <p:nvPr/>
          </p:nvSpPr>
          <p:spPr bwMode="auto">
            <a:xfrm>
              <a:off x="4402" y="3761"/>
              <a:ext cx="90" cy="89"/>
            </a:xfrm>
            <a:prstGeom prst="ellipse">
              <a:avLst/>
            </a:prstGeom>
            <a:solidFill>
              <a:srgbClr val="FF814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0" name="Freeform 37"/>
            <p:cNvSpPr>
              <a:spLocks/>
            </p:cNvSpPr>
            <p:nvPr/>
          </p:nvSpPr>
          <p:spPr bwMode="auto">
            <a:xfrm>
              <a:off x="3791" y="3817"/>
              <a:ext cx="1322" cy="204"/>
            </a:xfrm>
            <a:custGeom>
              <a:avLst/>
              <a:gdLst>
                <a:gd name="T0" fmla="*/ 0 w 2053"/>
                <a:gd name="T1" fmla="*/ 0 h 317"/>
                <a:gd name="T2" fmla="*/ 851 w 2053"/>
                <a:gd name="T3" fmla="*/ 0 h 317"/>
                <a:gd name="T4" fmla="*/ 851 w 2053"/>
                <a:gd name="T5" fmla="*/ 86 h 317"/>
                <a:gd name="T6" fmla="*/ 831 w 2053"/>
                <a:gd name="T7" fmla="*/ 95 h 317"/>
                <a:gd name="T8" fmla="*/ 807 w 2053"/>
                <a:gd name="T9" fmla="*/ 102 h 317"/>
                <a:gd name="T10" fmla="*/ 775 w 2053"/>
                <a:gd name="T11" fmla="*/ 105 h 317"/>
                <a:gd name="T12" fmla="*/ 740 w 2053"/>
                <a:gd name="T13" fmla="*/ 98 h 317"/>
                <a:gd name="T14" fmla="*/ 715 w 2053"/>
                <a:gd name="T15" fmla="*/ 89 h 317"/>
                <a:gd name="T16" fmla="*/ 689 w 2053"/>
                <a:gd name="T17" fmla="*/ 86 h 317"/>
                <a:gd name="T18" fmla="*/ 660 w 2053"/>
                <a:gd name="T19" fmla="*/ 91 h 317"/>
                <a:gd name="T20" fmla="*/ 635 w 2053"/>
                <a:gd name="T21" fmla="*/ 103 h 317"/>
                <a:gd name="T22" fmla="*/ 606 w 2053"/>
                <a:gd name="T23" fmla="*/ 116 h 317"/>
                <a:gd name="T24" fmla="*/ 574 w 2053"/>
                <a:gd name="T25" fmla="*/ 122 h 317"/>
                <a:gd name="T26" fmla="*/ 538 w 2053"/>
                <a:gd name="T27" fmla="*/ 123 h 317"/>
                <a:gd name="T28" fmla="*/ 502 w 2053"/>
                <a:gd name="T29" fmla="*/ 122 h 317"/>
                <a:gd name="T30" fmla="*/ 460 w 2053"/>
                <a:gd name="T31" fmla="*/ 131 h 317"/>
                <a:gd name="T32" fmla="*/ 410 w 2053"/>
                <a:gd name="T33" fmla="*/ 126 h 317"/>
                <a:gd name="T34" fmla="*/ 371 w 2053"/>
                <a:gd name="T35" fmla="*/ 109 h 317"/>
                <a:gd name="T36" fmla="*/ 334 w 2053"/>
                <a:gd name="T37" fmla="*/ 107 h 317"/>
                <a:gd name="T38" fmla="*/ 308 w 2053"/>
                <a:gd name="T39" fmla="*/ 117 h 317"/>
                <a:gd name="T40" fmla="*/ 276 w 2053"/>
                <a:gd name="T41" fmla="*/ 126 h 317"/>
                <a:gd name="T42" fmla="*/ 245 w 2053"/>
                <a:gd name="T43" fmla="*/ 131 h 317"/>
                <a:gd name="T44" fmla="*/ 213 w 2053"/>
                <a:gd name="T45" fmla="*/ 126 h 317"/>
                <a:gd name="T46" fmla="*/ 182 w 2053"/>
                <a:gd name="T47" fmla="*/ 114 h 317"/>
                <a:gd name="T48" fmla="*/ 152 w 2053"/>
                <a:gd name="T49" fmla="*/ 103 h 317"/>
                <a:gd name="T50" fmla="*/ 126 w 2053"/>
                <a:gd name="T51" fmla="*/ 105 h 317"/>
                <a:gd name="T52" fmla="*/ 95 w 2053"/>
                <a:gd name="T53" fmla="*/ 114 h 317"/>
                <a:gd name="T54" fmla="*/ 68 w 2053"/>
                <a:gd name="T55" fmla="*/ 116 h 317"/>
                <a:gd name="T56" fmla="*/ 48 w 2053"/>
                <a:gd name="T57" fmla="*/ 116 h 317"/>
                <a:gd name="T58" fmla="*/ 19 w 2053"/>
                <a:gd name="T59" fmla="*/ 111 h 317"/>
                <a:gd name="T60" fmla="*/ 0 w 2053"/>
                <a:gd name="T61" fmla="*/ 97 h 317"/>
                <a:gd name="T62" fmla="*/ 0 w 2053"/>
                <a:gd name="T63" fmla="*/ 0 h 3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3"/>
                <a:gd name="T97" fmla="*/ 0 h 317"/>
                <a:gd name="T98" fmla="*/ 2053 w 2053"/>
                <a:gd name="T99" fmla="*/ 317 h 3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3" h="317">
                  <a:moveTo>
                    <a:pt x="0" y="0"/>
                  </a:moveTo>
                  <a:lnTo>
                    <a:pt x="2052" y="0"/>
                  </a:lnTo>
                  <a:lnTo>
                    <a:pt x="2052" y="208"/>
                  </a:lnTo>
                  <a:lnTo>
                    <a:pt x="2003" y="230"/>
                  </a:lnTo>
                  <a:lnTo>
                    <a:pt x="1946" y="245"/>
                  </a:lnTo>
                  <a:lnTo>
                    <a:pt x="1869" y="253"/>
                  </a:lnTo>
                  <a:lnTo>
                    <a:pt x="1785" y="238"/>
                  </a:lnTo>
                  <a:lnTo>
                    <a:pt x="1725" y="216"/>
                  </a:lnTo>
                  <a:lnTo>
                    <a:pt x="1661" y="208"/>
                  </a:lnTo>
                  <a:lnTo>
                    <a:pt x="1591" y="219"/>
                  </a:lnTo>
                  <a:lnTo>
                    <a:pt x="1531" y="249"/>
                  </a:lnTo>
                  <a:lnTo>
                    <a:pt x="1461" y="279"/>
                  </a:lnTo>
                  <a:lnTo>
                    <a:pt x="1383" y="294"/>
                  </a:lnTo>
                  <a:lnTo>
                    <a:pt x="1299" y="297"/>
                  </a:lnTo>
                  <a:lnTo>
                    <a:pt x="1211" y="294"/>
                  </a:lnTo>
                  <a:lnTo>
                    <a:pt x="1109" y="316"/>
                  </a:lnTo>
                  <a:lnTo>
                    <a:pt x="989" y="305"/>
                  </a:lnTo>
                  <a:lnTo>
                    <a:pt x="894" y="264"/>
                  </a:lnTo>
                  <a:lnTo>
                    <a:pt x="806" y="260"/>
                  </a:lnTo>
                  <a:lnTo>
                    <a:pt x="743" y="283"/>
                  </a:lnTo>
                  <a:lnTo>
                    <a:pt x="665" y="305"/>
                  </a:lnTo>
                  <a:lnTo>
                    <a:pt x="591" y="316"/>
                  </a:lnTo>
                  <a:lnTo>
                    <a:pt x="514" y="305"/>
                  </a:lnTo>
                  <a:lnTo>
                    <a:pt x="440" y="275"/>
                  </a:lnTo>
                  <a:lnTo>
                    <a:pt x="366" y="249"/>
                  </a:lnTo>
                  <a:lnTo>
                    <a:pt x="303" y="253"/>
                  </a:lnTo>
                  <a:lnTo>
                    <a:pt x="229" y="275"/>
                  </a:lnTo>
                  <a:lnTo>
                    <a:pt x="165" y="279"/>
                  </a:lnTo>
                  <a:lnTo>
                    <a:pt x="116" y="279"/>
                  </a:lnTo>
                  <a:lnTo>
                    <a:pt x="46" y="268"/>
                  </a:lnTo>
                  <a:lnTo>
                    <a:pt x="0" y="234"/>
                  </a:lnTo>
                  <a:lnTo>
                    <a:pt x="0" y="0"/>
                  </a:lnTo>
                </a:path>
              </a:pathLst>
            </a:custGeom>
            <a:solidFill>
              <a:srgbClr val="028D96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1" name="Freeform 38"/>
            <p:cNvSpPr>
              <a:spLocks/>
            </p:cNvSpPr>
            <p:nvPr/>
          </p:nvSpPr>
          <p:spPr bwMode="auto">
            <a:xfrm>
              <a:off x="3791" y="3817"/>
              <a:ext cx="1319" cy="1"/>
            </a:xfrm>
            <a:custGeom>
              <a:avLst/>
              <a:gdLst>
                <a:gd name="T0" fmla="*/ 0 w 2049"/>
                <a:gd name="T1" fmla="*/ 0 h 1"/>
                <a:gd name="T2" fmla="*/ 848 w 2049"/>
                <a:gd name="T3" fmla="*/ 0 h 1"/>
                <a:gd name="T4" fmla="*/ 0 60000 65536"/>
                <a:gd name="T5" fmla="*/ 0 60000 65536"/>
                <a:gd name="T6" fmla="*/ 0 w 2049"/>
                <a:gd name="T7" fmla="*/ 0 h 1"/>
                <a:gd name="T8" fmla="*/ 2049 w 204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49" h="1">
                  <a:moveTo>
                    <a:pt x="0" y="0"/>
                  </a:moveTo>
                  <a:lnTo>
                    <a:pt x="2048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2" name="Oval 39"/>
            <p:cNvSpPr>
              <a:spLocks noChangeArrowheads="1"/>
            </p:cNvSpPr>
            <p:nvPr/>
          </p:nvSpPr>
          <p:spPr bwMode="auto">
            <a:xfrm>
              <a:off x="4405" y="3761"/>
              <a:ext cx="89" cy="89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3" name="Line 40"/>
            <p:cNvSpPr>
              <a:spLocks noChangeShapeType="1"/>
            </p:cNvSpPr>
            <p:nvPr/>
          </p:nvSpPr>
          <p:spPr bwMode="auto">
            <a:xfrm>
              <a:off x="3660" y="3183"/>
              <a:ext cx="636" cy="50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134" name="Line 41"/>
            <p:cNvSpPr>
              <a:spLocks noChangeShapeType="1"/>
            </p:cNvSpPr>
            <p:nvPr/>
          </p:nvSpPr>
          <p:spPr bwMode="auto">
            <a:xfrm flipV="1">
              <a:off x="4453" y="3173"/>
              <a:ext cx="809" cy="63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72087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anyvases-corrected"/>
          <p:cNvPicPr>
            <a:picLocks noChangeAspect="1" noChangeArrowheads="1"/>
          </p:cNvPicPr>
          <p:nvPr/>
        </p:nvPicPr>
        <p:blipFill>
          <a:blip r:embed="rId2" cstate="print"/>
          <a:srcRect t="17500" b="12500"/>
          <a:stretch>
            <a:fillRect/>
          </a:stretch>
        </p:blipFill>
        <p:spPr bwMode="auto">
          <a:xfrm>
            <a:off x="2119713" y="1713739"/>
            <a:ext cx="7697260" cy="448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Cook-Torrance Renderings           1979</a:t>
            </a:r>
          </a:p>
        </p:txBody>
      </p:sp>
    </p:spTree>
    <p:extLst>
      <p:ext uri="{BB962C8B-B14F-4D97-AF65-F5344CB8AC3E}">
        <p14:creationId xmlns:p14="http://schemas.microsoft.com/office/powerpoint/2010/main" val="34428038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18" y="34812"/>
            <a:ext cx="11850897" cy="1224723"/>
          </a:xfrm>
        </p:spPr>
        <p:txBody>
          <a:bodyPr/>
          <a:lstStyle/>
          <a:p>
            <a:r>
              <a:rPr lang="en-US" dirty="0"/>
              <a:t>The Geometry of Scattering from a Layered Surface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847" y="1466931"/>
            <a:ext cx="8577051" cy="500276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94415" y="6562188"/>
            <a:ext cx="3021509" cy="25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23" i="1" dirty="0" err="1">
                <a:solidFill>
                  <a:srgbClr val="FFFFFF"/>
                </a:solidFill>
                <a:latin typeface="Arial" charset="0"/>
              </a:rPr>
              <a:t>acm</a:t>
            </a:r>
            <a:r>
              <a:rPr lang="en-US" sz="1023" i="1" dirty="0">
                <a:solidFill>
                  <a:srgbClr val="FFFFFF"/>
                </a:solidFill>
                <a:latin typeface="Arial" charset="0"/>
              </a:rPr>
              <a:t> Computer Graphics, </a:t>
            </a:r>
            <a:r>
              <a:rPr lang="en-US" sz="1023" i="1" dirty="0" err="1">
                <a:solidFill>
                  <a:srgbClr val="FFFFFF"/>
                </a:solidFill>
                <a:latin typeface="Arial" charset="0"/>
              </a:rPr>
              <a:t>Siggraph</a:t>
            </a:r>
            <a:r>
              <a:rPr lang="en-US" sz="1023" i="1" dirty="0">
                <a:solidFill>
                  <a:srgbClr val="FFFFFF"/>
                </a:solidFill>
                <a:latin typeface="Arial" charset="0"/>
              </a:rPr>
              <a:t> 1993 p. 166</a:t>
            </a:r>
          </a:p>
        </p:txBody>
      </p:sp>
    </p:spTree>
    <p:extLst>
      <p:ext uri="{BB962C8B-B14F-4D97-AF65-F5344CB8AC3E}">
        <p14:creationId xmlns:p14="http://schemas.microsoft.com/office/powerpoint/2010/main" val="41578557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56998" y="6263406"/>
            <a:ext cx="9278005" cy="610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37" i="1">
                <a:solidFill>
                  <a:srgbClr val="EAEC5E"/>
                </a:solidFill>
                <a:latin typeface="Arial" charset="0"/>
              </a:rPr>
              <a:t>Henrik Wann Jensen, Stephen R. Marschner, Marc Levoy, Pat Hanrahan. “A Practical Model for Subsurface Light Transport,” ACM Siggraph 2001, August 2001, Los Angeles, CA, pp. 511-518.</a:t>
            </a:r>
            <a:endParaRPr lang="en-US" sz="1637" i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2771" name="Picture 3" descr="diana_bssrdf_1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818" y="102"/>
            <a:ext cx="6120365" cy="61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91972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Model of the Image Process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746" y="1401873"/>
            <a:ext cx="8020771" cy="506781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33295" y="6547657"/>
            <a:ext cx="3390545" cy="25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23" i="1">
                <a:solidFill>
                  <a:srgbClr val="FFFFFF"/>
                </a:solidFill>
                <a:latin typeface="Arial" charset="0"/>
              </a:rPr>
              <a:t>acm Transactions on Graphics, Siggraph 2003 p. 773</a:t>
            </a:r>
          </a:p>
        </p:txBody>
      </p:sp>
    </p:spTree>
    <p:extLst>
      <p:ext uri="{BB962C8B-B14F-4D97-AF65-F5344CB8AC3E}">
        <p14:creationId xmlns:p14="http://schemas.microsoft.com/office/powerpoint/2010/main" val="94210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026"/>
          <p:cNvSpPr txBox="1">
            <a:spLocks noChangeArrowheads="1"/>
          </p:cNvSpPr>
          <p:nvPr/>
        </p:nvSpPr>
        <p:spPr bwMode="auto">
          <a:xfrm>
            <a:off x="184727" y="545781"/>
            <a:ext cx="11637818" cy="6589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3922" tIns="51961" rIns="103922" bIns="5196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+mj-lt"/>
              </a:rPr>
              <a:t>Color Film Paradigm Shift					1934</a:t>
            </a:r>
          </a:p>
        </p:txBody>
      </p:sp>
      <p:sp>
        <p:nvSpPr>
          <p:cNvPr id="78851" name="Rectangle 1027"/>
          <p:cNvSpPr>
            <a:spLocks noChangeArrowheads="1"/>
          </p:cNvSpPr>
          <p:nvPr/>
        </p:nvSpPr>
        <p:spPr bwMode="auto">
          <a:xfrm>
            <a:off x="277091" y="1715312"/>
            <a:ext cx="11360727" cy="4413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3922" tIns="51961" rIns="103922" bIns="51961">
            <a:spAutoFit/>
          </a:bodyPr>
          <a:lstStyle/>
          <a:p>
            <a:r>
              <a:rPr lang="en-US" sz="2800" dirty="0"/>
              <a:t>From multiple lenses or multiple exposures </a:t>
            </a:r>
          </a:p>
          <a:p>
            <a:r>
              <a:rPr lang="en-US" sz="2800" dirty="0"/>
              <a:t>          to multiple layered film</a:t>
            </a:r>
          </a:p>
          <a:p>
            <a:endParaRPr lang="en-US" sz="2800" dirty="0"/>
          </a:p>
          <a:p>
            <a:r>
              <a:rPr lang="en-US" sz="2800" dirty="0"/>
              <a:t>The transition from the optical approach to the</a:t>
            </a:r>
          </a:p>
          <a:p>
            <a:r>
              <a:rPr lang="en-US" sz="2800" dirty="0"/>
              <a:t>          chemical approach formed the new basis for </a:t>
            </a:r>
          </a:p>
          <a:p>
            <a:r>
              <a:rPr lang="en-US" sz="2800" dirty="0"/>
              <a:t>          color photography</a:t>
            </a:r>
          </a:p>
          <a:p>
            <a:endParaRPr lang="en-US" sz="2800" dirty="0"/>
          </a:p>
          <a:p>
            <a:endParaRPr lang="en-US" sz="2800" dirty="0"/>
          </a:p>
          <a:p>
            <a:pPr algn="r"/>
            <a:r>
              <a:rPr lang="en-US" sz="2800" dirty="0"/>
              <a:t>Mannes &amp; Godowsky</a:t>
            </a:r>
          </a:p>
          <a:p>
            <a:r>
              <a:rPr lang="en-US" sz="2800" dirty="0"/>
              <a:t>                                                                    			1920’s </a:t>
            </a:r>
          </a:p>
        </p:txBody>
      </p:sp>
    </p:spTree>
    <p:extLst>
      <p:ext uri="{BB962C8B-B14F-4D97-AF65-F5344CB8AC3E}">
        <p14:creationId xmlns:p14="http://schemas.microsoft.com/office/powerpoint/2010/main" val="26357693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oll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679" y="505260"/>
            <a:ext cx="7796643" cy="584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93746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85108" y="3558947"/>
            <a:ext cx="998945" cy="1458622"/>
            <a:chOff x="503" y="1543"/>
            <a:chExt cx="894" cy="1308"/>
          </a:xfrm>
        </p:grpSpPr>
        <p:sp>
          <p:nvSpPr>
            <p:cNvPr id="4306" name="Freeform 3"/>
            <p:cNvSpPr>
              <a:spLocks/>
            </p:cNvSpPr>
            <p:nvPr/>
          </p:nvSpPr>
          <p:spPr bwMode="auto">
            <a:xfrm>
              <a:off x="734" y="1736"/>
              <a:ext cx="663" cy="1100"/>
            </a:xfrm>
            <a:custGeom>
              <a:avLst/>
              <a:gdLst>
                <a:gd name="T0" fmla="*/ 7 w 663"/>
                <a:gd name="T1" fmla="*/ 53 h 1100"/>
                <a:gd name="T2" fmla="*/ 42 w 663"/>
                <a:gd name="T3" fmla="*/ 53 h 1100"/>
                <a:gd name="T4" fmla="*/ 96 w 663"/>
                <a:gd name="T5" fmla="*/ 48 h 1100"/>
                <a:gd name="T6" fmla="*/ 125 w 663"/>
                <a:gd name="T7" fmla="*/ 42 h 1100"/>
                <a:gd name="T8" fmla="*/ 166 w 663"/>
                <a:gd name="T9" fmla="*/ 29 h 1100"/>
                <a:gd name="T10" fmla="*/ 206 w 663"/>
                <a:gd name="T11" fmla="*/ 13 h 1100"/>
                <a:gd name="T12" fmla="*/ 262 w 663"/>
                <a:gd name="T13" fmla="*/ 0 h 1100"/>
                <a:gd name="T14" fmla="*/ 313 w 663"/>
                <a:gd name="T15" fmla="*/ 10 h 1100"/>
                <a:gd name="T16" fmla="*/ 331 w 663"/>
                <a:gd name="T17" fmla="*/ 24 h 1100"/>
                <a:gd name="T18" fmla="*/ 373 w 663"/>
                <a:gd name="T19" fmla="*/ 71 h 1100"/>
                <a:gd name="T20" fmla="*/ 392 w 663"/>
                <a:gd name="T21" fmla="*/ 109 h 1100"/>
                <a:gd name="T22" fmla="*/ 403 w 663"/>
                <a:gd name="T23" fmla="*/ 143 h 1100"/>
                <a:gd name="T24" fmla="*/ 420 w 663"/>
                <a:gd name="T25" fmla="*/ 165 h 1100"/>
                <a:gd name="T26" fmla="*/ 438 w 663"/>
                <a:gd name="T27" fmla="*/ 180 h 1100"/>
                <a:gd name="T28" fmla="*/ 459 w 663"/>
                <a:gd name="T29" fmla="*/ 194 h 1100"/>
                <a:gd name="T30" fmla="*/ 532 w 663"/>
                <a:gd name="T31" fmla="*/ 222 h 1100"/>
                <a:gd name="T32" fmla="*/ 561 w 663"/>
                <a:gd name="T33" fmla="*/ 235 h 1100"/>
                <a:gd name="T34" fmla="*/ 606 w 663"/>
                <a:gd name="T35" fmla="*/ 270 h 1100"/>
                <a:gd name="T36" fmla="*/ 635 w 663"/>
                <a:gd name="T37" fmla="*/ 304 h 1100"/>
                <a:gd name="T38" fmla="*/ 657 w 663"/>
                <a:gd name="T39" fmla="*/ 345 h 1100"/>
                <a:gd name="T40" fmla="*/ 662 w 663"/>
                <a:gd name="T41" fmla="*/ 390 h 1100"/>
                <a:gd name="T42" fmla="*/ 655 w 663"/>
                <a:gd name="T43" fmla="*/ 421 h 1100"/>
                <a:gd name="T44" fmla="*/ 640 w 663"/>
                <a:gd name="T45" fmla="*/ 447 h 1100"/>
                <a:gd name="T46" fmla="*/ 619 w 663"/>
                <a:gd name="T47" fmla="*/ 480 h 1100"/>
                <a:gd name="T48" fmla="*/ 591 w 663"/>
                <a:gd name="T49" fmla="*/ 519 h 1100"/>
                <a:gd name="T50" fmla="*/ 573 w 663"/>
                <a:gd name="T51" fmla="*/ 575 h 1100"/>
                <a:gd name="T52" fmla="*/ 561 w 663"/>
                <a:gd name="T53" fmla="*/ 619 h 1100"/>
                <a:gd name="T54" fmla="*/ 555 w 663"/>
                <a:gd name="T55" fmla="*/ 668 h 1100"/>
                <a:gd name="T56" fmla="*/ 559 w 663"/>
                <a:gd name="T57" fmla="*/ 712 h 1100"/>
                <a:gd name="T58" fmla="*/ 572 w 663"/>
                <a:gd name="T59" fmla="*/ 757 h 1100"/>
                <a:gd name="T60" fmla="*/ 588 w 663"/>
                <a:gd name="T61" fmla="*/ 800 h 1100"/>
                <a:gd name="T62" fmla="*/ 601 w 663"/>
                <a:gd name="T63" fmla="*/ 842 h 1100"/>
                <a:gd name="T64" fmla="*/ 602 w 663"/>
                <a:gd name="T65" fmla="*/ 895 h 1100"/>
                <a:gd name="T66" fmla="*/ 590 w 663"/>
                <a:gd name="T67" fmla="*/ 978 h 1100"/>
                <a:gd name="T68" fmla="*/ 570 w 663"/>
                <a:gd name="T69" fmla="*/ 1019 h 1100"/>
                <a:gd name="T70" fmla="*/ 535 w 663"/>
                <a:gd name="T71" fmla="*/ 1057 h 1100"/>
                <a:gd name="T72" fmla="*/ 479 w 663"/>
                <a:gd name="T73" fmla="*/ 1088 h 1100"/>
                <a:gd name="T74" fmla="*/ 409 w 663"/>
                <a:gd name="T75" fmla="*/ 1099 h 1100"/>
                <a:gd name="T76" fmla="*/ 340 w 663"/>
                <a:gd name="T77" fmla="*/ 1094 h 1100"/>
                <a:gd name="T78" fmla="*/ 262 w 663"/>
                <a:gd name="T79" fmla="*/ 1077 h 1100"/>
                <a:gd name="T80" fmla="*/ 203 w 663"/>
                <a:gd name="T81" fmla="*/ 1051 h 1100"/>
                <a:gd name="T82" fmla="*/ 150 w 663"/>
                <a:gd name="T83" fmla="*/ 1020 h 1100"/>
                <a:gd name="T84" fmla="*/ 127 w 663"/>
                <a:gd name="T85" fmla="*/ 998 h 1100"/>
                <a:gd name="T86" fmla="*/ 105 w 663"/>
                <a:gd name="T87" fmla="*/ 966 h 1100"/>
                <a:gd name="T88" fmla="*/ 63 w 663"/>
                <a:gd name="T89" fmla="*/ 906 h 1100"/>
                <a:gd name="T90" fmla="*/ 40 w 663"/>
                <a:gd name="T91" fmla="*/ 880 h 1100"/>
                <a:gd name="T92" fmla="*/ 13 w 663"/>
                <a:gd name="T93" fmla="*/ 860 h 1100"/>
                <a:gd name="T94" fmla="*/ 0 w 663"/>
                <a:gd name="T95" fmla="*/ 852 h 11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3"/>
                <a:gd name="T145" fmla="*/ 0 h 1100"/>
                <a:gd name="T146" fmla="*/ 663 w 663"/>
                <a:gd name="T147" fmla="*/ 1100 h 11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3" h="1100">
                  <a:moveTo>
                    <a:pt x="7" y="53"/>
                  </a:moveTo>
                  <a:lnTo>
                    <a:pt x="42" y="53"/>
                  </a:lnTo>
                  <a:lnTo>
                    <a:pt x="96" y="48"/>
                  </a:lnTo>
                  <a:lnTo>
                    <a:pt x="125" y="42"/>
                  </a:lnTo>
                  <a:lnTo>
                    <a:pt x="166" y="29"/>
                  </a:lnTo>
                  <a:lnTo>
                    <a:pt x="206" y="13"/>
                  </a:lnTo>
                  <a:lnTo>
                    <a:pt x="262" y="0"/>
                  </a:lnTo>
                  <a:lnTo>
                    <a:pt x="313" y="10"/>
                  </a:lnTo>
                  <a:lnTo>
                    <a:pt x="331" y="24"/>
                  </a:lnTo>
                  <a:lnTo>
                    <a:pt x="373" y="71"/>
                  </a:lnTo>
                  <a:lnTo>
                    <a:pt x="392" y="109"/>
                  </a:lnTo>
                  <a:lnTo>
                    <a:pt x="403" y="143"/>
                  </a:lnTo>
                  <a:lnTo>
                    <a:pt x="420" y="165"/>
                  </a:lnTo>
                  <a:lnTo>
                    <a:pt x="438" y="180"/>
                  </a:lnTo>
                  <a:lnTo>
                    <a:pt x="459" y="194"/>
                  </a:lnTo>
                  <a:lnTo>
                    <a:pt x="532" y="222"/>
                  </a:lnTo>
                  <a:lnTo>
                    <a:pt x="561" y="235"/>
                  </a:lnTo>
                  <a:lnTo>
                    <a:pt x="606" y="270"/>
                  </a:lnTo>
                  <a:lnTo>
                    <a:pt x="635" y="304"/>
                  </a:lnTo>
                  <a:lnTo>
                    <a:pt x="657" y="345"/>
                  </a:lnTo>
                  <a:lnTo>
                    <a:pt x="662" y="390"/>
                  </a:lnTo>
                  <a:lnTo>
                    <a:pt x="655" y="421"/>
                  </a:lnTo>
                  <a:lnTo>
                    <a:pt x="640" y="447"/>
                  </a:lnTo>
                  <a:lnTo>
                    <a:pt x="619" y="480"/>
                  </a:lnTo>
                  <a:lnTo>
                    <a:pt x="591" y="519"/>
                  </a:lnTo>
                  <a:lnTo>
                    <a:pt x="573" y="575"/>
                  </a:lnTo>
                  <a:lnTo>
                    <a:pt x="561" y="619"/>
                  </a:lnTo>
                  <a:lnTo>
                    <a:pt x="555" y="668"/>
                  </a:lnTo>
                  <a:lnTo>
                    <a:pt x="559" y="712"/>
                  </a:lnTo>
                  <a:lnTo>
                    <a:pt x="572" y="757"/>
                  </a:lnTo>
                  <a:lnTo>
                    <a:pt x="588" y="800"/>
                  </a:lnTo>
                  <a:lnTo>
                    <a:pt x="601" y="842"/>
                  </a:lnTo>
                  <a:lnTo>
                    <a:pt x="602" y="895"/>
                  </a:lnTo>
                  <a:lnTo>
                    <a:pt x="590" y="978"/>
                  </a:lnTo>
                  <a:lnTo>
                    <a:pt x="570" y="1019"/>
                  </a:lnTo>
                  <a:lnTo>
                    <a:pt x="535" y="1057"/>
                  </a:lnTo>
                  <a:lnTo>
                    <a:pt x="479" y="1088"/>
                  </a:lnTo>
                  <a:lnTo>
                    <a:pt x="409" y="1099"/>
                  </a:lnTo>
                  <a:lnTo>
                    <a:pt x="340" y="1094"/>
                  </a:lnTo>
                  <a:lnTo>
                    <a:pt x="262" y="1077"/>
                  </a:lnTo>
                  <a:lnTo>
                    <a:pt x="203" y="1051"/>
                  </a:lnTo>
                  <a:lnTo>
                    <a:pt x="150" y="1020"/>
                  </a:lnTo>
                  <a:lnTo>
                    <a:pt x="127" y="998"/>
                  </a:lnTo>
                  <a:lnTo>
                    <a:pt x="105" y="966"/>
                  </a:lnTo>
                  <a:lnTo>
                    <a:pt x="63" y="906"/>
                  </a:lnTo>
                  <a:lnTo>
                    <a:pt x="40" y="880"/>
                  </a:lnTo>
                  <a:lnTo>
                    <a:pt x="13" y="860"/>
                  </a:lnTo>
                  <a:lnTo>
                    <a:pt x="0" y="852"/>
                  </a:lnTo>
                </a:path>
              </a:pathLst>
            </a:custGeom>
            <a:solidFill>
              <a:srgbClr val="3C2D6D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64" name="Line 4"/>
            <p:cNvSpPr>
              <a:spLocks noChangeShapeType="1"/>
            </p:cNvSpPr>
            <p:nvPr/>
          </p:nvSpPr>
          <p:spPr bwMode="auto">
            <a:xfrm flipV="1">
              <a:off x="753" y="1812"/>
              <a:ext cx="138" cy="3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65" name="Line 5"/>
            <p:cNvSpPr>
              <a:spLocks noChangeShapeType="1"/>
            </p:cNvSpPr>
            <p:nvPr/>
          </p:nvSpPr>
          <p:spPr bwMode="auto">
            <a:xfrm flipV="1">
              <a:off x="757" y="1935"/>
              <a:ext cx="375" cy="2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66" name="Line 6"/>
            <p:cNvSpPr>
              <a:spLocks noChangeShapeType="1"/>
            </p:cNvSpPr>
            <p:nvPr/>
          </p:nvSpPr>
          <p:spPr bwMode="auto">
            <a:xfrm>
              <a:off x="753" y="2196"/>
              <a:ext cx="551" cy="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67" name="Line 7"/>
            <p:cNvSpPr>
              <a:spLocks noChangeShapeType="1"/>
            </p:cNvSpPr>
            <p:nvPr/>
          </p:nvSpPr>
          <p:spPr bwMode="auto">
            <a:xfrm>
              <a:off x="753" y="2196"/>
              <a:ext cx="490" cy="2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68" name="Line 8"/>
            <p:cNvSpPr>
              <a:spLocks noChangeShapeType="1"/>
            </p:cNvSpPr>
            <p:nvPr/>
          </p:nvSpPr>
          <p:spPr bwMode="auto">
            <a:xfrm>
              <a:off x="757" y="2196"/>
              <a:ext cx="512" cy="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69" name="Line 9"/>
            <p:cNvSpPr>
              <a:spLocks noChangeShapeType="1"/>
            </p:cNvSpPr>
            <p:nvPr/>
          </p:nvSpPr>
          <p:spPr bwMode="auto">
            <a:xfrm>
              <a:off x="753" y="2196"/>
              <a:ext cx="353" cy="4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70" name="Line 10"/>
            <p:cNvSpPr>
              <a:spLocks noChangeShapeType="1"/>
            </p:cNvSpPr>
            <p:nvPr/>
          </p:nvSpPr>
          <p:spPr bwMode="auto">
            <a:xfrm>
              <a:off x="753" y="2196"/>
              <a:ext cx="52" cy="3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4" name="Oval 11"/>
            <p:cNvSpPr>
              <a:spLocks noChangeArrowheads="1"/>
            </p:cNvSpPr>
            <p:nvPr/>
          </p:nvSpPr>
          <p:spPr bwMode="auto">
            <a:xfrm>
              <a:off x="698" y="2153"/>
              <a:ext cx="88" cy="78"/>
            </a:xfrm>
            <a:prstGeom prst="ellipse">
              <a:avLst/>
            </a:prstGeom>
            <a:solidFill>
              <a:srgbClr val="FF814C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5" name="Freeform 12"/>
            <p:cNvSpPr>
              <a:spLocks/>
            </p:cNvSpPr>
            <p:nvPr/>
          </p:nvSpPr>
          <p:spPr bwMode="auto">
            <a:xfrm>
              <a:off x="503" y="1543"/>
              <a:ext cx="227" cy="1308"/>
            </a:xfrm>
            <a:custGeom>
              <a:avLst/>
              <a:gdLst>
                <a:gd name="T0" fmla="*/ 226 w 227"/>
                <a:gd name="T1" fmla="*/ 0 h 1308"/>
                <a:gd name="T2" fmla="*/ 226 w 227"/>
                <a:gd name="T3" fmla="*/ 1307 h 1308"/>
                <a:gd name="T4" fmla="*/ 77 w 227"/>
                <a:gd name="T5" fmla="*/ 1307 h 1308"/>
                <a:gd name="T6" fmla="*/ 61 w 227"/>
                <a:gd name="T7" fmla="*/ 1276 h 1308"/>
                <a:gd name="T8" fmla="*/ 51 w 227"/>
                <a:gd name="T9" fmla="*/ 1240 h 1308"/>
                <a:gd name="T10" fmla="*/ 45 w 227"/>
                <a:gd name="T11" fmla="*/ 1190 h 1308"/>
                <a:gd name="T12" fmla="*/ 56 w 227"/>
                <a:gd name="T13" fmla="*/ 1137 h 1308"/>
                <a:gd name="T14" fmla="*/ 72 w 227"/>
                <a:gd name="T15" fmla="*/ 1099 h 1308"/>
                <a:gd name="T16" fmla="*/ 77 w 227"/>
                <a:gd name="T17" fmla="*/ 1058 h 1308"/>
                <a:gd name="T18" fmla="*/ 69 w 227"/>
                <a:gd name="T19" fmla="*/ 1013 h 1308"/>
                <a:gd name="T20" fmla="*/ 48 w 227"/>
                <a:gd name="T21" fmla="*/ 975 h 1308"/>
                <a:gd name="T22" fmla="*/ 27 w 227"/>
                <a:gd name="T23" fmla="*/ 930 h 1308"/>
                <a:gd name="T24" fmla="*/ 16 w 227"/>
                <a:gd name="T25" fmla="*/ 881 h 1308"/>
                <a:gd name="T26" fmla="*/ 13 w 227"/>
                <a:gd name="T27" fmla="*/ 827 h 1308"/>
                <a:gd name="T28" fmla="*/ 16 w 227"/>
                <a:gd name="T29" fmla="*/ 771 h 1308"/>
                <a:gd name="T30" fmla="*/ 0 w 227"/>
                <a:gd name="T31" fmla="*/ 706 h 1308"/>
                <a:gd name="T32" fmla="*/ 8 w 227"/>
                <a:gd name="T33" fmla="*/ 630 h 1308"/>
                <a:gd name="T34" fmla="*/ 37 w 227"/>
                <a:gd name="T35" fmla="*/ 569 h 1308"/>
                <a:gd name="T36" fmla="*/ 40 w 227"/>
                <a:gd name="T37" fmla="*/ 513 h 1308"/>
                <a:gd name="T38" fmla="*/ 24 w 227"/>
                <a:gd name="T39" fmla="*/ 473 h 1308"/>
                <a:gd name="T40" fmla="*/ 8 w 227"/>
                <a:gd name="T41" fmla="*/ 424 h 1308"/>
                <a:gd name="T42" fmla="*/ 0 w 227"/>
                <a:gd name="T43" fmla="*/ 377 h 1308"/>
                <a:gd name="T44" fmla="*/ 8 w 227"/>
                <a:gd name="T45" fmla="*/ 327 h 1308"/>
                <a:gd name="T46" fmla="*/ 29 w 227"/>
                <a:gd name="T47" fmla="*/ 280 h 1308"/>
                <a:gd name="T48" fmla="*/ 48 w 227"/>
                <a:gd name="T49" fmla="*/ 233 h 1308"/>
                <a:gd name="T50" fmla="*/ 45 w 227"/>
                <a:gd name="T51" fmla="*/ 193 h 1308"/>
                <a:gd name="T52" fmla="*/ 29 w 227"/>
                <a:gd name="T53" fmla="*/ 146 h 1308"/>
                <a:gd name="T54" fmla="*/ 27 w 227"/>
                <a:gd name="T55" fmla="*/ 105 h 1308"/>
                <a:gd name="T56" fmla="*/ 27 w 227"/>
                <a:gd name="T57" fmla="*/ 74 h 1308"/>
                <a:gd name="T58" fmla="*/ 35 w 227"/>
                <a:gd name="T59" fmla="*/ 29 h 1308"/>
                <a:gd name="T60" fmla="*/ 58 w 227"/>
                <a:gd name="T61" fmla="*/ 0 h 1308"/>
                <a:gd name="T62" fmla="*/ 226 w 227"/>
                <a:gd name="T63" fmla="*/ 0 h 13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7"/>
                <a:gd name="T97" fmla="*/ 0 h 1308"/>
                <a:gd name="T98" fmla="*/ 227 w 227"/>
                <a:gd name="T99" fmla="*/ 1308 h 13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7" h="1308">
                  <a:moveTo>
                    <a:pt x="226" y="0"/>
                  </a:moveTo>
                  <a:lnTo>
                    <a:pt x="226" y="1307"/>
                  </a:lnTo>
                  <a:lnTo>
                    <a:pt x="77" y="1307"/>
                  </a:lnTo>
                  <a:lnTo>
                    <a:pt x="61" y="1276"/>
                  </a:lnTo>
                  <a:lnTo>
                    <a:pt x="51" y="1240"/>
                  </a:lnTo>
                  <a:lnTo>
                    <a:pt x="45" y="1190"/>
                  </a:lnTo>
                  <a:lnTo>
                    <a:pt x="56" y="1137"/>
                  </a:lnTo>
                  <a:lnTo>
                    <a:pt x="72" y="1099"/>
                  </a:lnTo>
                  <a:lnTo>
                    <a:pt x="77" y="1058"/>
                  </a:lnTo>
                  <a:lnTo>
                    <a:pt x="69" y="1013"/>
                  </a:lnTo>
                  <a:lnTo>
                    <a:pt x="48" y="975"/>
                  </a:lnTo>
                  <a:lnTo>
                    <a:pt x="27" y="930"/>
                  </a:lnTo>
                  <a:lnTo>
                    <a:pt x="16" y="881"/>
                  </a:lnTo>
                  <a:lnTo>
                    <a:pt x="13" y="827"/>
                  </a:lnTo>
                  <a:lnTo>
                    <a:pt x="16" y="771"/>
                  </a:lnTo>
                  <a:lnTo>
                    <a:pt x="0" y="706"/>
                  </a:lnTo>
                  <a:lnTo>
                    <a:pt x="8" y="630"/>
                  </a:lnTo>
                  <a:lnTo>
                    <a:pt x="37" y="569"/>
                  </a:lnTo>
                  <a:lnTo>
                    <a:pt x="40" y="513"/>
                  </a:lnTo>
                  <a:lnTo>
                    <a:pt x="24" y="473"/>
                  </a:lnTo>
                  <a:lnTo>
                    <a:pt x="8" y="424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29" y="280"/>
                  </a:lnTo>
                  <a:lnTo>
                    <a:pt x="48" y="233"/>
                  </a:lnTo>
                  <a:lnTo>
                    <a:pt x="45" y="193"/>
                  </a:lnTo>
                  <a:lnTo>
                    <a:pt x="29" y="146"/>
                  </a:lnTo>
                  <a:lnTo>
                    <a:pt x="27" y="105"/>
                  </a:lnTo>
                  <a:lnTo>
                    <a:pt x="27" y="74"/>
                  </a:lnTo>
                  <a:lnTo>
                    <a:pt x="35" y="29"/>
                  </a:lnTo>
                  <a:lnTo>
                    <a:pt x="58" y="0"/>
                  </a:lnTo>
                  <a:lnTo>
                    <a:pt x="226" y="0"/>
                  </a:lnTo>
                </a:path>
              </a:pathLst>
            </a:custGeom>
            <a:solidFill>
              <a:srgbClr val="028D96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6" name="Freeform 13"/>
            <p:cNvSpPr>
              <a:spLocks/>
            </p:cNvSpPr>
            <p:nvPr/>
          </p:nvSpPr>
          <p:spPr bwMode="auto">
            <a:xfrm>
              <a:off x="729" y="1543"/>
              <a:ext cx="1" cy="1305"/>
            </a:xfrm>
            <a:custGeom>
              <a:avLst/>
              <a:gdLst>
                <a:gd name="T0" fmla="*/ 0 w 1"/>
                <a:gd name="T1" fmla="*/ 0 h 1305"/>
                <a:gd name="T2" fmla="*/ 0 w 1"/>
                <a:gd name="T3" fmla="*/ 1304 h 1305"/>
                <a:gd name="T4" fmla="*/ 0 60000 65536"/>
                <a:gd name="T5" fmla="*/ 0 60000 65536"/>
                <a:gd name="T6" fmla="*/ 0 w 1"/>
                <a:gd name="T7" fmla="*/ 0 h 1305"/>
                <a:gd name="T8" fmla="*/ 1 w 1"/>
                <a:gd name="T9" fmla="*/ 1305 h 13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305">
                  <a:moveTo>
                    <a:pt x="0" y="0"/>
                  </a:moveTo>
                  <a:lnTo>
                    <a:pt x="0" y="1304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7" name="Oval 14"/>
            <p:cNvSpPr>
              <a:spLocks noChangeArrowheads="1"/>
            </p:cNvSpPr>
            <p:nvPr/>
          </p:nvSpPr>
          <p:spPr bwMode="auto">
            <a:xfrm>
              <a:off x="698" y="2155"/>
              <a:ext cx="88" cy="77"/>
            </a:xfrm>
            <a:prstGeom prst="ellipse">
              <a:avLst/>
            </a:prstGeom>
            <a:solidFill>
              <a:srgbClr val="FF4D0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48175" name="Line 15"/>
          <p:cNvSpPr>
            <a:spLocks noChangeShapeType="1"/>
          </p:cNvSpPr>
          <p:nvPr/>
        </p:nvSpPr>
        <p:spPr bwMode="auto">
          <a:xfrm flipH="1">
            <a:off x="2350363" y="3406263"/>
            <a:ext cx="397954" cy="50190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32076" y="2145804"/>
            <a:ext cx="1268578" cy="1544709"/>
            <a:chOff x="1350" y="278"/>
            <a:chExt cx="1136" cy="1383"/>
          </a:xfrm>
        </p:grpSpPr>
        <p:sp>
          <p:nvSpPr>
            <p:cNvPr id="4286" name="Freeform 17"/>
            <p:cNvSpPr>
              <a:spLocks/>
            </p:cNvSpPr>
            <p:nvPr/>
          </p:nvSpPr>
          <p:spPr bwMode="auto">
            <a:xfrm>
              <a:off x="1350" y="621"/>
              <a:ext cx="1136" cy="1040"/>
            </a:xfrm>
            <a:custGeom>
              <a:avLst/>
              <a:gdLst>
                <a:gd name="T0" fmla="*/ 482 w 1136"/>
                <a:gd name="T1" fmla="*/ 0 h 1040"/>
                <a:gd name="T2" fmla="*/ 138 w 1136"/>
                <a:gd name="T3" fmla="*/ 92 h 1040"/>
                <a:gd name="T4" fmla="*/ 69 w 1136"/>
                <a:gd name="T5" fmla="*/ 122 h 1040"/>
                <a:gd name="T6" fmla="*/ 0 w 1136"/>
                <a:gd name="T7" fmla="*/ 214 h 1040"/>
                <a:gd name="T8" fmla="*/ 0 w 1136"/>
                <a:gd name="T9" fmla="*/ 367 h 1040"/>
                <a:gd name="T10" fmla="*/ 34 w 1136"/>
                <a:gd name="T11" fmla="*/ 397 h 1040"/>
                <a:gd name="T12" fmla="*/ 34 w 1136"/>
                <a:gd name="T13" fmla="*/ 611 h 1040"/>
                <a:gd name="T14" fmla="*/ 45 w 1136"/>
                <a:gd name="T15" fmla="*/ 630 h 1040"/>
                <a:gd name="T16" fmla="*/ 52 w 1136"/>
                <a:gd name="T17" fmla="*/ 642 h 1040"/>
                <a:gd name="T18" fmla="*/ 59 w 1136"/>
                <a:gd name="T19" fmla="*/ 655 h 1040"/>
                <a:gd name="T20" fmla="*/ 66 w 1136"/>
                <a:gd name="T21" fmla="*/ 680 h 1040"/>
                <a:gd name="T22" fmla="*/ 138 w 1136"/>
                <a:gd name="T23" fmla="*/ 825 h 1040"/>
                <a:gd name="T24" fmla="*/ 310 w 1136"/>
                <a:gd name="T25" fmla="*/ 947 h 1040"/>
                <a:gd name="T26" fmla="*/ 482 w 1136"/>
                <a:gd name="T27" fmla="*/ 1008 h 1040"/>
                <a:gd name="T28" fmla="*/ 757 w 1136"/>
                <a:gd name="T29" fmla="*/ 1039 h 1040"/>
                <a:gd name="T30" fmla="*/ 825 w 1136"/>
                <a:gd name="T31" fmla="*/ 1008 h 1040"/>
                <a:gd name="T32" fmla="*/ 929 w 1136"/>
                <a:gd name="T33" fmla="*/ 917 h 1040"/>
                <a:gd name="T34" fmla="*/ 944 w 1136"/>
                <a:gd name="T35" fmla="*/ 919 h 1040"/>
                <a:gd name="T36" fmla="*/ 958 w 1136"/>
                <a:gd name="T37" fmla="*/ 907 h 1040"/>
                <a:gd name="T38" fmla="*/ 979 w 1136"/>
                <a:gd name="T39" fmla="*/ 887 h 1040"/>
                <a:gd name="T40" fmla="*/ 993 w 1136"/>
                <a:gd name="T41" fmla="*/ 875 h 1040"/>
                <a:gd name="T42" fmla="*/ 1007 w 1136"/>
                <a:gd name="T43" fmla="*/ 856 h 1040"/>
                <a:gd name="T44" fmla="*/ 1022 w 1136"/>
                <a:gd name="T45" fmla="*/ 850 h 1040"/>
                <a:gd name="T46" fmla="*/ 1035 w 1136"/>
                <a:gd name="T47" fmla="*/ 837 h 1040"/>
                <a:gd name="T48" fmla="*/ 1050 w 1136"/>
                <a:gd name="T49" fmla="*/ 824 h 1040"/>
                <a:gd name="T50" fmla="*/ 1064 w 1136"/>
                <a:gd name="T51" fmla="*/ 818 h 1040"/>
                <a:gd name="T52" fmla="*/ 1078 w 1136"/>
                <a:gd name="T53" fmla="*/ 812 h 1040"/>
                <a:gd name="T54" fmla="*/ 1135 w 1136"/>
                <a:gd name="T55" fmla="*/ 764 h 1040"/>
                <a:gd name="T56" fmla="*/ 1135 w 1136"/>
                <a:gd name="T57" fmla="*/ 550 h 1040"/>
                <a:gd name="T58" fmla="*/ 1066 w 1136"/>
                <a:gd name="T59" fmla="*/ 336 h 1040"/>
                <a:gd name="T60" fmla="*/ 1032 w 1136"/>
                <a:gd name="T61" fmla="*/ 183 h 1040"/>
                <a:gd name="T62" fmla="*/ 997 w 1136"/>
                <a:gd name="T63" fmla="*/ 92 h 1040"/>
                <a:gd name="T64" fmla="*/ 825 w 1136"/>
                <a:gd name="T65" fmla="*/ 61 h 1040"/>
                <a:gd name="T66" fmla="*/ 653 w 1136"/>
                <a:gd name="T67" fmla="*/ 31 h 1040"/>
                <a:gd name="T68" fmla="*/ 482 w 1136"/>
                <a:gd name="T69" fmla="*/ 0 h 10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1040"/>
                <a:gd name="T107" fmla="*/ 1136 w 1136"/>
                <a:gd name="T108" fmla="*/ 1040 h 104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1040">
                  <a:moveTo>
                    <a:pt x="482" y="0"/>
                  </a:moveTo>
                  <a:lnTo>
                    <a:pt x="138" y="92"/>
                  </a:lnTo>
                  <a:lnTo>
                    <a:pt x="69" y="122"/>
                  </a:lnTo>
                  <a:lnTo>
                    <a:pt x="0" y="214"/>
                  </a:lnTo>
                  <a:lnTo>
                    <a:pt x="0" y="367"/>
                  </a:lnTo>
                  <a:lnTo>
                    <a:pt x="34" y="397"/>
                  </a:lnTo>
                  <a:lnTo>
                    <a:pt x="34" y="611"/>
                  </a:lnTo>
                  <a:lnTo>
                    <a:pt x="45" y="630"/>
                  </a:lnTo>
                  <a:lnTo>
                    <a:pt x="52" y="642"/>
                  </a:lnTo>
                  <a:lnTo>
                    <a:pt x="59" y="655"/>
                  </a:lnTo>
                  <a:lnTo>
                    <a:pt x="66" y="680"/>
                  </a:lnTo>
                  <a:lnTo>
                    <a:pt x="138" y="825"/>
                  </a:lnTo>
                  <a:lnTo>
                    <a:pt x="310" y="947"/>
                  </a:lnTo>
                  <a:lnTo>
                    <a:pt x="482" y="1008"/>
                  </a:lnTo>
                  <a:lnTo>
                    <a:pt x="757" y="1039"/>
                  </a:lnTo>
                  <a:lnTo>
                    <a:pt x="825" y="1008"/>
                  </a:lnTo>
                  <a:lnTo>
                    <a:pt x="929" y="917"/>
                  </a:lnTo>
                  <a:lnTo>
                    <a:pt x="944" y="919"/>
                  </a:lnTo>
                  <a:lnTo>
                    <a:pt x="958" y="907"/>
                  </a:lnTo>
                  <a:lnTo>
                    <a:pt x="979" y="887"/>
                  </a:lnTo>
                  <a:lnTo>
                    <a:pt x="993" y="875"/>
                  </a:lnTo>
                  <a:lnTo>
                    <a:pt x="1007" y="856"/>
                  </a:lnTo>
                  <a:lnTo>
                    <a:pt x="1022" y="850"/>
                  </a:lnTo>
                  <a:lnTo>
                    <a:pt x="1035" y="837"/>
                  </a:lnTo>
                  <a:lnTo>
                    <a:pt x="1050" y="824"/>
                  </a:lnTo>
                  <a:lnTo>
                    <a:pt x="1064" y="818"/>
                  </a:lnTo>
                  <a:lnTo>
                    <a:pt x="1078" y="812"/>
                  </a:lnTo>
                  <a:lnTo>
                    <a:pt x="1135" y="764"/>
                  </a:lnTo>
                  <a:lnTo>
                    <a:pt x="1135" y="550"/>
                  </a:lnTo>
                  <a:lnTo>
                    <a:pt x="1066" y="336"/>
                  </a:lnTo>
                  <a:lnTo>
                    <a:pt x="1032" y="183"/>
                  </a:lnTo>
                  <a:lnTo>
                    <a:pt x="997" y="92"/>
                  </a:lnTo>
                  <a:lnTo>
                    <a:pt x="825" y="61"/>
                  </a:lnTo>
                  <a:lnTo>
                    <a:pt x="653" y="31"/>
                  </a:lnTo>
                  <a:lnTo>
                    <a:pt x="482" y="0"/>
                  </a:lnTo>
                </a:path>
              </a:pathLst>
            </a:custGeom>
            <a:solidFill>
              <a:srgbClr val="3C2D6D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78" name="Line 18"/>
            <p:cNvSpPr>
              <a:spLocks noChangeShapeType="1"/>
            </p:cNvSpPr>
            <p:nvPr/>
          </p:nvSpPr>
          <p:spPr bwMode="auto">
            <a:xfrm flipH="1">
              <a:off x="1378" y="643"/>
              <a:ext cx="465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79" name="Line 19"/>
            <p:cNvSpPr>
              <a:spLocks noChangeShapeType="1"/>
            </p:cNvSpPr>
            <p:nvPr/>
          </p:nvSpPr>
          <p:spPr bwMode="auto">
            <a:xfrm flipH="1">
              <a:off x="1479" y="639"/>
              <a:ext cx="361" cy="6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80" name="Line 20"/>
            <p:cNvSpPr>
              <a:spLocks noChangeShapeType="1"/>
            </p:cNvSpPr>
            <p:nvPr/>
          </p:nvSpPr>
          <p:spPr bwMode="auto">
            <a:xfrm flipH="1">
              <a:off x="1618" y="643"/>
              <a:ext cx="224" cy="8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81" name="Line 21"/>
            <p:cNvSpPr>
              <a:spLocks noChangeShapeType="1"/>
            </p:cNvSpPr>
            <p:nvPr/>
          </p:nvSpPr>
          <p:spPr bwMode="auto">
            <a:xfrm>
              <a:off x="1840" y="643"/>
              <a:ext cx="121" cy="9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82" name="Line 22"/>
            <p:cNvSpPr>
              <a:spLocks noChangeShapeType="1"/>
            </p:cNvSpPr>
            <p:nvPr/>
          </p:nvSpPr>
          <p:spPr bwMode="auto">
            <a:xfrm>
              <a:off x="1840" y="639"/>
              <a:ext cx="362" cy="8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83" name="Line 23"/>
            <p:cNvSpPr>
              <a:spLocks noChangeShapeType="1"/>
            </p:cNvSpPr>
            <p:nvPr/>
          </p:nvSpPr>
          <p:spPr bwMode="auto">
            <a:xfrm>
              <a:off x="1840" y="643"/>
              <a:ext cx="569" cy="6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184" name="Line 24"/>
            <p:cNvSpPr>
              <a:spLocks noChangeShapeType="1"/>
            </p:cNvSpPr>
            <p:nvPr/>
          </p:nvSpPr>
          <p:spPr bwMode="auto">
            <a:xfrm>
              <a:off x="1840" y="643"/>
              <a:ext cx="500" cy="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94" name="Oval 25"/>
            <p:cNvSpPr>
              <a:spLocks noChangeArrowheads="1"/>
            </p:cNvSpPr>
            <p:nvPr/>
          </p:nvSpPr>
          <p:spPr bwMode="auto">
            <a:xfrm>
              <a:off x="1791" y="599"/>
              <a:ext cx="90" cy="77"/>
            </a:xfrm>
            <a:prstGeom prst="ellipse">
              <a:avLst/>
            </a:prstGeom>
            <a:solidFill>
              <a:srgbClr val="FF814C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95" name="Oval 26"/>
            <p:cNvSpPr>
              <a:spLocks noChangeArrowheads="1"/>
            </p:cNvSpPr>
            <p:nvPr/>
          </p:nvSpPr>
          <p:spPr bwMode="auto">
            <a:xfrm>
              <a:off x="1795" y="599"/>
              <a:ext cx="88" cy="77"/>
            </a:xfrm>
            <a:prstGeom prst="ellipse">
              <a:avLst/>
            </a:prstGeom>
            <a:solidFill>
              <a:srgbClr val="FF4D0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1681" y="278"/>
              <a:ext cx="289" cy="458"/>
              <a:chOff x="1681" y="278"/>
              <a:chExt cx="289" cy="458"/>
            </a:xfrm>
          </p:grpSpPr>
          <p:sp>
            <p:nvSpPr>
              <p:cNvPr id="4297" name="Rectangle 28"/>
              <p:cNvSpPr>
                <a:spLocks noChangeArrowheads="1"/>
              </p:cNvSpPr>
              <p:nvPr/>
            </p:nvSpPr>
            <p:spPr bwMode="auto">
              <a:xfrm>
                <a:off x="1741" y="409"/>
                <a:ext cx="169" cy="146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98" name="Oval 29"/>
              <p:cNvSpPr>
                <a:spLocks noChangeArrowheads="1"/>
              </p:cNvSpPr>
              <p:nvPr/>
            </p:nvSpPr>
            <p:spPr bwMode="auto">
              <a:xfrm>
                <a:off x="1681" y="484"/>
                <a:ext cx="289" cy="2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99" name="Oval 30"/>
              <p:cNvSpPr>
                <a:spLocks noChangeArrowheads="1"/>
              </p:cNvSpPr>
              <p:nvPr/>
            </p:nvSpPr>
            <p:spPr bwMode="auto">
              <a:xfrm>
                <a:off x="1711" y="509"/>
                <a:ext cx="229" cy="202"/>
              </a:xfrm>
              <a:prstGeom prst="ellipse">
                <a:avLst/>
              </a:prstGeom>
              <a:solidFill>
                <a:srgbClr val="FFFF00"/>
              </a:solidFill>
              <a:ln w="1270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00" name="Rectangle 31"/>
              <p:cNvSpPr>
                <a:spLocks noChangeArrowheads="1"/>
              </p:cNvSpPr>
              <p:nvPr/>
            </p:nvSpPr>
            <p:spPr bwMode="auto">
              <a:xfrm>
                <a:off x="1767" y="425"/>
                <a:ext cx="117" cy="121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5" name="Group 32"/>
              <p:cNvGrpSpPr>
                <a:grpSpLocks/>
              </p:cNvGrpSpPr>
              <p:nvPr/>
            </p:nvGrpSpPr>
            <p:grpSpPr bwMode="auto">
              <a:xfrm>
                <a:off x="1744" y="278"/>
                <a:ext cx="164" cy="109"/>
                <a:chOff x="1744" y="278"/>
                <a:chExt cx="164" cy="109"/>
              </a:xfrm>
            </p:grpSpPr>
            <p:sp>
              <p:nvSpPr>
                <p:cNvPr id="4303" name="Freeform 33"/>
                <p:cNvSpPr>
                  <a:spLocks/>
                </p:cNvSpPr>
                <p:nvPr/>
              </p:nvSpPr>
              <p:spPr bwMode="auto">
                <a:xfrm>
                  <a:off x="1744" y="351"/>
                  <a:ext cx="164" cy="36"/>
                </a:xfrm>
                <a:custGeom>
                  <a:avLst/>
                  <a:gdLst>
                    <a:gd name="T0" fmla="*/ 0 w 164"/>
                    <a:gd name="T1" fmla="*/ 35 h 36"/>
                    <a:gd name="T2" fmla="*/ 163 w 164"/>
                    <a:gd name="T3" fmla="*/ 23 h 36"/>
                    <a:gd name="T4" fmla="*/ 163 w 164"/>
                    <a:gd name="T5" fmla="*/ 0 h 36"/>
                    <a:gd name="T6" fmla="*/ 0 w 164"/>
                    <a:gd name="T7" fmla="*/ 12 h 36"/>
                    <a:gd name="T8" fmla="*/ 0 w 164"/>
                    <a:gd name="T9" fmla="*/ 35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36"/>
                    <a:gd name="T17" fmla="*/ 164 w 16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36">
                      <a:moveTo>
                        <a:pt x="0" y="35"/>
                      </a:moveTo>
                      <a:lnTo>
                        <a:pt x="163" y="23"/>
                      </a:lnTo>
                      <a:lnTo>
                        <a:pt x="163" y="0"/>
                      </a:lnTo>
                      <a:lnTo>
                        <a:pt x="0" y="12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chemeClr val="tx1"/>
                </a:solidFill>
                <a:ln w="254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84" b="1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304" name="Freeform 34"/>
                <p:cNvSpPr>
                  <a:spLocks/>
                </p:cNvSpPr>
                <p:nvPr/>
              </p:nvSpPr>
              <p:spPr bwMode="auto">
                <a:xfrm>
                  <a:off x="1778" y="278"/>
                  <a:ext cx="97" cy="28"/>
                </a:xfrm>
                <a:custGeom>
                  <a:avLst/>
                  <a:gdLst>
                    <a:gd name="T0" fmla="*/ 0 w 97"/>
                    <a:gd name="T1" fmla="*/ 27 h 28"/>
                    <a:gd name="T2" fmla="*/ 96 w 97"/>
                    <a:gd name="T3" fmla="*/ 27 h 28"/>
                    <a:gd name="T4" fmla="*/ 80 w 97"/>
                    <a:gd name="T5" fmla="*/ 0 h 28"/>
                    <a:gd name="T6" fmla="*/ 15 w 97"/>
                    <a:gd name="T7" fmla="*/ 0 h 28"/>
                    <a:gd name="T8" fmla="*/ 0 w 97"/>
                    <a:gd name="T9" fmla="*/ 27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"/>
                    <a:gd name="T16" fmla="*/ 0 h 28"/>
                    <a:gd name="T17" fmla="*/ 97 w 97"/>
                    <a:gd name="T18" fmla="*/ 28 h 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" h="28">
                      <a:moveTo>
                        <a:pt x="0" y="27"/>
                      </a:moveTo>
                      <a:lnTo>
                        <a:pt x="96" y="27"/>
                      </a:lnTo>
                      <a:lnTo>
                        <a:pt x="80" y="0"/>
                      </a:lnTo>
                      <a:lnTo>
                        <a:pt x="15" y="0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chemeClr val="tx1"/>
                </a:solidFill>
                <a:ln w="254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84" b="1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305" name="Freeform 35"/>
                <p:cNvSpPr>
                  <a:spLocks/>
                </p:cNvSpPr>
                <p:nvPr/>
              </p:nvSpPr>
              <p:spPr bwMode="auto">
                <a:xfrm>
                  <a:off x="1744" y="311"/>
                  <a:ext cx="164" cy="37"/>
                </a:xfrm>
                <a:custGeom>
                  <a:avLst/>
                  <a:gdLst>
                    <a:gd name="T0" fmla="*/ 0 w 164"/>
                    <a:gd name="T1" fmla="*/ 36 h 37"/>
                    <a:gd name="T2" fmla="*/ 163 w 164"/>
                    <a:gd name="T3" fmla="*/ 24 h 37"/>
                    <a:gd name="T4" fmla="*/ 163 w 164"/>
                    <a:gd name="T5" fmla="*/ 0 h 37"/>
                    <a:gd name="T6" fmla="*/ 0 w 164"/>
                    <a:gd name="T7" fmla="*/ 12 h 37"/>
                    <a:gd name="T8" fmla="*/ 0 w 164"/>
                    <a:gd name="T9" fmla="*/ 36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37"/>
                    <a:gd name="T17" fmla="*/ 164 w 164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37">
                      <a:moveTo>
                        <a:pt x="0" y="36"/>
                      </a:moveTo>
                      <a:lnTo>
                        <a:pt x="163" y="24"/>
                      </a:lnTo>
                      <a:lnTo>
                        <a:pt x="163" y="0"/>
                      </a:lnTo>
                      <a:lnTo>
                        <a:pt x="0" y="12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chemeClr val="tx1"/>
                </a:solidFill>
                <a:ln w="254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84" b="1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302" name="Freeform 36"/>
              <p:cNvSpPr>
                <a:spLocks/>
              </p:cNvSpPr>
              <p:nvPr/>
            </p:nvSpPr>
            <p:spPr bwMode="auto">
              <a:xfrm>
                <a:off x="1841" y="645"/>
                <a:ext cx="52" cy="43"/>
              </a:xfrm>
              <a:custGeom>
                <a:avLst/>
                <a:gdLst>
                  <a:gd name="T0" fmla="*/ 0 w 52"/>
                  <a:gd name="T1" fmla="*/ 32 h 43"/>
                  <a:gd name="T2" fmla="*/ 32 w 52"/>
                  <a:gd name="T3" fmla="*/ 42 h 43"/>
                  <a:gd name="T4" fmla="*/ 51 w 52"/>
                  <a:gd name="T5" fmla="*/ 15 h 43"/>
                  <a:gd name="T6" fmla="*/ 21 w 52"/>
                  <a:gd name="T7" fmla="*/ 0 h 43"/>
                  <a:gd name="T8" fmla="*/ 0 w 52"/>
                  <a:gd name="T9" fmla="*/ 3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3"/>
                  <a:gd name="T17" fmla="*/ 52 w 5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3">
                    <a:moveTo>
                      <a:pt x="0" y="32"/>
                    </a:moveTo>
                    <a:lnTo>
                      <a:pt x="32" y="42"/>
                    </a:lnTo>
                    <a:lnTo>
                      <a:pt x="51" y="15"/>
                    </a:lnTo>
                    <a:lnTo>
                      <a:pt x="21" y="0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FFFFFF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4435489" y="4869755"/>
            <a:ext cx="1375275" cy="1250392"/>
            <a:chOff x="1951" y="3068"/>
            <a:chExt cx="769" cy="787"/>
          </a:xfrm>
        </p:grpSpPr>
        <p:sp>
          <p:nvSpPr>
            <p:cNvPr id="4223" name="Rectangle 38"/>
            <p:cNvSpPr>
              <a:spLocks noChangeArrowheads="1"/>
            </p:cNvSpPr>
            <p:nvPr/>
          </p:nvSpPr>
          <p:spPr bwMode="auto">
            <a:xfrm>
              <a:off x="1978" y="3083"/>
              <a:ext cx="705" cy="703"/>
            </a:xfrm>
            <a:prstGeom prst="rect">
              <a:avLst/>
            </a:prstGeom>
            <a:solidFill>
              <a:srgbClr val="D3882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4" name="Rectangle 39"/>
            <p:cNvSpPr>
              <a:spLocks noChangeArrowheads="1"/>
            </p:cNvSpPr>
            <p:nvPr/>
          </p:nvSpPr>
          <p:spPr bwMode="auto">
            <a:xfrm>
              <a:off x="1951" y="306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25" name="Rectangle 40"/>
            <p:cNvSpPr>
              <a:spLocks noChangeArrowheads="1"/>
            </p:cNvSpPr>
            <p:nvPr/>
          </p:nvSpPr>
          <p:spPr bwMode="auto">
            <a:xfrm>
              <a:off x="1951" y="316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26" name="Rectangle 41"/>
            <p:cNvSpPr>
              <a:spLocks noChangeArrowheads="1"/>
            </p:cNvSpPr>
            <p:nvPr/>
          </p:nvSpPr>
          <p:spPr bwMode="auto">
            <a:xfrm>
              <a:off x="1951" y="327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27" name="Rectangle 42"/>
            <p:cNvSpPr>
              <a:spLocks noChangeArrowheads="1"/>
            </p:cNvSpPr>
            <p:nvPr/>
          </p:nvSpPr>
          <p:spPr bwMode="auto">
            <a:xfrm>
              <a:off x="1951" y="337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28" name="Rectangle 43"/>
            <p:cNvSpPr>
              <a:spLocks noChangeArrowheads="1"/>
            </p:cNvSpPr>
            <p:nvPr/>
          </p:nvSpPr>
          <p:spPr bwMode="auto">
            <a:xfrm>
              <a:off x="1951" y="347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29" name="Rectangle 44"/>
            <p:cNvSpPr>
              <a:spLocks noChangeArrowheads="1"/>
            </p:cNvSpPr>
            <p:nvPr/>
          </p:nvSpPr>
          <p:spPr bwMode="auto">
            <a:xfrm>
              <a:off x="1951" y="35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230" name="Rectangle 45"/>
            <p:cNvSpPr>
              <a:spLocks noChangeArrowheads="1"/>
            </p:cNvSpPr>
            <p:nvPr/>
          </p:nvSpPr>
          <p:spPr bwMode="auto">
            <a:xfrm>
              <a:off x="1951" y="36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231" name="Rectangle 46"/>
            <p:cNvSpPr>
              <a:spLocks noChangeArrowheads="1"/>
            </p:cNvSpPr>
            <p:nvPr/>
          </p:nvSpPr>
          <p:spPr bwMode="auto">
            <a:xfrm>
              <a:off x="2053" y="306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32" name="Rectangle 47"/>
            <p:cNvSpPr>
              <a:spLocks noChangeArrowheads="1"/>
            </p:cNvSpPr>
            <p:nvPr/>
          </p:nvSpPr>
          <p:spPr bwMode="auto">
            <a:xfrm>
              <a:off x="2053" y="316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33" name="Rectangle 48"/>
            <p:cNvSpPr>
              <a:spLocks noChangeArrowheads="1"/>
            </p:cNvSpPr>
            <p:nvPr/>
          </p:nvSpPr>
          <p:spPr bwMode="auto">
            <a:xfrm>
              <a:off x="2053" y="327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34" name="Rectangle 49"/>
            <p:cNvSpPr>
              <a:spLocks noChangeArrowheads="1"/>
            </p:cNvSpPr>
            <p:nvPr/>
          </p:nvSpPr>
          <p:spPr bwMode="auto">
            <a:xfrm>
              <a:off x="2053" y="337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3</a:t>
              </a:r>
            </a:p>
          </p:txBody>
        </p:sp>
        <p:sp>
          <p:nvSpPr>
            <p:cNvPr id="4235" name="Rectangle 50"/>
            <p:cNvSpPr>
              <a:spLocks noChangeArrowheads="1"/>
            </p:cNvSpPr>
            <p:nvPr/>
          </p:nvSpPr>
          <p:spPr bwMode="auto">
            <a:xfrm>
              <a:off x="2053" y="347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3</a:t>
              </a:r>
            </a:p>
          </p:txBody>
        </p:sp>
        <p:sp>
          <p:nvSpPr>
            <p:cNvPr id="4236" name="Rectangle 51"/>
            <p:cNvSpPr>
              <a:spLocks noChangeArrowheads="1"/>
            </p:cNvSpPr>
            <p:nvPr/>
          </p:nvSpPr>
          <p:spPr bwMode="auto">
            <a:xfrm>
              <a:off x="2053" y="35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3</a:t>
              </a:r>
            </a:p>
          </p:txBody>
        </p:sp>
        <p:sp>
          <p:nvSpPr>
            <p:cNvPr id="4237" name="Rectangle 52"/>
            <p:cNvSpPr>
              <a:spLocks noChangeArrowheads="1"/>
            </p:cNvSpPr>
            <p:nvPr/>
          </p:nvSpPr>
          <p:spPr bwMode="auto">
            <a:xfrm>
              <a:off x="2154" y="306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38" name="Rectangle 53"/>
            <p:cNvSpPr>
              <a:spLocks noChangeArrowheads="1"/>
            </p:cNvSpPr>
            <p:nvPr/>
          </p:nvSpPr>
          <p:spPr bwMode="auto">
            <a:xfrm>
              <a:off x="2154" y="316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39" name="Rectangle 54"/>
            <p:cNvSpPr>
              <a:spLocks noChangeArrowheads="1"/>
            </p:cNvSpPr>
            <p:nvPr/>
          </p:nvSpPr>
          <p:spPr bwMode="auto">
            <a:xfrm>
              <a:off x="2127" y="3271"/>
              <a:ext cx="213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14</a:t>
              </a:r>
            </a:p>
          </p:txBody>
        </p:sp>
        <p:sp>
          <p:nvSpPr>
            <p:cNvPr id="4240" name="Rectangle 55"/>
            <p:cNvSpPr>
              <a:spLocks noChangeArrowheads="1"/>
            </p:cNvSpPr>
            <p:nvPr/>
          </p:nvSpPr>
          <p:spPr bwMode="auto">
            <a:xfrm>
              <a:off x="2154" y="3372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</a:t>
              </a:r>
            </a:p>
          </p:txBody>
        </p:sp>
        <p:sp>
          <p:nvSpPr>
            <p:cNvPr id="4241" name="Rectangle 56"/>
            <p:cNvSpPr>
              <a:spLocks noChangeArrowheads="1"/>
            </p:cNvSpPr>
            <p:nvPr/>
          </p:nvSpPr>
          <p:spPr bwMode="auto">
            <a:xfrm>
              <a:off x="2154" y="347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</a:t>
              </a:r>
            </a:p>
          </p:txBody>
        </p:sp>
        <p:sp>
          <p:nvSpPr>
            <p:cNvPr id="4242" name="Rectangle 57"/>
            <p:cNvSpPr>
              <a:spLocks noChangeArrowheads="1"/>
            </p:cNvSpPr>
            <p:nvPr/>
          </p:nvSpPr>
          <p:spPr bwMode="auto">
            <a:xfrm>
              <a:off x="2154" y="35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</a:t>
              </a:r>
            </a:p>
          </p:txBody>
        </p:sp>
        <p:sp>
          <p:nvSpPr>
            <p:cNvPr id="4243" name="Rectangle 58"/>
            <p:cNvSpPr>
              <a:spLocks noChangeArrowheads="1"/>
            </p:cNvSpPr>
            <p:nvPr/>
          </p:nvSpPr>
          <p:spPr bwMode="auto">
            <a:xfrm>
              <a:off x="2256" y="306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44" name="Rectangle 59"/>
            <p:cNvSpPr>
              <a:spLocks noChangeArrowheads="1"/>
            </p:cNvSpPr>
            <p:nvPr/>
          </p:nvSpPr>
          <p:spPr bwMode="auto">
            <a:xfrm>
              <a:off x="2256" y="316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45" name="Rectangle 60"/>
            <p:cNvSpPr>
              <a:spLocks noChangeArrowheads="1"/>
            </p:cNvSpPr>
            <p:nvPr/>
          </p:nvSpPr>
          <p:spPr bwMode="auto">
            <a:xfrm>
              <a:off x="2256" y="327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46" name="Rectangle 61"/>
            <p:cNvSpPr>
              <a:spLocks noChangeArrowheads="1"/>
            </p:cNvSpPr>
            <p:nvPr/>
          </p:nvSpPr>
          <p:spPr bwMode="auto">
            <a:xfrm>
              <a:off x="2256" y="337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47" name="Rectangle 62"/>
            <p:cNvSpPr>
              <a:spLocks noChangeArrowheads="1"/>
            </p:cNvSpPr>
            <p:nvPr/>
          </p:nvSpPr>
          <p:spPr bwMode="auto">
            <a:xfrm>
              <a:off x="2256" y="347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48" name="Rectangle 63"/>
            <p:cNvSpPr>
              <a:spLocks noChangeArrowheads="1"/>
            </p:cNvSpPr>
            <p:nvPr/>
          </p:nvSpPr>
          <p:spPr bwMode="auto">
            <a:xfrm>
              <a:off x="2263" y="3542"/>
              <a:ext cx="142" cy="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49" name="Rectangle 64"/>
            <p:cNvSpPr>
              <a:spLocks noChangeArrowheads="1"/>
            </p:cNvSpPr>
            <p:nvPr/>
          </p:nvSpPr>
          <p:spPr bwMode="auto">
            <a:xfrm>
              <a:off x="2355" y="306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50" name="Rectangle 65"/>
            <p:cNvSpPr>
              <a:spLocks noChangeArrowheads="1"/>
            </p:cNvSpPr>
            <p:nvPr/>
          </p:nvSpPr>
          <p:spPr bwMode="auto">
            <a:xfrm>
              <a:off x="2355" y="316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51" name="Rectangle 66"/>
            <p:cNvSpPr>
              <a:spLocks noChangeArrowheads="1"/>
            </p:cNvSpPr>
            <p:nvPr/>
          </p:nvSpPr>
          <p:spPr bwMode="auto">
            <a:xfrm>
              <a:off x="2355" y="327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52" name="Rectangle 67"/>
            <p:cNvSpPr>
              <a:spLocks noChangeArrowheads="1"/>
            </p:cNvSpPr>
            <p:nvPr/>
          </p:nvSpPr>
          <p:spPr bwMode="auto">
            <a:xfrm>
              <a:off x="2355" y="3372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53" name="Rectangle 68"/>
            <p:cNvSpPr>
              <a:spLocks noChangeArrowheads="1"/>
            </p:cNvSpPr>
            <p:nvPr/>
          </p:nvSpPr>
          <p:spPr bwMode="auto">
            <a:xfrm>
              <a:off x="2355" y="347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54" name="Rectangle 69"/>
            <p:cNvSpPr>
              <a:spLocks noChangeArrowheads="1"/>
            </p:cNvSpPr>
            <p:nvPr/>
          </p:nvSpPr>
          <p:spPr bwMode="auto">
            <a:xfrm>
              <a:off x="2355" y="35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55" name="Rectangle 70"/>
            <p:cNvSpPr>
              <a:spLocks noChangeArrowheads="1"/>
            </p:cNvSpPr>
            <p:nvPr/>
          </p:nvSpPr>
          <p:spPr bwMode="auto">
            <a:xfrm>
              <a:off x="2456" y="306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56" name="Rectangle 71"/>
            <p:cNvSpPr>
              <a:spLocks noChangeArrowheads="1"/>
            </p:cNvSpPr>
            <p:nvPr/>
          </p:nvSpPr>
          <p:spPr bwMode="auto">
            <a:xfrm>
              <a:off x="2456" y="316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57" name="Rectangle 72"/>
            <p:cNvSpPr>
              <a:spLocks noChangeArrowheads="1"/>
            </p:cNvSpPr>
            <p:nvPr/>
          </p:nvSpPr>
          <p:spPr bwMode="auto">
            <a:xfrm>
              <a:off x="2456" y="327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58" name="Rectangle 73"/>
            <p:cNvSpPr>
              <a:spLocks noChangeArrowheads="1"/>
            </p:cNvSpPr>
            <p:nvPr/>
          </p:nvSpPr>
          <p:spPr bwMode="auto">
            <a:xfrm>
              <a:off x="2456" y="3372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59" name="Rectangle 74"/>
            <p:cNvSpPr>
              <a:spLocks noChangeArrowheads="1"/>
            </p:cNvSpPr>
            <p:nvPr/>
          </p:nvSpPr>
          <p:spPr bwMode="auto">
            <a:xfrm>
              <a:off x="2456" y="347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60" name="Rectangle 75"/>
            <p:cNvSpPr>
              <a:spLocks noChangeArrowheads="1"/>
            </p:cNvSpPr>
            <p:nvPr/>
          </p:nvSpPr>
          <p:spPr bwMode="auto">
            <a:xfrm>
              <a:off x="2456" y="35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61" name="Rectangle 76"/>
            <p:cNvSpPr>
              <a:spLocks noChangeArrowheads="1"/>
            </p:cNvSpPr>
            <p:nvPr/>
          </p:nvSpPr>
          <p:spPr bwMode="auto">
            <a:xfrm>
              <a:off x="2560" y="306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62" name="Rectangle 77"/>
            <p:cNvSpPr>
              <a:spLocks noChangeArrowheads="1"/>
            </p:cNvSpPr>
            <p:nvPr/>
          </p:nvSpPr>
          <p:spPr bwMode="auto">
            <a:xfrm>
              <a:off x="2560" y="316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63" name="Rectangle 78"/>
            <p:cNvSpPr>
              <a:spLocks noChangeArrowheads="1"/>
            </p:cNvSpPr>
            <p:nvPr/>
          </p:nvSpPr>
          <p:spPr bwMode="auto">
            <a:xfrm>
              <a:off x="2560" y="327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264" name="Rectangle 79"/>
            <p:cNvSpPr>
              <a:spLocks noChangeArrowheads="1"/>
            </p:cNvSpPr>
            <p:nvPr/>
          </p:nvSpPr>
          <p:spPr bwMode="auto">
            <a:xfrm>
              <a:off x="2560" y="337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265" name="Rectangle 80"/>
            <p:cNvSpPr>
              <a:spLocks noChangeArrowheads="1"/>
            </p:cNvSpPr>
            <p:nvPr/>
          </p:nvSpPr>
          <p:spPr bwMode="auto">
            <a:xfrm>
              <a:off x="2560" y="347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66" name="Rectangle 81"/>
            <p:cNvSpPr>
              <a:spLocks noChangeArrowheads="1"/>
            </p:cNvSpPr>
            <p:nvPr/>
          </p:nvSpPr>
          <p:spPr bwMode="auto">
            <a:xfrm>
              <a:off x="2560" y="35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67" name="Rectangle 82"/>
            <p:cNvSpPr>
              <a:spLocks noChangeArrowheads="1"/>
            </p:cNvSpPr>
            <p:nvPr/>
          </p:nvSpPr>
          <p:spPr bwMode="auto">
            <a:xfrm>
              <a:off x="2053" y="36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268" name="Rectangle 83"/>
            <p:cNvSpPr>
              <a:spLocks noChangeArrowheads="1"/>
            </p:cNvSpPr>
            <p:nvPr/>
          </p:nvSpPr>
          <p:spPr bwMode="auto">
            <a:xfrm>
              <a:off x="2154" y="36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269" name="Rectangle 84"/>
            <p:cNvSpPr>
              <a:spLocks noChangeArrowheads="1"/>
            </p:cNvSpPr>
            <p:nvPr/>
          </p:nvSpPr>
          <p:spPr bwMode="auto">
            <a:xfrm>
              <a:off x="2256" y="36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70" name="Rectangle 85"/>
            <p:cNvSpPr>
              <a:spLocks noChangeArrowheads="1"/>
            </p:cNvSpPr>
            <p:nvPr/>
          </p:nvSpPr>
          <p:spPr bwMode="auto">
            <a:xfrm>
              <a:off x="2355" y="36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71" name="Rectangle 86"/>
            <p:cNvSpPr>
              <a:spLocks noChangeArrowheads="1"/>
            </p:cNvSpPr>
            <p:nvPr/>
          </p:nvSpPr>
          <p:spPr bwMode="auto">
            <a:xfrm>
              <a:off x="2456" y="3675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72" name="Rectangle 87"/>
            <p:cNvSpPr>
              <a:spLocks noChangeArrowheads="1"/>
            </p:cNvSpPr>
            <p:nvPr/>
          </p:nvSpPr>
          <p:spPr bwMode="auto">
            <a:xfrm>
              <a:off x="2561" y="367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273" name="Line 88"/>
            <p:cNvSpPr>
              <a:spLocks noChangeShapeType="1"/>
            </p:cNvSpPr>
            <p:nvPr/>
          </p:nvSpPr>
          <p:spPr bwMode="auto">
            <a:xfrm>
              <a:off x="1978" y="3181"/>
              <a:ext cx="7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4" name="Line 89"/>
            <p:cNvSpPr>
              <a:spLocks noChangeShapeType="1"/>
            </p:cNvSpPr>
            <p:nvPr/>
          </p:nvSpPr>
          <p:spPr bwMode="auto">
            <a:xfrm>
              <a:off x="1978" y="3283"/>
              <a:ext cx="7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5" name="Line 90"/>
            <p:cNvSpPr>
              <a:spLocks noChangeShapeType="1"/>
            </p:cNvSpPr>
            <p:nvPr/>
          </p:nvSpPr>
          <p:spPr bwMode="auto">
            <a:xfrm>
              <a:off x="1978" y="3384"/>
              <a:ext cx="7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6" name="Line 91"/>
            <p:cNvSpPr>
              <a:spLocks noChangeShapeType="1"/>
            </p:cNvSpPr>
            <p:nvPr/>
          </p:nvSpPr>
          <p:spPr bwMode="auto">
            <a:xfrm>
              <a:off x="1978" y="3485"/>
              <a:ext cx="7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7" name="Line 92"/>
            <p:cNvSpPr>
              <a:spLocks noChangeShapeType="1"/>
            </p:cNvSpPr>
            <p:nvPr/>
          </p:nvSpPr>
          <p:spPr bwMode="auto">
            <a:xfrm>
              <a:off x="1978" y="3586"/>
              <a:ext cx="7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8" name="Line 93"/>
            <p:cNvSpPr>
              <a:spLocks noChangeShapeType="1"/>
            </p:cNvSpPr>
            <p:nvPr/>
          </p:nvSpPr>
          <p:spPr bwMode="auto">
            <a:xfrm>
              <a:off x="1978" y="3688"/>
              <a:ext cx="7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9" name="Line 94"/>
            <p:cNvSpPr>
              <a:spLocks noChangeShapeType="1"/>
            </p:cNvSpPr>
            <p:nvPr/>
          </p:nvSpPr>
          <p:spPr bwMode="auto">
            <a:xfrm>
              <a:off x="2077" y="3083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0" name="Line 95"/>
            <p:cNvSpPr>
              <a:spLocks noChangeShapeType="1"/>
            </p:cNvSpPr>
            <p:nvPr/>
          </p:nvSpPr>
          <p:spPr bwMode="auto">
            <a:xfrm>
              <a:off x="2178" y="3083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1" name="Line 96"/>
            <p:cNvSpPr>
              <a:spLocks noChangeShapeType="1"/>
            </p:cNvSpPr>
            <p:nvPr/>
          </p:nvSpPr>
          <p:spPr bwMode="auto">
            <a:xfrm>
              <a:off x="2280" y="3083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2" name="Line 97"/>
            <p:cNvSpPr>
              <a:spLocks noChangeShapeType="1"/>
            </p:cNvSpPr>
            <p:nvPr/>
          </p:nvSpPr>
          <p:spPr bwMode="auto">
            <a:xfrm>
              <a:off x="2381" y="3083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3" name="Line 98"/>
            <p:cNvSpPr>
              <a:spLocks noChangeShapeType="1"/>
            </p:cNvSpPr>
            <p:nvPr/>
          </p:nvSpPr>
          <p:spPr bwMode="auto">
            <a:xfrm>
              <a:off x="2482" y="3083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4" name="Line 99"/>
            <p:cNvSpPr>
              <a:spLocks noChangeShapeType="1"/>
            </p:cNvSpPr>
            <p:nvPr/>
          </p:nvSpPr>
          <p:spPr bwMode="auto">
            <a:xfrm>
              <a:off x="2584" y="3083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5" name="Rectangle 100"/>
            <p:cNvSpPr>
              <a:spLocks noChangeArrowheads="1"/>
            </p:cNvSpPr>
            <p:nvPr/>
          </p:nvSpPr>
          <p:spPr bwMode="auto">
            <a:xfrm>
              <a:off x="2256" y="357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</p:grpSp>
      <p:sp>
        <p:nvSpPr>
          <p:cNvPr id="348261" name="Line 101"/>
          <p:cNvSpPr>
            <a:spLocks noChangeShapeType="1"/>
          </p:cNvSpPr>
          <p:nvPr/>
        </p:nvSpPr>
        <p:spPr bwMode="auto">
          <a:xfrm>
            <a:off x="3901570" y="3636912"/>
            <a:ext cx="622107" cy="10720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6610904" y="3571939"/>
            <a:ext cx="998944" cy="1460246"/>
            <a:chOff x="503" y="1543"/>
            <a:chExt cx="894" cy="1308"/>
          </a:xfrm>
        </p:grpSpPr>
        <p:sp>
          <p:nvSpPr>
            <p:cNvPr id="4211" name="Freeform 103"/>
            <p:cNvSpPr>
              <a:spLocks/>
            </p:cNvSpPr>
            <p:nvPr/>
          </p:nvSpPr>
          <p:spPr bwMode="auto">
            <a:xfrm>
              <a:off x="734" y="1736"/>
              <a:ext cx="663" cy="1100"/>
            </a:xfrm>
            <a:custGeom>
              <a:avLst/>
              <a:gdLst>
                <a:gd name="T0" fmla="*/ 7 w 663"/>
                <a:gd name="T1" fmla="*/ 53 h 1100"/>
                <a:gd name="T2" fmla="*/ 42 w 663"/>
                <a:gd name="T3" fmla="*/ 53 h 1100"/>
                <a:gd name="T4" fmla="*/ 96 w 663"/>
                <a:gd name="T5" fmla="*/ 48 h 1100"/>
                <a:gd name="T6" fmla="*/ 125 w 663"/>
                <a:gd name="T7" fmla="*/ 42 h 1100"/>
                <a:gd name="T8" fmla="*/ 166 w 663"/>
                <a:gd name="T9" fmla="*/ 29 h 1100"/>
                <a:gd name="T10" fmla="*/ 206 w 663"/>
                <a:gd name="T11" fmla="*/ 13 h 1100"/>
                <a:gd name="T12" fmla="*/ 262 w 663"/>
                <a:gd name="T13" fmla="*/ 0 h 1100"/>
                <a:gd name="T14" fmla="*/ 313 w 663"/>
                <a:gd name="T15" fmla="*/ 10 h 1100"/>
                <a:gd name="T16" fmla="*/ 331 w 663"/>
                <a:gd name="T17" fmla="*/ 24 h 1100"/>
                <a:gd name="T18" fmla="*/ 373 w 663"/>
                <a:gd name="T19" fmla="*/ 71 h 1100"/>
                <a:gd name="T20" fmla="*/ 392 w 663"/>
                <a:gd name="T21" fmla="*/ 109 h 1100"/>
                <a:gd name="T22" fmla="*/ 403 w 663"/>
                <a:gd name="T23" fmla="*/ 143 h 1100"/>
                <a:gd name="T24" fmla="*/ 420 w 663"/>
                <a:gd name="T25" fmla="*/ 165 h 1100"/>
                <a:gd name="T26" fmla="*/ 438 w 663"/>
                <a:gd name="T27" fmla="*/ 180 h 1100"/>
                <a:gd name="T28" fmla="*/ 459 w 663"/>
                <a:gd name="T29" fmla="*/ 194 h 1100"/>
                <a:gd name="T30" fmla="*/ 532 w 663"/>
                <a:gd name="T31" fmla="*/ 222 h 1100"/>
                <a:gd name="T32" fmla="*/ 561 w 663"/>
                <a:gd name="T33" fmla="*/ 235 h 1100"/>
                <a:gd name="T34" fmla="*/ 606 w 663"/>
                <a:gd name="T35" fmla="*/ 270 h 1100"/>
                <a:gd name="T36" fmla="*/ 635 w 663"/>
                <a:gd name="T37" fmla="*/ 304 h 1100"/>
                <a:gd name="T38" fmla="*/ 657 w 663"/>
                <a:gd name="T39" fmla="*/ 345 h 1100"/>
                <a:gd name="T40" fmla="*/ 662 w 663"/>
                <a:gd name="T41" fmla="*/ 390 h 1100"/>
                <a:gd name="T42" fmla="*/ 655 w 663"/>
                <a:gd name="T43" fmla="*/ 421 h 1100"/>
                <a:gd name="T44" fmla="*/ 640 w 663"/>
                <a:gd name="T45" fmla="*/ 447 h 1100"/>
                <a:gd name="T46" fmla="*/ 619 w 663"/>
                <a:gd name="T47" fmla="*/ 480 h 1100"/>
                <a:gd name="T48" fmla="*/ 591 w 663"/>
                <a:gd name="T49" fmla="*/ 519 h 1100"/>
                <a:gd name="T50" fmla="*/ 573 w 663"/>
                <a:gd name="T51" fmla="*/ 575 h 1100"/>
                <a:gd name="T52" fmla="*/ 561 w 663"/>
                <a:gd name="T53" fmla="*/ 619 h 1100"/>
                <a:gd name="T54" fmla="*/ 555 w 663"/>
                <a:gd name="T55" fmla="*/ 668 h 1100"/>
                <a:gd name="T56" fmla="*/ 559 w 663"/>
                <a:gd name="T57" fmla="*/ 712 h 1100"/>
                <a:gd name="T58" fmla="*/ 572 w 663"/>
                <a:gd name="T59" fmla="*/ 757 h 1100"/>
                <a:gd name="T60" fmla="*/ 588 w 663"/>
                <a:gd name="T61" fmla="*/ 800 h 1100"/>
                <a:gd name="T62" fmla="*/ 601 w 663"/>
                <a:gd name="T63" fmla="*/ 842 h 1100"/>
                <a:gd name="T64" fmla="*/ 602 w 663"/>
                <a:gd name="T65" fmla="*/ 895 h 1100"/>
                <a:gd name="T66" fmla="*/ 590 w 663"/>
                <a:gd name="T67" fmla="*/ 978 h 1100"/>
                <a:gd name="T68" fmla="*/ 570 w 663"/>
                <a:gd name="T69" fmla="*/ 1019 h 1100"/>
                <a:gd name="T70" fmla="*/ 535 w 663"/>
                <a:gd name="T71" fmla="*/ 1057 h 1100"/>
                <a:gd name="T72" fmla="*/ 479 w 663"/>
                <a:gd name="T73" fmla="*/ 1088 h 1100"/>
                <a:gd name="T74" fmla="*/ 409 w 663"/>
                <a:gd name="T75" fmla="*/ 1099 h 1100"/>
                <a:gd name="T76" fmla="*/ 340 w 663"/>
                <a:gd name="T77" fmla="*/ 1094 h 1100"/>
                <a:gd name="T78" fmla="*/ 262 w 663"/>
                <a:gd name="T79" fmla="*/ 1077 h 1100"/>
                <a:gd name="T80" fmla="*/ 203 w 663"/>
                <a:gd name="T81" fmla="*/ 1051 h 1100"/>
                <a:gd name="T82" fmla="*/ 150 w 663"/>
                <a:gd name="T83" fmla="*/ 1020 h 1100"/>
                <a:gd name="T84" fmla="*/ 127 w 663"/>
                <a:gd name="T85" fmla="*/ 998 h 1100"/>
                <a:gd name="T86" fmla="*/ 105 w 663"/>
                <a:gd name="T87" fmla="*/ 966 h 1100"/>
                <a:gd name="T88" fmla="*/ 63 w 663"/>
                <a:gd name="T89" fmla="*/ 906 h 1100"/>
                <a:gd name="T90" fmla="*/ 40 w 663"/>
                <a:gd name="T91" fmla="*/ 880 h 1100"/>
                <a:gd name="T92" fmla="*/ 13 w 663"/>
                <a:gd name="T93" fmla="*/ 860 h 1100"/>
                <a:gd name="T94" fmla="*/ 0 w 663"/>
                <a:gd name="T95" fmla="*/ 852 h 11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3"/>
                <a:gd name="T145" fmla="*/ 0 h 1100"/>
                <a:gd name="T146" fmla="*/ 663 w 663"/>
                <a:gd name="T147" fmla="*/ 1100 h 11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3" h="1100">
                  <a:moveTo>
                    <a:pt x="7" y="53"/>
                  </a:moveTo>
                  <a:lnTo>
                    <a:pt x="42" y="53"/>
                  </a:lnTo>
                  <a:lnTo>
                    <a:pt x="96" y="48"/>
                  </a:lnTo>
                  <a:lnTo>
                    <a:pt x="125" y="42"/>
                  </a:lnTo>
                  <a:lnTo>
                    <a:pt x="166" y="29"/>
                  </a:lnTo>
                  <a:lnTo>
                    <a:pt x="206" y="13"/>
                  </a:lnTo>
                  <a:lnTo>
                    <a:pt x="262" y="0"/>
                  </a:lnTo>
                  <a:lnTo>
                    <a:pt x="313" y="10"/>
                  </a:lnTo>
                  <a:lnTo>
                    <a:pt x="331" y="24"/>
                  </a:lnTo>
                  <a:lnTo>
                    <a:pt x="373" y="71"/>
                  </a:lnTo>
                  <a:lnTo>
                    <a:pt x="392" y="109"/>
                  </a:lnTo>
                  <a:lnTo>
                    <a:pt x="403" y="143"/>
                  </a:lnTo>
                  <a:lnTo>
                    <a:pt x="420" y="165"/>
                  </a:lnTo>
                  <a:lnTo>
                    <a:pt x="438" y="180"/>
                  </a:lnTo>
                  <a:lnTo>
                    <a:pt x="459" y="194"/>
                  </a:lnTo>
                  <a:lnTo>
                    <a:pt x="532" y="222"/>
                  </a:lnTo>
                  <a:lnTo>
                    <a:pt x="561" y="235"/>
                  </a:lnTo>
                  <a:lnTo>
                    <a:pt x="606" y="270"/>
                  </a:lnTo>
                  <a:lnTo>
                    <a:pt x="635" y="304"/>
                  </a:lnTo>
                  <a:lnTo>
                    <a:pt x="657" y="345"/>
                  </a:lnTo>
                  <a:lnTo>
                    <a:pt x="662" y="390"/>
                  </a:lnTo>
                  <a:lnTo>
                    <a:pt x="655" y="421"/>
                  </a:lnTo>
                  <a:lnTo>
                    <a:pt x="640" y="447"/>
                  </a:lnTo>
                  <a:lnTo>
                    <a:pt x="619" y="480"/>
                  </a:lnTo>
                  <a:lnTo>
                    <a:pt x="591" y="519"/>
                  </a:lnTo>
                  <a:lnTo>
                    <a:pt x="573" y="575"/>
                  </a:lnTo>
                  <a:lnTo>
                    <a:pt x="561" y="619"/>
                  </a:lnTo>
                  <a:lnTo>
                    <a:pt x="555" y="668"/>
                  </a:lnTo>
                  <a:lnTo>
                    <a:pt x="559" y="712"/>
                  </a:lnTo>
                  <a:lnTo>
                    <a:pt x="572" y="757"/>
                  </a:lnTo>
                  <a:lnTo>
                    <a:pt x="588" y="800"/>
                  </a:lnTo>
                  <a:lnTo>
                    <a:pt x="601" y="842"/>
                  </a:lnTo>
                  <a:lnTo>
                    <a:pt x="602" y="895"/>
                  </a:lnTo>
                  <a:lnTo>
                    <a:pt x="590" y="978"/>
                  </a:lnTo>
                  <a:lnTo>
                    <a:pt x="570" y="1019"/>
                  </a:lnTo>
                  <a:lnTo>
                    <a:pt x="535" y="1057"/>
                  </a:lnTo>
                  <a:lnTo>
                    <a:pt x="479" y="1088"/>
                  </a:lnTo>
                  <a:lnTo>
                    <a:pt x="409" y="1099"/>
                  </a:lnTo>
                  <a:lnTo>
                    <a:pt x="340" y="1094"/>
                  </a:lnTo>
                  <a:lnTo>
                    <a:pt x="262" y="1077"/>
                  </a:lnTo>
                  <a:lnTo>
                    <a:pt x="203" y="1051"/>
                  </a:lnTo>
                  <a:lnTo>
                    <a:pt x="150" y="1020"/>
                  </a:lnTo>
                  <a:lnTo>
                    <a:pt x="127" y="998"/>
                  </a:lnTo>
                  <a:lnTo>
                    <a:pt x="105" y="966"/>
                  </a:lnTo>
                  <a:lnTo>
                    <a:pt x="63" y="906"/>
                  </a:lnTo>
                  <a:lnTo>
                    <a:pt x="40" y="880"/>
                  </a:lnTo>
                  <a:lnTo>
                    <a:pt x="13" y="860"/>
                  </a:lnTo>
                  <a:lnTo>
                    <a:pt x="0" y="852"/>
                  </a:lnTo>
                </a:path>
              </a:pathLst>
            </a:custGeom>
            <a:solidFill>
              <a:srgbClr val="3C2D6D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64" name="Line 104"/>
            <p:cNvSpPr>
              <a:spLocks noChangeShapeType="1"/>
            </p:cNvSpPr>
            <p:nvPr/>
          </p:nvSpPr>
          <p:spPr bwMode="auto">
            <a:xfrm flipV="1">
              <a:off x="753" y="1814"/>
              <a:ext cx="138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65" name="Line 105"/>
            <p:cNvSpPr>
              <a:spLocks noChangeShapeType="1"/>
            </p:cNvSpPr>
            <p:nvPr/>
          </p:nvSpPr>
          <p:spPr bwMode="auto">
            <a:xfrm flipV="1">
              <a:off x="757" y="1934"/>
              <a:ext cx="375" cy="2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66" name="Line 106"/>
            <p:cNvSpPr>
              <a:spLocks noChangeShapeType="1"/>
            </p:cNvSpPr>
            <p:nvPr/>
          </p:nvSpPr>
          <p:spPr bwMode="auto">
            <a:xfrm>
              <a:off x="753" y="2196"/>
              <a:ext cx="551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67" name="Line 107"/>
            <p:cNvSpPr>
              <a:spLocks noChangeShapeType="1"/>
            </p:cNvSpPr>
            <p:nvPr/>
          </p:nvSpPr>
          <p:spPr bwMode="auto">
            <a:xfrm>
              <a:off x="753" y="2196"/>
              <a:ext cx="490" cy="2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68" name="Line 108"/>
            <p:cNvSpPr>
              <a:spLocks noChangeShapeType="1"/>
            </p:cNvSpPr>
            <p:nvPr/>
          </p:nvSpPr>
          <p:spPr bwMode="auto">
            <a:xfrm>
              <a:off x="757" y="2196"/>
              <a:ext cx="512" cy="4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69" name="Line 109"/>
            <p:cNvSpPr>
              <a:spLocks noChangeShapeType="1"/>
            </p:cNvSpPr>
            <p:nvPr/>
          </p:nvSpPr>
          <p:spPr bwMode="auto">
            <a:xfrm>
              <a:off x="753" y="2196"/>
              <a:ext cx="353" cy="4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70" name="Line 110"/>
            <p:cNvSpPr>
              <a:spLocks noChangeShapeType="1"/>
            </p:cNvSpPr>
            <p:nvPr/>
          </p:nvSpPr>
          <p:spPr bwMode="auto">
            <a:xfrm>
              <a:off x="753" y="2196"/>
              <a:ext cx="52" cy="3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19" name="Oval 111"/>
            <p:cNvSpPr>
              <a:spLocks noChangeArrowheads="1"/>
            </p:cNvSpPr>
            <p:nvPr/>
          </p:nvSpPr>
          <p:spPr bwMode="auto">
            <a:xfrm>
              <a:off x="698" y="2153"/>
              <a:ext cx="88" cy="78"/>
            </a:xfrm>
            <a:prstGeom prst="ellipse">
              <a:avLst/>
            </a:prstGeom>
            <a:solidFill>
              <a:srgbClr val="FF814C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0" name="Freeform 112"/>
            <p:cNvSpPr>
              <a:spLocks/>
            </p:cNvSpPr>
            <p:nvPr/>
          </p:nvSpPr>
          <p:spPr bwMode="auto">
            <a:xfrm>
              <a:off x="503" y="1543"/>
              <a:ext cx="227" cy="1308"/>
            </a:xfrm>
            <a:custGeom>
              <a:avLst/>
              <a:gdLst>
                <a:gd name="T0" fmla="*/ 226 w 227"/>
                <a:gd name="T1" fmla="*/ 0 h 1308"/>
                <a:gd name="T2" fmla="*/ 226 w 227"/>
                <a:gd name="T3" fmla="*/ 1307 h 1308"/>
                <a:gd name="T4" fmla="*/ 77 w 227"/>
                <a:gd name="T5" fmla="*/ 1307 h 1308"/>
                <a:gd name="T6" fmla="*/ 61 w 227"/>
                <a:gd name="T7" fmla="*/ 1276 h 1308"/>
                <a:gd name="T8" fmla="*/ 51 w 227"/>
                <a:gd name="T9" fmla="*/ 1240 h 1308"/>
                <a:gd name="T10" fmla="*/ 45 w 227"/>
                <a:gd name="T11" fmla="*/ 1190 h 1308"/>
                <a:gd name="T12" fmla="*/ 56 w 227"/>
                <a:gd name="T13" fmla="*/ 1137 h 1308"/>
                <a:gd name="T14" fmla="*/ 72 w 227"/>
                <a:gd name="T15" fmla="*/ 1099 h 1308"/>
                <a:gd name="T16" fmla="*/ 77 w 227"/>
                <a:gd name="T17" fmla="*/ 1058 h 1308"/>
                <a:gd name="T18" fmla="*/ 69 w 227"/>
                <a:gd name="T19" fmla="*/ 1013 h 1308"/>
                <a:gd name="T20" fmla="*/ 48 w 227"/>
                <a:gd name="T21" fmla="*/ 975 h 1308"/>
                <a:gd name="T22" fmla="*/ 27 w 227"/>
                <a:gd name="T23" fmla="*/ 930 h 1308"/>
                <a:gd name="T24" fmla="*/ 16 w 227"/>
                <a:gd name="T25" fmla="*/ 881 h 1308"/>
                <a:gd name="T26" fmla="*/ 13 w 227"/>
                <a:gd name="T27" fmla="*/ 827 h 1308"/>
                <a:gd name="T28" fmla="*/ 16 w 227"/>
                <a:gd name="T29" fmla="*/ 771 h 1308"/>
                <a:gd name="T30" fmla="*/ 0 w 227"/>
                <a:gd name="T31" fmla="*/ 706 h 1308"/>
                <a:gd name="T32" fmla="*/ 8 w 227"/>
                <a:gd name="T33" fmla="*/ 630 h 1308"/>
                <a:gd name="T34" fmla="*/ 37 w 227"/>
                <a:gd name="T35" fmla="*/ 569 h 1308"/>
                <a:gd name="T36" fmla="*/ 40 w 227"/>
                <a:gd name="T37" fmla="*/ 513 h 1308"/>
                <a:gd name="T38" fmla="*/ 24 w 227"/>
                <a:gd name="T39" fmla="*/ 473 h 1308"/>
                <a:gd name="T40" fmla="*/ 8 w 227"/>
                <a:gd name="T41" fmla="*/ 424 h 1308"/>
                <a:gd name="T42" fmla="*/ 0 w 227"/>
                <a:gd name="T43" fmla="*/ 377 h 1308"/>
                <a:gd name="T44" fmla="*/ 8 w 227"/>
                <a:gd name="T45" fmla="*/ 327 h 1308"/>
                <a:gd name="T46" fmla="*/ 29 w 227"/>
                <a:gd name="T47" fmla="*/ 280 h 1308"/>
                <a:gd name="T48" fmla="*/ 48 w 227"/>
                <a:gd name="T49" fmla="*/ 233 h 1308"/>
                <a:gd name="T50" fmla="*/ 45 w 227"/>
                <a:gd name="T51" fmla="*/ 193 h 1308"/>
                <a:gd name="T52" fmla="*/ 29 w 227"/>
                <a:gd name="T53" fmla="*/ 146 h 1308"/>
                <a:gd name="T54" fmla="*/ 27 w 227"/>
                <a:gd name="T55" fmla="*/ 105 h 1308"/>
                <a:gd name="T56" fmla="*/ 27 w 227"/>
                <a:gd name="T57" fmla="*/ 74 h 1308"/>
                <a:gd name="T58" fmla="*/ 35 w 227"/>
                <a:gd name="T59" fmla="*/ 29 h 1308"/>
                <a:gd name="T60" fmla="*/ 58 w 227"/>
                <a:gd name="T61" fmla="*/ 0 h 1308"/>
                <a:gd name="T62" fmla="*/ 226 w 227"/>
                <a:gd name="T63" fmla="*/ 0 h 13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7"/>
                <a:gd name="T97" fmla="*/ 0 h 1308"/>
                <a:gd name="T98" fmla="*/ 227 w 227"/>
                <a:gd name="T99" fmla="*/ 1308 h 13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7" h="1308">
                  <a:moveTo>
                    <a:pt x="226" y="0"/>
                  </a:moveTo>
                  <a:lnTo>
                    <a:pt x="226" y="1307"/>
                  </a:lnTo>
                  <a:lnTo>
                    <a:pt x="77" y="1307"/>
                  </a:lnTo>
                  <a:lnTo>
                    <a:pt x="61" y="1276"/>
                  </a:lnTo>
                  <a:lnTo>
                    <a:pt x="51" y="1240"/>
                  </a:lnTo>
                  <a:lnTo>
                    <a:pt x="45" y="1190"/>
                  </a:lnTo>
                  <a:lnTo>
                    <a:pt x="56" y="1137"/>
                  </a:lnTo>
                  <a:lnTo>
                    <a:pt x="72" y="1099"/>
                  </a:lnTo>
                  <a:lnTo>
                    <a:pt x="77" y="1058"/>
                  </a:lnTo>
                  <a:lnTo>
                    <a:pt x="69" y="1013"/>
                  </a:lnTo>
                  <a:lnTo>
                    <a:pt x="48" y="975"/>
                  </a:lnTo>
                  <a:lnTo>
                    <a:pt x="27" y="930"/>
                  </a:lnTo>
                  <a:lnTo>
                    <a:pt x="16" y="881"/>
                  </a:lnTo>
                  <a:lnTo>
                    <a:pt x="13" y="827"/>
                  </a:lnTo>
                  <a:lnTo>
                    <a:pt x="16" y="771"/>
                  </a:lnTo>
                  <a:lnTo>
                    <a:pt x="0" y="706"/>
                  </a:lnTo>
                  <a:lnTo>
                    <a:pt x="8" y="630"/>
                  </a:lnTo>
                  <a:lnTo>
                    <a:pt x="37" y="569"/>
                  </a:lnTo>
                  <a:lnTo>
                    <a:pt x="40" y="513"/>
                  </a:lnTo>
                  <a:lnTo>
                    <a:pt x="24" y="473"/>
                  </a:lnTo>
                  <a:lnTo>
                    <a:pt x="8" y="424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29" y="280"/>
                  </a:lnTo>
                  <a:lnTo>
                    <a:pt x="48" y="233"/>
                  </a:lnTo>
                  <a:lnTo>
                    <a:pt x="45" y="193"/>
                  </a:lnTo>
                  <a:lnTo>
                    <a:pt x="29" y="146"/>
                  </a:lnTo>
                  <a:lnTo>
                    <a:pt x="27" y="105"/>
                  </a:lnTo>
                  <a:lnTo>
                    <a:pt x="27" y="74"/>
                  </a:lnTo>
                  <a:lnTo>
                    <a:pt x="35" y="29"/>
                  </a:lnTo>
                  <a:lnTo>
                    <a:pt x="58" y="0"/>
                  </a:lnTo>
                  <a:lnTo>
                    <a:pt x="226" y="0"/>
                  </a:lnTo>
                </a:path>
              </a:pathLst>
            </a:custGeom>
            <a:solidFill>
              <a:srgbClr val="028D96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1" name="Freeform 113"/>
            <p:cNvSpPr>
              <a:spLocks/>
            </p:cNvSpPr>
            <p:nvPr/>
          </p:nvSpPr>
          <p:spPr bwMode="auto">
            <a:xfrm>
              <a:off x="729" y="1543"/>
              <a:ext cx="1" cy="1305"/>
            </a:xfrm>
            <a:custGeom>
              <a:avLst/>
              <a:gdLst>
                <a:gd name="T0" fmla="*/ 0 w 1"/>
                <a:gd name="T1" fmla="*/ 0 h 1305"/>
                <a:gd name="T2" fmla="*/ 0 w 1"/>
                <a:gd name="T3" fmla="*/ 1304 h 1305"/>
                <a:gd name="T4" fmla="*/ 0 60000 65536"/>
                <a:gd name="T5" fmla="*/ 0 60000 65536"/>
                <a:gd name="T6" fmla="*/ 0 w 1"/>
                <a:gd name="T7" fmla="*/ 0 h 1305"/>
                <a:gd name="T8" fmla="*/ 1 w 1"/>
                <a:gd name="T9" fmla="*/ 1305 h 13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305">
                  <a:moveTo>
                    <a:pt x="0" y="0"/>
                  </a:moveTo>
                  <a:lnTo>
                    <a:pt x="0" y="1304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2" name="Oval 114"/>
            <p:cNvSpPr>
              <a:spLocks noChangeArrowheads="1"/>
            </p:cNvSpPr>
            <p:nvPr/>
          </p:nvSpPr>
          <p:spPr bwMode="auto">
            <a:xfrm>
              <a:off x="698" y="2155"/>
              <a:ext cx="88" cy="77"/>
            </a:xfrm>
            <a:prstGeom prst="ellipse">
              <a:avLst/>
            </a:prstGeom>
            <a:solidFill>
              <a:srgbClr val="FF4D0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48275" name="Line 115"/>
          <p:cNvSpPr>
            <a:spLocks noChangeShapeType="1"/>
          </p:cNvSpPr>
          <p:nvPr/>
        </p:nvSpPr>
        <p:spPr bwMode="auto">
          <a:xfrm flipH="1">
            <a:off x="7177784" y="3420879"/>
            <a:ext cx="397954" cy="50028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" name="Group 116"/>
          <p:cNvGrpSpPr>
            <a:grpSpLocks/>
          </p:cNvGrpSpPr>
          <p:nvPr/>
        </p:nvGrpSpPr>
        <p:grpSpPr bwMode="auto">
          <a:xfrm>
            <a:off x="7557871" y="2158798"/>
            <a:ext cx="1268579" cy="1544709"/>
            <a:chOff x="1350" y="278"/>
            <a:chExt cx="1136" cy="1383"/>
          </a:xfrm>
        </p:grpSpPr>
        <p:sp>
          <p:nvSpPr>
            <p:cNvPr id="4191" name="Freeform 117"/>
            <p:cNvSpPr>
              <a:spLocks/>
            </p:cNvSpPr>
            <p:nvPr/>
          </p:nvSpPr>
          <p:spPr bwMode="auto">
            <a:xfrm>
              <a:off x="1350" y="621"/>
              <a:ext cx="1136" cy="1040"/>
            </a:xfrm>
            <a:custGeom>
              <a:avLst/>
              <a:gdLst>
                <a:gd name="T0" fmla="*/ 482 w 1136"/>
                <a:gd name="T1" fmla="*/ 0 h 1040"/>
                <a:gd name="T2" fmla="*/ 138 w 1136"/>
                <a:gd name="T3" fmla="*/ 92 h 1040"/>
                <a:gd name="T4" fmla="*/ 69 w 1136"/>
                <a:gd name="T5" fmla="*/ 122 h 1040"/>
                <a:gd name="T6" fmla="*/ 0 w 1136"/>
                <a:gd name="T7" fmla="*/ 214 h 1040"/>
                <a:gd name="T8" fmla="*/ 0 w 1136"/>
                <a:gd name="T9" fmla="*/ 367 h 1040"/>
                <a:gd name="T10" fmla="*/ 34 w 1136"/>
                <a:gd name="T11" fmla="*/ 397 h 1040"/>
                <a:gd name="T12" fmla="*/ 34 w 1136"/>
                <a:gd name="T13" fmla="*/ 611 h 1040"/>
                <a:gd name="T14" fmla="*/ 45 w 1136"/>
                <a:gd name="T15" fmla="*/ 630 h 1040"/>
                <a:gd name="T16" fmla="*/ 52 w 1136"/>
                <a:gd name="T17" fmla="*/ 642 h 1040"/>
                <a:gd name="T18" fmla="*/ 59 w 1136"/>
                <a:gd name="T19" fmla="*/ 655 h 1040"/>
                <a:gd name="T20" fmla="*/ 66 w 1136"/>
                <a:gd name="T21" fmla="*/ 680 h 1040"/>
                <a:gd name="T22" fmla="*/ 138 w 1136"/>
                <a:gd name="T23" fmla="*/ 825 h 1040"/>
                <a:gd name="T24" fmla="*/ 310 w 1136"/>
                <a:gd name="T25" fmla="*/ 947 h 1040"/>
                <a:gd name="T26" fmla="*/ 482 w 1136"/>
                <a:gd name="T27" fmla="*/ 1008 h 1040"/>
                <a:gd name="T28" fmla="*/ 757 w 1136"/>
                <a:gd name="T29" fmla="*/ 1039 h 1040"/>
                <a:gd name="T30" fmla="*/ 825 w 1136"/>
                <a:gd name="T31" fmla="*/ 1008 h 1040"/>
                <a:gd name="T32" fmla="*/ 929 w 1136"/>
                <a:gd name="T33" fmla="*/ 917 h 1040"/>
                <a:gd name="T34" fmla="*/ 944 w 1136"/>
                <a:gd name="T35" fmla="*/ 919 h 1040"/>
                <a:gd name="T36" fmla="*/ 958 w 1136"/>
                <a:gd name="T37" fmla="*/ 907 h 1040"/>
                <a:gd name="T38" fmla="*/ 979 w 1136"/>
                <a:gd name="T39" fmla="*/ 887 h 1040"/>
                <a:gd name="T40" fmla="*/ 993 w 1136"/>
                <a:gd name="T41" fmla="*/ 875 h 1040"/>
                <a:gd name="T42" fmla="*/ 1007 w 1136"/>
                <a:gd name="T43" fmla="*/ 856 h 1040"/>
                <a:gd name="T44" fmla="*/ 1022 w 1136"/>
                <a:gd name="T45" fmla="*/ 850 h 1040"/>
                <a:gd name="T46" fmla="*/ 1035 w 1136"/>
                <a:gd name="T47" fmla="*/ 837 h 1040"/>
                <a:gd name="T48" fmla="*/ 1050 w 1136"/>
                <a:gd name="T49" fmla="*/ 824 h 1040"/>
                <a:gd name="T50" fmla="*/ 1064 w 1136"/>
                <a:gd name="T51" fmla="*/ 818 h 1040"/>
                <a:gd name="T52" fmla="*/ 1078 w 1136"/>
                <a:gd name="T53" fmla="*/ 812 h 1040"/>
                <a:gd name="T54" fmla="*/ 1135 w 1136"/>
                <a:gd name="T55" fmla="*/ 764 h 1040"/>
                <a:gd name="T56" fmla="*/ 1135 w 1136"/>
                <a:gd name="T57" fmla="*/ 550 h 1040"/>
                <a:gd name="T58" fmla="*/ 1066 w 1136"/>
                <a:gd name="T59" fmla="*/ 336 h 1040"/>
                <a:gd name="T60" fmla="*/ 1032 w 1136"/>
                <a:gd name="T61" fmla="*/ 183 h 1040"/>
                <a:gd name="T62" fmla="*/ 997 w 1136"/>
                <a:gd name="T63" fmla="*/ 92 h 1040"/>
                <a:gd name="T64" fmla="*/ 825 w 1136"/>
                <a:gd name="T65" fmla="*/ 61 h 1040"/>
                <a:gd name="T66" fmla="*/ 653 w 1136"/>
                <a:gd name="T67" fmla="*/ 31 h 1040"/>
                <a:gd name="T68" fmla="*/ 482 w 1136"/>
                <a:gd name="T69" fmla="*/ 0 h 10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1040"/>
                <a:gd name="T107" fmla="*/ 1136 w 1136"/>
                <a:gd name="T108" fmla="*/ 1040 h 104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1040">
                  <a:moveTo>
                    <a:pt x="482" y="0"/>
                  </a:moveTo>
                  <a:lnTo>
                    <a:pt x="138" y="92"/>
                  </a:lnTo>
                  <a:lnTo>
                    <a:pt x="69" y="122"/>
                  </a:lnTo>
                  <a:lnTo>
                    <a:pt x="0" y="214"/>
                  </a:lnTo>
                  <a:lnTo>
                    <a:pt x="0" y="367"/>
                  </a:lnTo>
                  <a:lnTo>
                    <a:pt x="34" y="397"/>
                  </a:lnTo>
                  <a:lnTo>
                    <a:pt x="34" y="611"/>
                  </a:lnTo>
                  <a:lnTo>
                    <a:pt x="45" y="630"/>
                  </a:lnTo>
                  <a:lnTo>
                    <a:pt x="52" y="642"/>
                  </a:lnTo>
                  <a:lnTo>
                    <a:pt x="59" y="655"/>
                  </a:lnTo>
                  <a:lnTo>
                    <a:pt x="66" y="680"/>
                  </a:lnTo>
                  <a:lnTo>
                    <a:pt x="138" y="825"/>
                  </a:lnTo>
                  <a:lnTo>
                    <a:pt x="310" y="947"/>
                  </a:lnTo>
                  <a:lnTo>
                    <a:pt x="482" y="1008"/>
                  </a:lnTo>
                  <a:lnTo>
                    <a:pt x="757" y="1039"/>
                  </a:lnTo>
                  <a:lnTo>
                    <a:pt x="825" y="1008"/>
                  </a:lnTo>
                  <a:lnTo>
                    <a:pt x="929" y="917"/>
                  </a:lnTo>
                  <a:lnTo>
                    <a:pt x="944" y="919"/>
                  </a:lnTo>
                  <a:lnTo>
                    <a:pt x="958" y="907"/>
                  </a:lnTo>
                  <a:lnTo>
                    <a:pt x="979" y="887"/>
                  </a:lnTo>
                  <a:lnTo>
                    <a:pt x="993" y="875"/>
                  </a:lnTo>
                  <a:lnTo>
                    <a:pt x="1007" y="856"/>
                  </a:lnTo>
                  <a:lnTo>
                    <a:pt x="1022" y="850"/>
                  </a:lnTo>
                  <a:lnTo>
                    <a:pt x="1035" y="837"/>
                  </a:lnTo>
                  <a:lnTo>
                    <a:pt x="1050" y="824"/>
                  </a:lnTo>
                  <a:lnTo>
                    <a:pt x="1064" y="818"/>
                  </a:lnTo>
                  <a:lnTo>
                    <a:pt x="1078" y="812"/>
                  </a:lnTo>
                  <a:lnTo>
                    <a:pt x="1135" y="764"/>
                  </a:lnTo>
                  <a:lnTo>
                    <a:pt x="1135" y="550"/>
                  </a:lnTo>
                  <a:lnTo>
                    <a:pt x="1066" y="336"/>
                  </a:lnTo>
                  <a:lnTo>
                    <a:pt x="1032" y="183"/>
                  </a:lnTo>
                  <a:lnTo>
                    <a:pt x="997" y="92"/>
                  </a:lnTo>
                  <a:lnTo>
                    <a:pt x="825" y="61"/>
                  </a:lnTo>
                  <a:lnTo>
                    <a:pt x="653" y="31"/>
                  </a:lnTo>
                  <a:lnTo>
                    <a:pt x="482" y="0"/>
                  </a:lnTo>
                </a:path>
              </a:pathLst>
            </a:custGeom>
            <a:solidFill>
              <a:srgbClr val="3C2D6D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78" name="Line 118"/>
            <p:cNvSpPr>
              <a:spLocks noChangeShapeType="1"/>
            </p:cNvSpPr>
            <p:nvPr/>
          </p:nvSpPr>
          <p:spPr bwMode="auto">
            <a:xfrm flipH="1">
              <a:off x="1378" y="643"/>
              <a:ext cx="465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79" name="Line 119"/>
            <p:cNvSpPr>
              <a:spLocks noChangeShapeType="1"/>
            </p:cNvSpPr>
            <p:nvPr/>
          </p:nvSpPr>
          <p:spPr bwMode="auto">
            <a:xfrm flipH="1">
              <a:off x="1479" y="639"/>
              <a:ext cx="361" cy="6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80" name="Line 120"/>
            <p:cNvSpPr>
              <a:spLocks noChangeShapeType="1"/>
            </p:cNvSpPr>
            <p:nvPr/>
          </p:nvSpPr>
          <p:spPr bwMode="auto">
            <a:xfrm flipH="1">
              <a:off x="1618" y="643"/>
              <a:ext cx="224" cy="8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81" name="Line 121"/>
            <p:cNvSpPr>
              <a:spLocks noChangeShapeType="1"/>
            </p:cNvSpPr>
            <p:nvPr/>
          </p:nvSpPr>
          <p:spPr bwMode="auto">
            <a:xfrm>
              <a:off x="1840" y="643"/>
              <a:ext cx="121" cy="9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82" name="Line 122"/>
            <p:cNvSpPr>
              <a:spLocks noChangeShapeType="1"/>
            </p:cNvSpPr>
            <p:nvPr/>
          </p:nvSpPr>
          <p:spPr bwMode="auto">
            <a:xfrm>
              <a:off x="1840" y="639"/>
              <a:ext cx="362" cy="8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83" name="Line 123"/>
            <p:cNvSpPr>
              <a:spLocks noChangeShapeType="1"/>
            </p:cNvSpPr>
            <p:nvPr/>
          </p:nvSpPr>
          <p:spPr bwMode="auto">
            <a:xfrm>
              <a:off x="1840" y="643"/>
              <a:ext cx="569" cy="6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284" name="Line 124"/>
            <p:cNvSpPr>
              <a:spLocks noChangeShapeType="1"/>
            </p:cNvSpPr>
            <p:nvPr/>
          </p:nvSpPr>
          <p:spPr bwMode="auto">
            <a:xfrm>
              <a:off x="1840" y="643"/>
              <a:ext cx="500" cy="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9" name="Oval 125"/>
            <p:cNvSpPr>
              <a:spLocks noChangeArrowheads="1"/>
            </p:cNvSpPr>
            <p:nvPr/>
          </p:nvSpPr>
          <p:spPr bwMode="auto">
            <a:xfrm>
              <a:off x="1791" y="599"/>
              <a:ext cx="90" cy="77"/>
            </a:xfrm>
            <a:prstGeom prst="ellipse">
              <a:avLst/>
            </a:prstGeom>
            <a:solidFill>
              <a:srgbClr val="FF814C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0" name="Oval 126"/>
            <p:cNvSpPr>
              <a:spLocks noChangeArrowheads="1"/>
            </p:cNvSpPr>
            <p:nvPr/>
          </p:nvSpPr>
          <p:spPr bwMode="auto">
            <a:xfrm>
              <a:off x="1795" y="599"/>
              <a:ext cx="88" cy="77"/>
            </a:xfrm>
            <a:prstGeom prst="ellipse">
              <a:avLst/>
            </a:prstGeom>
            <a:solidFill>
              <a:srgbClr val="FF4D0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" name="Group 127"/>
            <p:cNvGrpSpPr>
              <a:grpSpLocks/>
            </p:cNvGrpSpPr>
            <p:nvPr/>
          </p:nvGrpSpPr>
          <p:grpSpPr bwMode="auto">
            <a:xfrm>
              <a:off x="1681" y="278"/>
              <a:ext cx="289" cy="458"/>
              <a:chOff x="1681" y="278"/>
              <a:chExt cx="289" cy="458"/>
            </a:xfrm>
          </p:grpSpPr>
          <p:sp>
            <p:nvSpPr>
              <p:cNvPr id="4202" name="Rectangle 128"/>
              <p:cNvSpPr>
                <a:spLocks noChangeArrowheads="1"/>
              </p:cNvSpPr>
              <p:nvPr/>
            </p:nvSpPr>
            <p:spPr bwMode="auto">
              <a:xfrm>
                <a:off x="1741" y="409"/>
                <a:ext cx="169" cy="146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03" name="Oval 129"/>
              <p:cNvSpPr>
                <a:spLocks noChangeArrowheads="1"/>
              </p:cNvSpPr>
              <p:nvPr/>
            </p:nvSpPr>
            <p:spPr bwMode="auto">
              <a:xfrm>
                <a:off x="1681" y="484"/>
                <a:ext cx="289" cy="2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04" name="Oval 130"/>
              <p:cNvSpPr>
                <a:spLocks noChangeArrowheads="1"/>
              </p:cNvSpPr>
              <p:nvPr/>
            </p:nvSpPr>
            <p:spPr bwMode="auto">
              <a:xfrm>
                <a:off x="1711" y="509"/>
                <a:ext cx="229" cy="202"/>
              </a:xfrm>
              <a:prstGeom prst="ellipse">
                <a:avLst/>
              </a:prstGeom>
              <a:solidFill>
                <a:srgbClr val="FFFF00"/>
              </a:solidFill>
              <a:ln w="1270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05" name="Rectangle 131"/>
              <p:cNvSpPr>
                <a:spLocks noChangeArrowheads="1"/>
              </p:cNvSpPr>
              <p:nvPr/>
            </p:nvSpPr>
            <p:spPr bwMode="auto">
              <a:xfrm>
                <a:off x="1767" y="425"/>
                <a:ext cx="117" cy="121"/>
              </a:xfrm>
              <a:prstGeom prst="rect">
                <a:avLst/>
              </a:prstGeom>
              <a:solidFill>
                <a:srgbClr val="FFFF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10" name="Group 132"/>
              <p:cNvGrpSpPr>
                <a:grpSpLocks/>
              </p:cNvGrpSpPr>
              <p:nvPr/>
            </p:nvGrpSpPr>
            <p:grpSpPr bwMode="auto">
              <a:xfrm>
                <a:off x="1744" y="278"/>
                <a:ext cx="164" cy="109"/>
                <a:chOff x="1744" y="278"/>
                <a:chExt cx="164" cy="109"/>
              </a:xfrm>
            </p:grpSpPr>
            <p:sp>
              <p:nvSpPr>
                <p:cNvPr id="4208" name="Freeform 133"/>
                <p:cNvSpPr>
                  <a:spLocks/>
                </p:cNvSpPr>
                <p:nvPr/>
              </p:nvSpPr>
              <p:spPr bwMode="auto">
                <a:xfrm>
                  <a:off x="1744" y="351"/>
                  <a:ext cx="164" cy="36"/>
                </a:xfrm>
                <a:custGeom>
                  <a:avLst/>
                  <a:gdLst>
                    <a:gd name="T0" fmla="*/ 0 w 164"/>
                    <a:gd name="T1" fmla="*/ 35 h 36"/>
                    <a:gd name="T2" fmla="*/ 163 w 164"/>
                    <a:gd name="T3" fmla="*/ 23 h 36"/>
                    <a:gd name="T4" fmla="*/ 163 w 164"/>
                    <a:gd name="T5" fmla="*/ 0 h 36"/>
                    <a:gd name="T6" fmla="*/ 0 w 164"/>
                    <a:gd name="T7" fmla="*/ 12 h 36"/>
                    <a:gd name="T8" fmla="*/ 0 w 164"/>
                    <a:gd name="T9" fmla="*/ 35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36"/>
                    <a:gd name="T17" fmla="*/ 164 w 16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36">
                      <a:moveTo>
                        <a:pt x="0" y="35"/>
                      </a:moveTo>
                      <a:lnTo>
                        <a:pt x="163" y="23"/>
                      </a:lnTo>
                      <a:lnTo>
                        <a:pt x="163" y="0"/>
                      </a:lnTo>
                      <a:lnTo>
                        <a:pt x="0" y="12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chemeClr val="tx1"/>
                </a:solidFill>
                <a:ln w="254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84" b="1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209" name="Freeform 134"/>
                <p:cNvSpPr>
                  <a:spLocks/>
                </p:cNvSpPr>
                <p:nvPr/>
              </p:nvSpPr>
              <p:spPr bwMode="auto">
                <a:xfrm>
                  <a:off x="1778" y="278"/>
                  <a:ext cx="97" cy="28"/>
                </a:xfrm>
                <a:custGeom>
                  <a:avLst/>
                  <a:gdLst>
                    <a:gd name="T0" fmla="*/ 0 w 97"/>
                    <a:gd name="T1" fmla="*/ 27 h 28"/>
                    <a:gd name="T2" fmla="*/ 96 w 97"/>
                    <a:gd name="T3" fmla="*/ 27 h 28"/>
                    <a:gd name="T4" fmla="*/ 80 w 97"/>
                    <a:gd name="T5" fmla="*/ 0 h 28"/>
                    <a:gd name="T6" fmla="*/ 15 w 97"/>
                    <a:gd name="T7" fmla="*/ 0 h 28"/>
                    <a:gd name="T8" fmla="*/ 0 w 97"/>
                    <a:gd name="T9" fmla="*/ 27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"/>
                    <a:gd name="T16" fmla="*/ 0 h 28"/>
                    <a:gd name="T17" fmla="*/ 97 w 97"/>
                    <a:gd name="T18" fmla="*/ 28 h 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" h="28">
                      <a:moveTo>
                        <a:pt x="0" y="27"/>
                      </a:moveTo>
                      <a:lnTo>
                        <a:pt x="96" y="27"/>
                      </a:lnTo>
                      <a:lnTo>
                        <a:pt x="80" y="0"/>
                      </a:lnTo>
                      <a:lnTo>
                        <a:pt x="15" y="0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chemeClr val="tx1"/>
                </a:solidFill>
                <a:ln w="254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84" b="1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210" name="Freeform 135"/>
                <p:cNvSpPr>
                  <a:spLocks/>
                </p:cNvSpPr>
                <p:nvPr/>
              </p:nvSpPr>
              <p:spPr bwMode="auto">
                <a:xfrm>
                  <a:off x="1744" y="311"/>
                  <a:ext cx="164" cy="37"/>
                </a:xfrm>
                <a:custGeom>
                  <a:avLst/>
                  <a:gdLst>
                    <a:gd name="T0" fmla="*/ 0 w 164"/>
                    <a:gd name="T1" fmla="*/ 36 h 37"/>
                    <a:gd name="T2" fmla="*/ 163 w 164"/>
                    <a:gd name="T3" fmla="*/ 24 h 37"/>
                    <a:gd name="T4" fmla="*/ 163 w 164"/>
                    <a:gd name="T5" fmla="*/ 0 h 37"/>
                    <a:gd name="T6" fmla="*/ 0 w 164"/>
                    <a:gd name="T7" fmla="*/ 12 h 37"/>
                    <a:gd name="T8" fmla="*/ 0 w 164"/>
                    <a:gd name="T9" fmla="*/ 36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37"/>
                    <a:gd name="T17" fmla="*/ 164 w 164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37">
                      <a:moveTo>
                        <a:pt x="0" y="36"/>
                      </a:moveTo>
                      <a:lnTo>
                        <a:pt x="163" y="24"/>
                      </a:lnTo>
                      <a:lnTo>
                        <a:pt x="163" y="0"/>
                      </a:lnTo>
                      <a:lnTo>
                        <a:pt x="0" y="12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chemeClr val="tx1"/>
                </a:solidFill>
                <a:ln w="254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84" b="1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207" name="Freeform 136"/>
              <p:cNvSpPr>
                <a:spLocks/>
              </p:cNvSpPr>
              <p:nvPr/>
            </p:nvSpPr>
            <p:spPr bwMode="auto">
              <a:xfrm>
                <a:off x="1841" y="645"/>
                <a:ext cx="52" cy="43"/>
              </a:xfrm>
              <a:custGeom>
                <a:avLst/>
                <a:gdLst>
                  <a:gd name="T0" fmla="*/ 0 w 52"/>
                  <a:gd name="T1" fmla="*/ 32 h 43"/>
                  <a:gd name="T2" fmla="*/ 32 w 52"/>
                  <a:gd name="T3" fmla="*/ 42 h 43"/>
                  <a:gd name="T4" fmla="*/ 51 w 52"/>
                  <a:gd name="T5" fmla="*/ 15 h 43"/>
                  <a:gd name="T6" fmla="*/ 21 w 52"/>
                  <a:gd name="T7" fmla="*/ 0 h 43"/>
                  <a:gd name="T8" fmla="*/ 0 w 52"/>
                  <a:gd name="T9" fmla="*/ 3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3"/>
                  <a:gd name="T17" fmla="*/ 52 w 5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3">
                    <a:moveTo>
                      <a:pt x="0" y="32"/>
                    </a:moveTo>
                    <a:lnTo>
                      <a:pt x="32" y="42"/>
                    </a:lnTo>
                    <a:lnTo>
                      <a:pt x="51" y="15"/>
                    </a:lnTo>
                    <a:lnTo>
                      <a:pt x="21" y="0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FFFFFF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4106" name="Freeform 137"/>
          <p:cNvSpPr>
            <a:spLocks/>
          </p:cNvSpPr>
          <p:nvPr/>
        </p:nvSpPr>
        <p:spPr bwMode="auto">
          <a:xfrm>
            <a:off x="7520512" y="5373288"/>
            <a:ext cx="1383904" cy="657842"/>
          </a:xfrm>
          <a:custGeom>
            <a:avLst/>
            <a:gdLst>
              <a:gd name="T0" fmla="*/ 71501742 w 1239"/>
              <a:gd name="T1" fmla="*/ 693474659 h 589"/>
              <a:gd name="T2" fmla="*/ 71501742 w 1239"/>
              <a:gd name="T3" fmla="*/ 656536849 h 589"/>
              <a:gd name="T4" fmla="*/ 64351461 w 1239"/>
              <a:gd name="T5" fmla="*/ 599342680 h 589"/>
              <a:gd name="T6" fmla="*/ 56009101 w 1239"/>
              <a:gd name="T7" fmla="*/ 568362551 h 589"/>
              <a:gd name="T8" fmla="*/ 39325475 w 1239"/>
              <a:gd name="T9" fmla="*/ 524276016 h 589"/>
              <a:gd name="T10" fmla="*/ 16683631 w 1239"/>
              <a:gd name="T11" fmla="*/ 482572389 h 589"/>
              <a:gd name="T12" fmla="*/ 0 w 1239"/>
              <a:gd name="T13" fmla="*/ 422995312 h 589"/>
              <a:gd name="T14" fmla="*/ 13108490 w 1239"/>
              <a:gd name="T15" fmla="*/ 369376051 h 589"/>
              <a:gd name="T16" fmla="*/ 32175184 w 1239"/>
              <a:gd name="T17" fmla="*/ 350311692 h 589"/>
              <a:gd name="T18" fmla="*/ 95335668 w 1239"/>
              <a:gd name="T19" fmla="*/ 306225157 h 589"/>
              <a:gd name="T20" fmla="*/ 146577568 w 1239"/>
              <a:gd name="T21" fmla="*/ 284777821 h 589"/>
              <a:gd name="T22" fmla="*/ 191862321 w 1239"/>
              <a:gd name="T23" fmla="*/ 274053096 h 589"/>
              <a:gd name="T24" fmla="*/ 221654434 w 1239"/>
              <a:gd name="T25" fmla="*/ 256180737 h 589"/>
              <a:gd name="T26" fmla="*/ 241913201 w 1239"/>
              <a:gd name="T27" fmla="*/ 237116378 h 589"/>
              <a:gd name="T28" fmla="*/ 260980983 w 1239"/>
              <a:gd name="T29" fmla="*/ 214477110 h 589"/>
              <a:gd name="T30" fmla="*/ 297923446 w 1239"/>
              <a:gd name="T31" fmla="*/ 138218548 h 589"/>
              <a:gd name="T32" fmla="*/ 314607072 w 1239"/>
              <a:gd name="T33" fmla="*/ 107238555 h 589"/>
              <a:gd name="T34" fmla="*/ 362274889 w 1239"/>
              <a:gd name="T35" fmla="*/ 59577094 h 589"/>
              <a:gd name="T36" fmla="*/ 407558551 w 1239"/>
              <a:gd name="T37" fmla="*/ 28597093 h 589"/>
              <a:gd name="T38" fmla="*/ 463567635 w 1239"/>
              <a:gd name="T39" fmla="*/ 5957819 h 589"/>
              <a:gd name="T40" fmla="*/ 524343938 w 1239"/>
              <a:gd name="T41" fmla="*/ 0 h 589"/>
              <a:gd name="T42" fmla="*/ 564861473 w 1239"/>
              <a:gd name="T43" fmla="*/ 7148727 h 589"/>
              <a:gd name="T44" fmla="*/ 599420941 w 1239"/>
              <a:gd name="T45" fmla="*/ 22639276 h 589"/>
              <a:gd name="T46" fmla="*/ 644705694 w 1239"/>
              <a:gd name="T47" fmla="*/ 46469461 h 589"/>
              <a:gd name="T48" fmla="*/ 697139638 w 1239"/>
              <a:gd name="T49" fmla="*/ 75066562 h 589"/>
              <a:gd name="T50" fmla="*/ 772216504 w 1239"/>
              <a:gd name="T51" fmla="*/ 94130921 h 589"/>
              <a:gd name="T52" fmla="*/ 830609743 w 1239"/>
              <a:gd name="T53" fmla="*/ 107238555 h 589"/>
              <a:gd name="T54" fmla="*/ 897344250 w 1239"/>
              <a:gd name="T55" fmla="*/ 113196372 h 589"/>
              <a:gd name="T56" fmla="*/ 955736397 w 1239"/>
              <a:gd name="T57" fmla="*/ 109621463 h 589"/>
              <a:gd name="T58" fmla="*/ 1015321714 w 1239"/>
              <a:gd name="T59" fmla="*/ 95322921 h 589"/>
              <a:gd name="T60" fmla="*/ 1073713862 w 1239"/>
              <a:gd name="T61" fmla="*/ 78641471 h 589"/>
              <a:gd name="T62" fmla="*/ 1129724038 w 1239"/>
              <a:gd name="T63" fmla="*/ 65534911 h 589"/>
              <a:gd name="T64" fmla="*/ 1201224944 w 1239"/>
              <a:gd name="T65" fmla="*/ 63150911 h 589"/>
              <a:gd name="T66" fmla="*/ 1313244205 w 1239"/>
              <a:gd name="T67" fmla="*/ 76258562 h 589"/>
              <a:gd name="T68" fmla="*/ 1368062303 w 1239"/>
              <a:gd name="T69" fmla="*/ 97705830 h 589"/>
              <a:gd name="T70" fmla="*/ 1419305261 w 1239"/>
              <a:gd name="T71" fmla="*/ 133451639 h 589"/>
              <a:gd name="T72" fmla="*/ 1459822796 w 1239"/>
              <a:gd name="T73" fmla="*/ 193028751 h 589"/>
              <a:gd name="T74" fmla="*/ 1475314345 w 1239"/>
              <a:gd name="T75" fmla="*/ 268095279 h 589"/>
              <a:gd name="T76" fmla="*/ 1469356141 w 1239"/>
              <a:gd name="T77" fmla="*/ 340780058 h 589"/>
              <a:gd name="T78" fmla="*/ 1445522233 w 1239"/>
              <a:gd name="T79" fmla="*/ 422995312 h 589"/>
              <a:gd name="T80" fmla="*/ 1410962902 w 1239"/>
              <a:gd name="T81" fmla="*/ 486147297 h 589"/>
              <a:gd name="T82" fmla="*/ 1369254381 w 1239"/>
              <a:gd name="T83" fmla="*/ 542149466 h 589"/>
              <a:gd name="T84" fmla="*/ 1339462268 w 1239"/>
              <a:gd name="T85" fmla="*/ 567171642 h 589"/>
              <a:gd name="T86" fmla="*/ 1296560578 w 1239"/>
              <a:gd name="T87" fmla="*/ 589811046 h 589"/>
              <a:gd name="T88" fmla="*/ 1216717585 w 1239"/>
              <a:gd name="T89" fmla="*/ 633897581 h 589"/>
              <a:gd name="T90" fmla="*/ 1182158254 w 1239"/>
              <a:gd name="T91" fmla="*/ 658919757 h 589"/>
              <a:gd name="T92" fmla="*/ 1153558219 w 1239"/>
              <a:gd name="T93" fmla="*/ 687516842 h 589"/>
              <a:gd name="T94" fmla="*/ 1142832524 w 1239"/>
              <a:gd name="T95" fmla="*/ 700623384 h 5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239"/>
              <a:gd name="T145" fmla="*/ 0 h 589"/>
              <a:gd name="T146" fmla="*/ 1239 w 1239"/>
              <a:gd name="T147" fmla="*/ 589 h 58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239" h="589">
                <a:moveTo>
                  <a:pt x="60" y="582"/>
                </a:moveTo>
                <a:lnTo>
                  <a:pt x="60" y="551"/>
                </a:lnTo>
                <a:lnTo>
                  <a:pt x="54" y="503"/>
                </a:lnTo>
                <a:lnTo>
                  <a:pt x="47" y="477"/>
                </a:lnTo>
                <a:lnTo>
                  <a:pt x="33" y="440"/>
                </a:lnTo>
                <a:lnTo>
                  <a:pt x="14" y="405"/>
                </a:lnTo>
                <a:lnTo>
                  <a:pt x="0" y="355"/>
                </a:lnTo>
                <a:lnTo>
                  <a:pt x="11" y="310"/>
                </a:lnTo>
                <a:lnTo>
                  <a:pt x="27" y="294"/>
                </a:lnTo>
                <a:lnTo>
                  <a:pt x="80" y="257"/>
                </a:lnTo>
                <a:lnTo>
                  <a:pt x="123" y="239"/>
                </a:lnTo>
                <a:lnTo>
                  <a:pt x="161" y="230"/>
                </a:lnTo>
                <a:lnTo>
                  <a:pt x="186" y="215"/>
                </a:lnTo>
                <a:lnTo>
                  <a:pt x="203" y="199"/>
                </a:lnTo>
                <a:lnTo>
                  <a:pt x="219" y="180"/>
                </a:lnTo>
                <a:lnTo>
                  <a:pt x="250" y="116"/>
                </a:lnTo>
                <a:lnTo>
                  <a:pt x="264" y="90"/>
                </a:lnTo>
                <a:lnTo>
                  <a:pt x="304" y="50"/>
                </a:lnTo>
                <a:lnTo>
                  <a:pt x="342" y="24"/>
                </a:lnTo>
                <a:lnTo>
                  <a:pt x="389" y="5"/>
                </a:lnTo>
                <a:lnTo>
                  <a:pt x="440" y="0"/>
                </a:lnTo>
                <a:lnTo>
                  <a:pt x="474" y="6"/>
                </a:lnTo>
                <a:lnTo>
                  <a:pt x="503" y="19"/>
                </a:lnTo>
                <a:lnTo>
                  <a:pt x="541" y="39"/>
                </a:lnTo>
                <a:lnTo>
                  <a:pt x="585" y="63"/>
                </a:lnTo>
                <a:lnTo>
                  <a:pt x="648" y="79"/>
                </a:lnTo>
                <a:lnTo>
                  <a:pt x="697" y="90"/>
                </a:lnTo>
                <a:lnTo>
                  <a:pt x="753" y="95"/>
                </a:lnTo>
                <a:lnTo>
                  <a:pt x="802" y="92"/>
                </a:lnTo>
                <a:lnTo>
                  <a:pt x="852" y="80"/>
                </a:lnTo>
                <a:lnTo>
                  <a:pt x="901" y="66"/>
                </a:lnTo>
                <a:lnTo>
                  <a:pt x="948" y="55"/>
                </a:lnTo>
                <a:lnTo>
                  <a:pt x="1008" y="53"/>
                </a:lnTo>
                <a:lnTo>
                  <a:pt x="1102" y="64"/>
                </a:lnTo>
                <a:lnTo>
                  <a:pt x="1148" y="82"/>
                </a:lnTo>
                <a:lnTo>
                  <a:pt x="1191" y="112"/>
                </a:lnTo>
                <a:lnTo>
                  <a:pt x="1225" y="162"/>
                </a:lnTo>
                <a:lnTo>
                  <a:pt x="1238" y="225"/>
                </a:lnTo>
                <a:lnTo>
                  <a:pt x="1233" y="286"/>
                </a:lnTo>
                <a:lnTo>
                  <a:pt x="1213" y="355"/>
                </a:lnTo>
                <a:lnTo>
                  <a:pt x="1184" y="408"/>
                </a:lnTo>
                <a:lnTo>
                  <a:pt x="1149" y="455"/>
                </a:lnTo>
                <a:lnTo>
                  <a:pt x="1124" y="476"/>
                </a:lnTo>
                <a:lnTo>
                  <a:pt x="1088" y="495"/>
                </a:lnTo>
                <a:lnTo>
                  <a:pt x="1021" y="532"/>
                </a:lnTo>
                <a:lnTo>
                  <a:pt x="992" y="553"/>
                </a:lnTo>
                <a:lnTo>
                  <a:pt x="968" y="577"/>
                </a:lnTo>
                <a:lnTo>
                  <a:pt x="959" y="588"/>
                </a:lnTo>
              </a:path>
            </a:pathLst>
          </a:custGeom>
          <a:solidFill>
            <a:srgbClr val="3C2D6D"/>
          </a:solidFill>
          <a:ln w="254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298" name="Line 138"/>
          <p:cNvSpPr>
            <a:spLocks noChangeShapeType="1"/>
          </p:cNvSpPr>
          <p:nvPr/>
        </p:nvSpPr>
        <p:spPr bwMode="auto">
          <a:xfrm flipH="1" flipV="1">
            <a:off x="7656955" y="5878446"/>
            <a:ext cx="587997" cy="12182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299" name="Line 139"/>
          <p:cNvSpPr>
            <a:spLocks noChangeShapeType="1"/>
          </p:cNvSpPr>
          <p:nvPr/>
        </p:nvSpPr>
        <p:spPr bwMode="auto">
          <a:xfrm flipH="1" flipV="1">
            <a:off x="7986686" y="5409024"/>
            <a:ext cx="255016" cy="58799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00" name="Line 140"/>
          <p:cNvSpPr>
            <a:spLocks noChangeShapeType="1"/>
          </p:cNvSpPr>
          <p:nvPr/>
        </p:nvSpPr>
        <p:spPr bwMode="auto">
          <a:xfrm flipV="1">
            <a:off x="8241703" y="5482117"/>
            <a:ext cx="14618" cy="5181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01" name="Line 141"/>
          <p:cNvSpPr>
            <a:spLocks noChangeShapeType="1"/>
          </p:cNvSpPr>
          <p:nvPr/>
        </p:nvSpPr>
        <p:spPr bwMode="auto">
          <a:xfrm flipV="1">
            <a:off x="8241703" y="5482117"/>
            <a:ext cx="261512" cy="5181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02" name="Line 142"/>
          <p:cNvSpPr>
            <a:spLocks noChangeShapeType="1"/>
          </p:cNvSpPr>
          <p:nvPr/>
        </p:nvSpPr>
        <p:spPr bwMode="auto">
          <a:xfrm flipV="1">
            <a:off x="8241702" y="5454505"/>
            <a:ext cx="552262" cy="54251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03" name="Line 143"/>
          <p:cNvSpPr>
            <a:spLocks noChangeShapeType="1"/>
          </p:cNvSpPr>
          <p:nvPr/>
        </p:nvSpPr>
        <p:spPr bwMode="auto">
          <a:xfrm flipV="1">
            <a:off x="8241702" y="5616933"/>
            <a:ext cx="623731" cy="38333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04" name="Line 144"/>
          <p:cNvSpPr>
            <a:spLocks noChangeShapeType="1"/>
          </p:cNvSpPr>
          <p:nvPr/>
        </p:nvSpPr>
        <p:spPr bwMode="auto">
          <a:xfrm flipV="1">
            <a:off x="8241703" y="5914183"/>
            <a:ext cx="386584" cy="86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14" name="Oval 145"/>
          <p:cNvSpPr>
            <a:spLocks noChangeArrowheads="1"/>
          </p:cNvSpPr>
          <p:nvPr/>
        </p:nvSpPr>
        <p:spPr bwMode="auto">
          <a:xfrm>
            <a:off x="8188100" y="5951540"/>
            <a:ext cx="100707" cy="86088"/>
          </a:xfrm>
          <a:prstGeom prst="ellipse">
            <a:avLst/>
          </a:prstGeom>
          <a:solidFill>
            <a:srgbClr val="FF814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15" name="Freeform 146"/>
          <p:cNvSpPr>
            <a:spLocks/>
          </p:cNvSpPr>
          <p:nvPr/>
        </p:nvSpPr>
        <p:spPr bwMode="auto">
          <a:xfrm>
            <a:off x="7423054" y="6006767"/>
            <a:ext cx="1643792" cy="225778"/>
          </a:xfrm>
          <a:custGeom>
            <a:avLst/>
            <a:gdLst>
              <a:gd name="T0" fmla="*/ 0 w 1471"/>
              <a:gd name="T1" fmla="*/ 0 h 202"/>
              <a:gd name="T2" fmla="*/ 1753398027 w 1471"/>
              <a:gd name="T3" fmla="*/ 0 h 202"/>
              <a:gd name="T4" fmla="*/ 1753398027 w 1471"/>
              <a:gd name="T5" fmla="*/ 157518446 h 202"/>
              <a:gd name="T6" fmla="*/ 1711650675 w 1471"/>
              <a:gd name="T7" fmla="*/ 175418361 h 202"/>
              <a:gd name="T8" fmla="*/ 1662746480 w 1471"/>
              <a:gd name="T9" fmla="*/ 186157655 h 202"/>
              <a:gd name="T10" fmla="*/ 1597142251 w 1471"/>
              <a:gd name="T11" fmla="*/ 192124293 h 202"/>
              <a:gd name="T12" fmla="*/ 1524382270 w 1471"/>
              <a:gd name="T13" fmla="*/ 180191016 h 202"/>
              <a:gd name="T14" fmla="*/ 1474285449 w 1471"/>
              <a:gd name="T15" fmla="*/ 163485084 h 202"/>
              <a:gd name="T16" fmla="*/ 1419417034 w 1471"/>
              <a:gd name="T17" fmla="*/ 157518446 h 202"/>
              <a:gd name="T18" fmla="*/ 1359778117 w 1471"/>
              <a:gd name="T19" fmla="*/ 167064849 h 202"/>
              <a:gd name="T20" fmla="*/ 1308488670 w 1471"/>
              <a:gd name="T21" fmla="*/ 188544529 h 202"/>
              <a:gd name="T22" fmla="*/ 1247656036 w 1471"/>
              <a:gd name="T23" fmla="*/ 211217099 h 202"/>
              <a:gd name="T24" fmla="*/ 1182052900 w 1471"/>
              <a:gd name="T25" fmla="*/ 223150375 h 202"/>
              <a:gd name="T26" fmla="*/ 1109292646 w 1471"/>
              <a:gd name="T27" fmla="*/ 225537249 h 202"/>
              <a:gd name="T28" fmla="*/ 1034146322 w 1471"/>
              <a:gd name="T29" fmla="*/ 223150375 h 202"/>
              <a:gd name="T30" fmla="*/ 947073743 w 1471"/>
              <a:gd name="T31" fmla="*/ 239857400 h 202"/>
              <a:gd name="T32" fmla="*/ 845686383 w 1471"/>
              <a:gd name="T33" fmla="*/ 231503887 h 202"/>
              <a:gd name="T34" fmla="*/ 763384307 w 1471"/>
              <a:gd name="T35" fmla="*/ 200477805 h 202"/>
              <a:gd name="T36" fmla="*/ 688239075 w 1471"/>
              <a:gd name="T37" fmla="*/ 198090931 h 202"/>
              <a:gd name="T38" fmla="*/ 634563285 w 1471"/>
              <a:gd name="T39" fmla="*/ 214796863 h 202"/>
              <a:gd name="T40" fmla="*/ 568960012 w 1471"/>
              <a:gd name="T41" fmla="*/ 231503887 h 202"/>
              <a:gd name="T42" fmla="*/ 505742127 w 1471"/>
              <a:gd name="T43" fmla="*/ 239857400 h 202"/>
              <a:gd name="T44" fmla="*/ 438946365 w 1471"/>
              <a:gd name="T45" fmla="*/ 231503887 h 202"/>
              <a:gd name="T46" fmla="*/ 375728480 w 1471"/>
              <a:gd name="T47" fmla="*/ 208830225 h 202"/>
              <a:gd name="T48" fmla="*/ 312510595 w 1471"/>
              <a:gd name="T49" fmla="*/ 188544529 h 202"/>
              <a:gd name="T50" fmla="*/ 258834737 w 1471"/>
              <a:gd name="T51" fmla="*/ 192124293 h 202"/>
              <a:gd name="T52" fmla="*/ 195616851 w 1471"/>
              <a:gd name="T53" fmla="*/ 208830225 h 202"/>
              <a:gd name="T54" fmla="*/ 141942120 w 1471"/>
              <a:gd name="T55" fmla="*/ 211217099 h 202"/>
              <a:gd name="T56" fmla="*/ 99001051 w 1471"/>
              <a:gd name="T57" fmla="*/ 211217099 h 202"/>
              <a:gd name="T58" fmla="*/ 39362117 w 1471"/>
              <a:gd name="T59" fmla="*/ 202863587 h 202"/>
              <a:gd name="T60" fmla="*/ 0 w 1471"/>
              <a:gd name="T61" fmla="*/ 177804143 h 202"/>
              <a:gd name="T62" fmla="*/ 0 w 1471"/>
              <a:gd name="T63" fmla="*/ 0 h 20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71"/>
              <a:gd name="T97" fmla="*/ 0 h 202"/>
              <a:gd name="T98" fmla="*/ 1471 w 1471"/>
              <a:gd name="T99" fmla="*/ 202 h 20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71" h="202">
                <a:moveTo>
                  <a:pt x="0" y="0"/>
                </a:moveTo>
                <a:lnTo>
                  <a:pt x="1470" y="0"/>
                </a:lnTo>
                <a:lnTo>
                  <a:pt x="1470" y="132"/>
                </a:lnTo>
                <a:lnTo>
                  <a:pt x="1435" y="147"/>
                </a:lnTo>
                <a:lnTo>
                  <a:pt x="1394" y="156"/>
                </a:lnTo>
                <a:lnTo>
                  <a:pt x="1339" y="161"/>
                </a:lnTo>
                <a:lnTo>
                  <a:pt x="1278" y="151"/>
                </a:lnTo>
                <a:lnTo>
                  <a:pt x="1236" y="137"/>
                </a:lnTo>
                <a:lnTo>
                  <a:pt x="1190" y="132"/>
                </a:lnTo>
                <a:lnTo>
                  <a:pt x="1140" y="140"/>
                </a:lnTo>
                <a:lnTo>
                  <a:pt x="1097" y="158"/>
                </a:lnTo>
                <a:lnTo>
                  <a:pt x="1046" y="177"/>
                </a:lnTo>
                <a:lnTo>
                  <a:pt x="991" y="187"/>
                </a:lnTo>
                <a:lnTo>
                  <a:pt x="930" y="189"/>
                </a:lnTo>
                <a:lnTo>
                  <a:pt x="867" y="187"/>
                </a:lnTo>
                <a:lnTo>
                  <a:pt x="794" y="201"/>
                </a:lnTo>
                <a:lnTo>
                  <a:pt x="709" y="194"/>
                </a:lnTo>
                <a:lnTo>
                  <a:pt x="640" y="168"/>
                </a:lnTo>
                <a:lnTo>
                  <a:pt x="577" y="166"/>
                </a:lnTo>
                <a:lnTo>
                  <a:pt x="532" y="180"/>
                </a:lnTo>
                <a:lnTo>
                  <a:pt x="477" y="194"/>
                </a:lnTo>
                <a:lnTo>
                  <a:pt x="424" y="201"/>
                </a:lnTo>
                <a:lnTo>
                  <a:pt x="368" y="194"/>
                </a:lnTo>
                <a:lnTo>
                  <a:pt x="315" y="175"/>
                </a:lnTo>
                <a:lnTo>
                  <a:pt x="262" y="158"/>
                </a:lnTo>
                <a:lnTo>
                  <a:pt x="217" y="161"/>
                </a:lnTo>
                <a:lnTo>
                  <a:pt x="164" y="175"/>
                </a:lnTo>
                <a:lnTo>
                  <a:pt x="119" y="177"/>
                </a:lnTo>
                <a:lnTo>
                  <a:pt x="83" y="177"/>
                </a:lnTo>
                <a:lnTo>
                  <a:pt x="33" y="170"/>
                </a:lnTo>
                <a:lnTo>
                  <a:pt x="0" y="149"/>
                </a:lnTo>
                <a:lnTo>
                  <a:pt x="0" y="0"/>
                </a:lnTo>
              </a:path>
            </a:pathLst>
          </a:custGeom>
          <a:solidFill>
            <a:srgbClr val="028D96"/>
          </a:solidFill>
          <a:ln w="254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16" name="Freeform 147"/>
          <p:cNvSpPr>
            <a:spLocks/>
          </p:cNvSpPr>
          <p:nvPr/>
        </p:nvSpPr>
        <p:spPr bwMode="auto">
          <a:xfrm>
            <a:off x="7423055" y="6006765"/>
            <a:ext cx="1640544" cy="1625"/>
          </a:xfrm>
          <a:custGeom>
            <a:avLst/>
            <a:gdLst>
              <a:gd name="T0" fmla="*/ 0 w 1468"/>
              <a:gd name="T1" fmla="*/ 0 h 1"/>
              <a:gd name="T2" fmla="*/ 1750041180 w 1468"/>
              <a:gd name="T3" fmla="*/ 0 h 1"/>
              <a:gd name="T4" fmla="*/ 0 60000 65536"/>
              <a:gd name="T5" fmla="*/ 0 60000 65536"/>
              <a:gd name="T6" fmla="*/ 0 w 1468"/>
              <a:gd name="T7" fmla="*/ 0 h 1"/>
              <a:gd name="T8" fmla="*/ 1468 w 146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68" h="1">
                <a:moveTo>
                  <a:pt x="0" y="0"/>
                </a:moveTo>
                <a:lnTo>
                  <a:pt x="1467" y="0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17" name="Oval 148"/>
          <p:cNvSpPr>
            <a:spLocks noChangeArrowheads="1"/>
          </p:cNvSpPr>
          <p:nvPr/>
        </p:nvSpPr>
        <p:spPr bwMode="auto">
          <a:xfrm>
            <a:off x="8189725" y="5951540"/>
            <a:ext cx="100707" cy="86088"/>
          </a:xfrm>
          <a:prstGeom prst="ellipse">
            <a:avLst/>
          </a:prstGeom>
          <a:solidFill>
            <a:srgbClr val="FF4D02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09" name="Line 149"/>
          <p:cNvSpPr>
            <a:spLocks noChangeShapeType="1"/>
          </p:cNvSpPr>
          <p:nvPr/>
        </p:nvSpPr>
        <p:spPr bwMode="auto">
          <a:xfrm>
            <a:off x="7514016" y="5080914"/>
            <a:ext cx="328109" cy="44830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10" name="Line 150"/>
          <p:cNvSpPr>
            <a:spLocks noChangeShapeType="1"/>
          </p:cNvSpPr>
          <p:nvPr/>
        </p:nvSpPr>
        <p:spPr bwMode="auto">
          <a:xfrm flipH="1" flipV="1">
            <a:off x="7790147" y="5644548"/>
            <a:ext cx="451556" cy="3524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1" name="Group 151"/>
          <p:cNvGrpSpPr>
            <a:grpSpLocks/>
          </p:cNvGrpSpPr>
          <p:nvPr/>
        </p:nvGrpSpPr>
        <p:grpSpPr bwMode="auto">
          <a:xfrm>
            <a:off x="9262898" y="4884373"/>
            <a:ext cx="1375304" cy="1250391"/>
            <a:chOff x="4652" y="3077"/>
            <a:chExt cx="770" cy="787"/>
          </a:xfrm>
        </p:grpSpPr>
        <p:sp>
          <p:nvSpPr>
            <p:cNvPr id="4128" name="Rectangle 152"/>
            <p:cNvSpPr>
              <a:spLocks noChangeArrowheads="1"/>
            </p:cNvSpPr>
            <p:nvPr/>
          </p:nvSpPr>
          <p:spPr bwMode="auto">
            <a:xfrm>
              <a:off x="4679" y="3092"/>
              <a:ext cx="706" cy="703"/>
            </a:xfrm>
            <a:prstGeom prst="rect">
              <a:avLst/>
            </a:prstGeom>
            <a:solidFill>
              <a:srgbClr val="D3882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29" name="Rectangle 153"/>
            <p:cNvSpPr>
              <a:spLocks noChangeArrowheads="1"/>
            </p:cNvSpPr>
            <p:nvPr/>
          </p:nvSpPr>
          <p:spPr bwMode="auto">
            <a:xfrm>
              <a:off x="4652" y="3077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30" name="Rectangle 154"/>
            <p:cNvSpPr>
              <a:spLocks noChangeArrowheads="1"/>
            </p:cNvSpPr>
            <p:nvPr/>
          </p:nvSpPr>
          <p:spPr bwMode="auto">
            <a:xfrm>
              <a:off x="4652" y="317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31" name="Rectangle 155"/>
            <p:cNvSpPr>
              <a:spLocks noChangeArrowheads="1"/>
            </p:cNvSpPr>
            <p:nvPr/>
          </p:nvSpPr>
          <p:spPr bwMode="auto">
            <a:xfrm>
              <a:off x="4652" y="327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32" name="Rectangle 156"/>
            <p:cNvSpPr>
              <a:spLocks noChangeArrowheads="1"/>
            </p:cNvSpPr>
            <p:nvPr/>
          </p:nvSpPr>
          <p:spPr bwMode="auto">
            <a:xfrm>
              <a:off x="4652" y="338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33" name="Rectangle 157"/>
            <p:cNvSpPr>
              <a:spLocks noChangeArrowheads="1"/>
            </p:cNvSpPr>
            <p:nvPr/>
          </p:nvSpPr>
          <p:spPr bwMode="auto">
            <a:xfrm>
              <a:off x="4652" y="348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34" name="Rectangle 158"/>
            <p:cNvSpPr>
              <a:spLocks noChangeArrowheads="1"/>
            </p:cNvSpPr>
            <p:nvPr/>
          </p:nvSpPr>
          <p:spPr bwMode="auto">
            <a:xfrm>
              <a:off x="4652" y="358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135" name="Rectangle 159"/>
            <p:cNvSpPr>
              <a:spLocks noChangeArrowheads="1"/>
            </p:cNvSpPr>
            <p:nvPr/>
          </p:nvSpPr>
          <p:spPr bwMode="auto">
            <a:xfrm>
              <a:off x="4652" y="368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136" name="Rectangle 160"/>
            <p:cNvSpPr>
              <a:spLocks noChangeArrowheads="1"/>
            </p:cNvSpPr>
            <p:nvPr/>
          </p:nvSpPr>
          <p:spPr bwMode="auto">
            <a:xfrm>
              <a:off x="4753" y="3077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37" name="Rectangle 161"/>
            <p:cNvSpPr>
              <a:spLocks noChangeArrowheads="1"/>
            </p:cNvSpPr>
            <p:nvPr/>
          </p:nvSpPr>
          <p:spPr bwMode="auto">
            <a:xfrm>
              <a:off x="4753" y="317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38" name="Rectangle 162"/>
            <p:cNvSpPr>
              <a:spLocks noChangeArrowheads="1"/>
            </p:cNvSpPr>
            <p:nvPr/>
          </p:nvSpPr>
          <p:spPr bwMode="auto">
            <a:xfrm>
              <a:off x="4753" y="327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39" name="Rectangle 163"/>
            <p:cNvSpPr>
              <a:spLocks noChangeArrowheads="1"/>
            </p:cNvSpPr>
            <p:nvPr/>
          </p:nvSpPr>
          <p:spPr bwMode="auto">
            <a:xfrm>
              <a:off x="4753" y="338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3</a:t>
              </a:r>
            </a:p>
          </p:txBody>
        </p:sp>
        <p:sp>
          <p:nvSpPr>
            <p:cNvPr id="4140" name="Rectangle 164"/>
            <p:cNvSpPr>
              <a:spLocks noChangeArrowheads="1"/>
            </p:cNvSpPr>
            <p:nvPr/>
          </p:nvSpPr>
          <p:spPr bwMode="auto">
            <a:xfrm>
              <a:off x="4753" y="348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3</a:t>
              </a:r>
            </a:p>
          </p:txBody>
        </p:sp>
        <p:sp>
          <p:nvSpPr>
            <p:cNvPr id="4141" name="Rectangle 165"/>
            <p:cNvSpPr>
              <a:spLocks noChangeArrowheads="1"/>
            </p:cNvSpPr>
            <p:nvPr/>
          </p:nvSpPr>
          <p:spPr bwMode="auto">
            <a:xfrm>
              <a:off x="4753" y="358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3</a:t>
              </a:r>
            </a:p>
          </p:txBody>
        </p:sp>
        <p:sp>
          <p:nvSpPr>
            <p:cNvPr id="4142" name="Rectangle 166"/>
            <p:cNvSpPr>
              <a:spLocks noChangeArrowheads="1"/>
            </p:cNvSpPr>
            <p:nvPr/>
          </p:nvSpPr>
          <p:spPr bwMode="auto">
            <a:xfrm>
              <a:off x="4855" y="3077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43" name="Rectangle 167"/>
            <p:cNvSpPr>
              <a:spLocks noChangeArrowheads="1"/>
            </p:cNvSpPr>
            <p:nvPr/>
          </p:nvSpPr>
          <p:spPr bwMode="auto">
            <a:xfrm>
              <a:off x="4855" y="317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44" name="Rectangle 168"/>
            <p:cNvSpPr>
              <a:spLocks noChangeArrowheads="1"/>
            </p:cNvSpPr>
            <p:nvPr/>
          </p:nvSpPr>
          <p:spPr bwMode="auto">
            <a:xfrm>
              <a:off x="4827" y="3279"/>
              <a:ext cx="213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14</a:t>
              </a:r>
            </a:p>
          </p:txBody>
        </p:sp>
        <p:sp>
          <p:nvSpPr>
            <p:cNvPr id="4145" name="Rectangle 169"/>
            <p:cNvSpPr>
              <a:spLocks noChangeArrowheads="1"/>
            </p:cNvSpPr>
            <p:nvPr/>
          </p:nvSpPr>
          <p:spPr bwMode="auto">
            <a:xfrm>
              <a:off x="4855" y="338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</a:t>
              </a:r>
            </a:p>
          </p:txBody>
        </p:sp>
        <p:sp>
          <p:nvSpPr>
            <p:cNvPr id="4146" name="Rectangle 170"/>
            <p:cNvSpPr>
              <a:spLocks noChangeArrowheads="1"/>
            </p:cNvSpPr>
            <p:nvPr/>
          </p:nvSpPr>
          <p:spPr bwMode="auto">
            <a:xfrm>
              <a:off x="4855" y="348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</a:t>
              </a:r>
            </a:p>
          </p:txBody>
        </p:sp>
        <p:sp>
          <p:nvSpPr>
            <p:cNvPr id="4147" name="Rectangle 171"/>
            <p:cNvSpPr>
              <a:spLocks noChangeArrowheads="1"/>
            </p:cNvSpPr>
            <p:nvPr/>
          </p:nvSpPr>
          <p:spPr bwMode="auto">
            <a:xfrm>
              <a:off x="4855" y="358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1</a:t>
              </a:r>
            </a:p>
          </p:txBody>
        </p:sp>
        <p:sp>
          <p:nvSpPr>
            <p:cNvPr id="4148" name="Rectangle 172"/>
            <p:cNvSpPr>
              <a:spLocks noChangeArrowheads="1"/>
            </p:cNvSpPr>
            <p:nvPr/>
          </p:nvSpPr>
          <p:spPr bwMode="auto">
            <a:xfrm>
              <a:off x="4956" y="3077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49" name="Rectangle 173"/>
            <p:cNvSpPr>
              <a:spLocks noChangeArrowheads="1"/>
            </p:cNvSpPr>
            <p:nvPr/>
          </p:nvSpPr>
          <p:spPr bwMode="auto">
            <a:xfrm>
              <a:off x="4956" y="317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50" name="Rectangle 174"/>
            <p:cNvSpPr>
              <a:spLocks noChangeArrowheads="1"/>
            </p:cNvSpPr>
            <p:nvPr/>
          </p:nvSpPr>
          <p:spPr bwMode="auto">
            <a:xfrm>
              <a:off x="4956" y="327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51" name="Rectangle 175"/>
            <p:cNvSpPr>
              <a:spLocks noChangeArrowheads="1"/>
            </p:cNvSpPr>
            <p:nvPr/>
          </p:nvSpPr>
          <p:spPr bwMode="auto">
            <a:xfrm>
              <a:off x="4956" y="338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52" name="Rectangle 176"/>
            <p:cNvSpPr>
              <a:spLocks noChangeArrowheads="1"/>
            </p:cNvSpPr>
            <p:nvPr/>
          </p:nvSpPr>
          <p:spPr bwMode="auto">
            <a:xfrm>
              <a:off x="4956" y="348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53" name="Rectangle 177"/>
            <p:cNvSpPr>
              <a:spLocks noChangeArrowheads="1"/>
            </p:cNvSpPr>
            <p:nvPr/>
          </p:nvSpPr>
          <p:spPr bwMode="auto">
            <a:xfrm>
              <a:off x="4965" y="3551"/>
              <a:ext cx="142" cy="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54" name="Rectangle 178"/>
            <p:cNvSpPr>
              <a:spLocks noChangeArrowheads="1"/>
            </p:cNvSpPr>
            <p:nvPr/>
          </p:nvSpPr>
          <p:spPr bwMode="auto">
            <a:xfrm>
              <a:off x="5057" y="3077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55" name="Rectangle 179"/>
            <p:cNvSpPr>
              <a:spLocks noChangeArrowheads="1"/>
            </p:cNvSpPr>
            <p:nvPr/>
          </p:nvSpPr>
          <p:spPr bwMode="auto">
            <a:xfrm>
              <a:off x="5057" y="317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56" name="Rectangle 180"/>
            <p:cNvSpPr>
              <a:spLocks noChangeArrowheads="1"/>
            </p:cNvSpPr>
            <p:nvPr/>
          </p:nvSpPr>
          <p:spPr bwMode="auto">
            <a:xfrm>
              <a:off x="5057" y="327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57" name="Rectangle 181"/>
            <p:cNvSpPr>
              <a:spLocks noChangeArrowheads="1"/>
            </p:cNvSpPr>
            <p:nvPr/>
          </p:nvSpPr>
          <p:spPr bwMode="auto">
            <a:xfrm>
              <a:off x="5057" y="338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58" name="Rectangle 182"/>
            <p:cNvSpPr>
              <a:spLocks noChangeArrowheads="1"/>
            </p:cNvSpPr>
            <p:nvPr/>
          </p:nvSpPr>
          <p:spPr bwMode="auto">
            <a:xfrm>
              <a:off x="5057" y="348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59" name="Rectangle 183"/>
            <p:cNvSpPr>
              <a:spLocks noChangeArrowheads="1"/>
            </p:cNvSpPr>
            <p:nvPr/>
          </p:nvSpPr>
          <p:spPr bwMode="auto">
            <a:xfrm>
              <a:off x="5057" y="358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60" name="Rectangle 184"/>
            <p:cNvSpPr>
              <a:spLocks noChangeArrowheads="1"/>
            </p:cNvSpPr>
            <p:nvPr/>
          </p:nvSpPr>
          <p:spPr bwMode="auto">
            <a:xfrm>
              <a:off x="5158" y="3077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61" name="Rectangle 185"/>
            <p:cNvSpPr>
              <a:spLocks noChangeArrowheads="1"/>
            </p:cNvSpPr>
            <p:nvPr/>
          </p:nvSpPr>
          <p:spPr bwMode="auto">
            <a:xfrm>
              <a:off x="5158" y="317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62" name="Rectangle 186"/>
            <p:cNvSpPr>
              <a:spLocks noChangeArrowheads="1"/>
            </p:cNvSpPr>
            <p:nvPr/>
          </p:nvSpPr>
          <p:spPr bwMode="auto">
            <a:xfrm>
              <a:off x="5158" y="327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63" name="Rectangle 187"/>
            <p:cNvSpPr>
              <a:spLocks noChangeArrowheads="1"/>
            </p:cNvSpPr>
            <p:nvPr/>
          </p:nvSpPr>
          <p:spPr bwMode="auto">
            <a:xfrm>
              <a:off x="5158" y="338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64" name="Rectangle 188"/>
            <p:cNvSpPr>
              <a:spLocks noChangeArrowheads="1"/>
            </p:cNvSpPr>
            <p:nvPr/>
          </p:nvSpPr>
          <p:spPr bwMode="auto">
            <a:xfrm>
              <a:off x="5158" y="348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65" name="Rectangle 189"/>
            <p:cNvSpPr>
              <a:spLocks noChangeArrowheads="1"/>
            </p:cNvSpPr>
            <p:nvPr/>
          </p:nvSpPr>
          <p:spPr bwMode="auto">
            <a:xfrm>
              <a:off x="5158" y="358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66" name="Rectangle 190"/>
            <p:cNvSpPr>
              <a:spLocks noChangeArrowheads="1"/>
            </p:cNvSpPr>
            <p:nvPr/>
          </p:nvSpPr>
          <p:spPr bwMode="auto">
            <a:xfrm>
              <a:off x="5260" y="3077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67" name="Rectangle 191"/>
            <p:cNvSpPr>
              <a:spLocks noChangeArrowheads="1"/>
            </p:cNvSpPr>
            <p:nvPr/>
          </p:nvSpPr>
          <p:spPr bwMode="auto">
            <a:xfrm>
              <a:off x="5260" y="3178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68" name="Rectangle 192"/>
            <p:cNvSpPr>
              <a:spLocks noChangeArrowheads="1"/>
            </p:cNvSpPr>
            <p:nvPr/>
          </p:nvSpPr>
          <p:spPr bwMode="auto">
            <a:xfrm>
              <a:off x="5260" y="3279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4169" name="Rectangle 193"/>
            <p:cNvSpPr>
              <a:spLocks noChangeArrowheads="1"/>
            </p:cNvSpPr>
            <p:nvPr/>
          </p:nvSpPr>
          <p:spPr bwMode="auto">
            <a:xfrm>
              <a:off x="5260" y="3380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4170" name="Rectangle 194"/>
            <p:cNvSpPr>
              <a:spLocks noChangeArrowheads="1"/>
            </p:cNvSpPr>
            <p:nvPr/>
          </p:nvSpPr>
          <p:spPr bwMode="auto">
            <a:xfrm>
              <a:off x="5260" y="3481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71" name="Rectangle 195"/>
            <p:cNvSpPr>
              <a:spLocks noChangeArrowheads="1"/>
            </p:cNvSpPr>
            <p:nvPr/>
          </p:nvSpPr>
          <p:spPr bwMode="auto">
            <a:xfrm>
              <a:off x="5260" y="358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72" name="Rectangle 196"/>
            <p:cNvSpPr>
              <a:spLocks noChangeArrowheads="1"/>
            </p:cNvSpPr>
            <p:nvPr/>
          </p:nvSpPr>
          <p:spPr bwMode="auto">
            <a:xfrm>
              <a:off x="4753" y="368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173" name="Rectangle 197"/>
            <p:cNvSpPr>
              <a:spLocks noChangeArrowheads="1"/>
            </p:cNvSpPr>
            <p:nvPr/>
          </p:nvSpPr>
          <p:spPr bwMode="auto">
            <a:xfrm>
              <a:off x="4855" y="368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4174" name="Rectangle 198"/>
            <p:cNvSpPr>
              <a:spLocks noChangeArrowheads="1"/>
            </p:cNvSpPr>
            <p:nvPr/>
          </p:nvSpPr>
          <p:spPr bwMode="auto">
            <a:xfrm>
              <a:off x="4956" y="368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75" name="Rectangle 199"/>
            <p:cNvSpPr>
              <a:spLocks noChangeArrowheads="1"/>
            </p:cNvSpPr>
            <p:nvPr/>
          </p:nvSpPr>
          <p:spPr bwMode="auto">
            <a:xfrm>
              <a:off x="5057" y="368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76" name="Rectangle 200"/>
            <p:cNvSpPr>
              <a:spLocks noChangeArrowheads="1"/>
            </p:cNvSpPr>
            <p:nvPr/>
          </p:nvSpPr>
          <p:spPr bwMode="auto">
            <a:xfrm>
              <a:off x="5158" y="368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77" name="Rectangle 201"/>
            <p:cNvSpPr>
              <a:spLocks noChangeArrowheads="1"/>
            </p:cNvSpPr>
            <p:nvPr/>
          </p:nvSpPr>
          <p:spPr bwMode="auto">
            <a:xfrm>
              <a:off x="5263" y="3684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9</a:t>
              </a:r>
            </a:p>
          </p:txBody>
        </p:sp>
        <p:sp>
          <p:nvSpPr>
            <p:cNvPr id="4178" name="Line 202"/>
            <p:cNvSpPr>
              <a:spLocks noChangeShapeType="1"/>
            </p:cNvSpPr>
            <p:nvPr/>
          </p:nvSpPr>
          <p:spPr bwMode="auto">
            <a:xfrm>
              <a:off x="4679" y="3190"/>
              <a:ext cx="7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79" name="Line 203"/>
            <p:cNvSpPr>
              <a:spLocks noChangeShapeType="1"/>
            </p:cNvSpPr>
            <p:nvPr/>
          </p:nvSpPr>
          <p:spPr bwMode="auto">
            <a:xfrm>
              <a:off x="4679" y="3292"/>
              <a:ext cx="7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0" name="Line 204"/>
            <p:cNvSpPr>
              <a:spLocks noChangeShapeType="1"/>
            </p:cNvSpPr>
            <p:nvPr/>
          </p:nvSpPr>
          <p:spPr bwMode="auto">
            <a:xfrm>
              <a:off x="4679" y="3393"/>
              <a:ext cx="7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1" name="Line 205"/>
            <p:cNvSpPr>
              <a:spLocks noChangeShapeType="1"/>
            </p:cNvSpPr>
            <p:nvPr/>
          </p:nvSpPr>
          <p:spPr bwMode="auto">
            <a:xfrm>
              <a:off x="4679" y="3494"/>
              <a:ext cx="7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2" name="Line 206"/>
            <p:cNvSpPr>
              <a:spLocks noChangeShapeType="1"/>
            </p:cNvSpPr>
            <p:nvPr/>
          </p:nvSpPr>
          <p:spPr bwMode="auto">
            <a:xfrm>
              <a:off x="4679" y="3595"/>
              <a:ext cx="7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3" name="Line 207"/>
            <p:cNvSpPr>
              <a:spLocks noChangeShapeType="1"/>
            </p:cNvSpPr>
            <p:nvPr/>
          </p:nvSpPr>
          <p:spPr bwMode="auto">
            <a:xfrm>
              <a:off x="4679" y="3697"/>
              <a:ext cx="7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4" name="Line 208"/>
            <p:cNvSpPr>
              <a:spLocks noChangeShapeType="1"/>
            </p:cNvSpPr>
            <p:nvPr/>
          </p:nvSpPr>
          <p:spPr bwMode="auto">
            <a:xfrm>
              <a:off x="4778" y="3092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5" name="Line 209"/>
            <p:cNvSpPr>
              <a:spLocks noChangeShapeType="1"/>
            </p:cNvSpPr>
            <p:nvPr/>
          </p:nvSpPr>
          <p:spPr bwMode="auto">
            <a:xfrm>
              <a:off x="4880" y="3092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6" name="Line 210"/>
            <p:cNvSpPr>
              <a:spLocks noChangeShapeType="1"/>
            </p:cNvSpPr>
            <p:nvPr/>
          </p:nvSpPr>
          <p:spPr bwMode="auto">
            <a:xfrm>
              <a:off x="4981" y="3092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7" name="Line 211"/>
            <p:cNvSpPr>
              <a:spLocks noChangeShapeType="1"/>
            </p:cNvSpPr>
            <p:nvPr/>
          </p:nvSpPr>
          <p:spPr bwMode="auto">
            <a:xfrm>
              <a:off x="5083" y="3092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8" name="Line 212"/>
            <p:cNvSpPr>
              <a:spLocks noChangeShapeType="1"/>
            </p:cNvSpPr>
            <p:nvPr/>
          </p:nvSpPr>
          <p:spPr bwMode="auto">
            <a:xfrm>
              <a:off x="5184" y="3092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9" name="Line 213"/>
            <p:cNvSpPr>
              <a:spLocks noChangeShapeType="1"/>
            </p:cNvSpPr>
            <p:nvPr/>
          </p:nvSpPr>
          <p:spPr bwMode="auto">
            <a:xfrm>
              <a:off x="5286" y="3092"/>
              <a:ext cx="0" cy="7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0" name="Rectangle 214"/>
            <p:cNvSpPr>
              <a:spLocks noChangeArrowheads="1"/>
            </p:cNvSpPr>
            <p:nvPr/>
          </p:nvSpPr>
          <p:spPr bwMode="auto">
            <a:xfrm>
              <a:off x="4944" y="3583"/>
              <a:ext cx="159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2586" tIns="45480" rIns="92586" bIns="4548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28" b="1">
                  <a:solidFill>
                    <a:srgbClr val="EAEC5E"/>
                  </a:solidFill>
                  <a:latin typeface="Courier New" pitchFamily="49" charset="0"/>
                </a:rPr>
                <a:t>7</a:t>
              </a:r>
            </a:p>
          </p:txBody>
        </p:sp>
      </p:grpSp>
      <p:sp>
        <p:nvSpPr>
          <p:cNvPr id="348375" name="Line 215"/>
          <p:cNvSpPr>
            <a:spLocks noChangeShapeType="1"/>
          </p:cNvSpPr>
          <p:nvPr/>
        </p:nvSpPr>
        <p:spPr bwMode="auto">
          <a:xfrm flipV="1">
            <a:off x="8662397" y="5261213"/>
            <a:ext cx="867376" cy="51652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76" name="Line 216"/>
          <p:cNvSpPr>
            <a:spLocks noChangeShapeType="1"/>
          </p:cNvSpPr>
          <p:nvPr/>
        </p:nvSpPr>
        <p:spPr bwMode="auto">
          <a:xfrm>
            <a:off x="7756035" y="4546521"/>
            <a:ext cx="1359540" cy="39145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77" name="Line 217"/>
          <p:cNvSpPr>
            <a:spLocks noChangeShapeType="1"/>
          </p:cNvSpPr>
          <p:nvPr/>
        </p:nvSpPr>
        <p:spPr bwMode="auto">
          <a:xfrm>
            <a:off x="8728993" y="3651530"/>
            <a:ext cx="620483" cy="10720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8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24" name="Rectangle 2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Lighting and Indirect Lighting</a:t>
            </a:r>
          </a:p>
        </p:txBody>
      </p:sp>
      <p:sp>
        <p:nvSpPr>
          <p:cNvPr id="4125" name="Text Box 219"/>
          <p:cNvSpPr txBox="1">
            <a:spLocks noChangeArrowheads="1"/>
          </p:cNvSpPr>
          <p:nvPr/>
        </p:nvSpPr>
        <p:spPr bwMode="auto">
          <a:xfrm>
            <a:off x="9011622" y="3690515"/>
            <a:ext cx="994267" cy="48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Direct</a:t>
            </a:r>
          </a:p>
        </p:txBody>
      </p:sp>
      <p:sp>
        <p:nvSpPr>
          <p:cNvPr id="4126" name="Text Box 220"/>
          <p:cNvSpPr txBox="1">
            <a:spLocks noChangeArrowheads="1"/>
          </p:cNvSpPr>
          <p:nvPr/>
        </p:nvSpPr>
        <p:spPr bwMode="auto">
          <a:xfrm>
            <a:off x="7795019" y="4869757"/>
            <a:ext cx="1189446" cy="48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Indirect</a:t>
            </a:r>
          </a:p>
        </p:txBody>
      </p:sp>
      <p:sp>
        <p:nvSpPr>
          <p:cNvPr id="4127" name="Text Box 221"/>
          <p:cNvSpPr txBox="1">
            <a:spLocks noChangeArrowheads="1"/>
          </p:cNvSpPr>
          <p:nvPr/>
        </p:nvSpPr>
        <p:spPr bwMode="auto">
          <a:xfrm>
            <a:off x="4198819" y="3690515"/>
            <a:ext cx="994267" cy="48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56">
                <a:solidFill>
                  <a:srgbClr val="FFFFFF"/>
                </a:solidFill>
              </a:rPr>
              <a:t>Direct</a:t>
            </a:r>
          </a:p>
        </p:txBody>
      </p:sp>
    </p:spTree>
    <p:extLst>
      <p:ext uri="{BB962C8B-B14F-4D97-AF65-F5344CB8AC3E}">
        <p14:creationId xmlns:p14="http://schemas.microsoft.com/office/powerpoint/2010/main" val="37353914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Lighting Only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699" y="1530194"/>
            <a:ext cx="4086582" cy="51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000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Illumination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919" y="1530194"/>
            <a:ext cx="4084141" cy="51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39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Illumination Algorithms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Ray Tracing</a:t>
            </a:r>
          </a:p>
          <a:p>
            <a:r>
              <a:rPr lang="en-US"/>
              <a:t>Radiosity</a:t>
            </a:r>
          </a:p>
        </p:txBody>
      </p:sp>
    </p:spTree>
    <p:extLst>
      <p:ext uri="{BB962C8B-B14F-4D97-AF65-F5344CB8AC3E}">
        <p14:creationId xmlns:p14="http://schemas.microsoft.com/office/powerpoint/2010/main" val="29198951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ay_tracing_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981" y="234003"/>
            <a:ext cx="9200038" cy="630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99372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147634" cy="1224723"/>
          </a:xfrm>
        </p:spPr>
        <p:txBody>
          <a:bodyPr/>
          <a:lstStyle/>
          <a:p>
            <a:r>
              <a:rPr lang="en-US" dirty="0"/>
              <a:t>Ray Tracing			Eric Haines			1985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0785" y="1401873"/>
            <a:ext cx="6705690" cy="53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39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0835768" cy="1224723"/>
          </a:xfrm>
        </p:spPr>
        <p:txBody>
          <a:bodyPr/>
          <a:lstStyle/>
          <a:p>
            <a:r>
              <a:rPr lang="en-US" dirty="0" err="1"/>
              <a:t>Radiosity</a:t>
            </a:r>
            <a:r>
              <a:rPr lang="en-US" dirty="0"/>
              <a:t> 								1984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712" y="1401873"/>
            <a:ext cx="7883343" cy="52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822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615432" cy="1224723"/>
          </a:xfrm>
        </p:spPr>
        <p:txBody>
          <a:bodyPr/>
          <a:lstStyle/>
          <a:p>
            <a:r>
              <a:rPr lang="en-US" dirty="0" err="1"/>
              <a:t>Radiosity</a:t>
            </a:r>
            <a:r>
              <a:rPr lang="en-US" dirty="0"/>
              <a:t>		 	Eric Chen			1986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545" y="1340574"/>
            <a:ext cx="6804907" cy="54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768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 descr="E:\slides\bajscy-19990616\Framework-for-slide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638" y="2287287"/>
            <a:ext cx="8978867" cy="391282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1861010" y="2287287"/>
            <a:ext cx="8021" cy="1410411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4307358" y="2287287"/>
            <a:ext cx="8021" cy="1410411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flipV="1">
            <a:off x="1869031" y="4886031"/>
            <a:ext cx="8021" cy="131408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H="1" flipV="1">
            <a:off x="4307358" y="4886031"/>
            <a:ext cx="8021" cy="131408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1885072" y="6200111"/>
            <a:ext cx="2422286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1861009" y="2287286"/>
            <a:ext cx="2454370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0913734" cy="1224723"/>
          </a:xfrm>
        </p:spPr>
        <p:txBody>
          <a:bodyPr/>
          <a:lstStyle/>
          <a:p>
            <a:r>
              <a:rPr lang="en-US" dirty="0"/>
              <a:t>Rendering Framework 					1997</a:t>
            </a:r>
          </a:p>
        </p:txBody>
      </p:sp>
    </p:spTree>
    <p:extLst>
      <p:ext uri="{BB962C8B-B14F-4D97-AF65-F5344CB8AC3E}">
        <p14:creationId xmlns:p14="http://schemas.microsoft.com/office/powerpoint/2010/main" val="28359846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B:\NBA612\computer processor power\jpeg\ComputerProcessor_016.jpg"/>
  <p:tag name="PHOTO" val="TRUE"/>
</p:tagLst>
</file>

<file path=ppt/theme/theme1.xml><?xml version="1.0" encoding="utf-8"?>
<a:theme xmlns:a="http://schemas.openxmlformats.org/drawingml/2006/main" name="PCG_Powerpoint_Template">
  <a:themeElements>
    <a:clrScheme name="">
      <a:dk1>
        <a:srgbClr val="919191"/>
      </a:dk1>
      <a:lt1>
        <a:srgbClr val="FFFFFF"/>
      </a:lt1>
      <a:dk2>
        <a:srgbClr val="00279F"/>
      </a:dk2>
      <a:lt2>
        <a:srgbClr val="EAEC5E"/>
      </a:lt2>
      <a:accent1>
        <a:srgbClr val="CF0E30"/>
      </a:accent1>
      <a:accent2>
        <a:srgbClr val="60C900"/>
      </a:accent2>
      <a:accent3>
        <a:srgbClr val="AAACCD"/>
      </a:accent3>
      <a:accent4>
        <a:srgbClr val="DADADA"/>
      </a:accent4>
      <a:accent5>
        <a:srgbClr val="E4AAAD"/>
      </a:accent5>
      <a:accent6>
        <a:srgbClr val="56B600"/>
      </a:accent6>
      <a:hlink>
        <a:srgbClr val="676767"/>
      </a:hlink>
      <a:folHlink>
        <a:srgbClr val="FAFD00"/>
      </a:folHlink>
    </a:clrScheme>
    <a:fontScheme name="PCG_Powerpoint_Template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PCG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G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CG slide template">
  <a:themeElements>
    <a:clrScheme name="">
      <a:dk1>
        <a:srgbClr val="919191"/>
      </a:dk1>
      <a:lt1>
        <a:srgbClr val="FFFFFF"/>
      </a:lt1>
      <a:dk2>
        <a:srgbClr val="00279F"/>
      </a:dk2>
      <a:lt2>
        <a:srgbClr val="EAEC5E"/>
      </a:lt2>
      <a:accent1>
        <a:srgbClr val="CF0E30"/>
      </a:accent1>
      <a:accent2>
        <a:srgbClr val="60C900"/>
      </a:accent2>
      <a:accent3>
        <a:srgbClr val="AAACCD"/>
      </a:accent3>
      <a:accent4>
        <a:srgbClr val="DADADA"/>
      </a:accent4>
      <a:accent5>
        <a:srgbClr val="E4AAAD"/>
      </a:accent5>
      <a:accent6>
        <a:srgbClr val="56B600"/>
      </a:accent6>
      <a:hlink>
        <a:srgbClr val="676767"/>
      </a:hlink>
      <a:folHlink>
        <a:srgbClr val="FAFD00"/>
      </a:folHlink>
    </a:clrScheme>
    <a:fontScheme name="PCG slide template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CG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 slide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G slide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 slide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 slide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 slide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 slide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9136</TotalTime>
  <Words>2094</Words>
  <Application>Microsoft Office PowerPoint</Application>
  <PresentationFormat>Widescreen</PresentationFormat>
  <Paragraphs>665</Paragraphs>
  <Slides>127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9" baseType="lpstr">
      <vt:lpstr>Arial</vt:lpstr>
      <vt:lpstr>Book Antiqua</vt:lpstr>
      <vt:lpstr>Calibri</vt:lpstr>
      <vt:lpstr>Courier New</vt:lpstr>
      <vt:lpstr>Helvetica</vt:lpstr>
      <vt:lpstr>New Century Schlbk</vt:lpstr>
      <vt:lpstr>Palatino</vt:lpstr>
      <vt:lpstr>Times</vt:lpstr>
      <vt:lpstr>Times New Roman</vt:lpstr>
      <vt:lpstr>PCG_Powerpoint_Template</vt:lpstr>
      <vt:lpstr>PCG slide template</vt:lpstr>
      <vt:lpstr>Worksheet</vt:lpstr>
      <vt:lpstr>Digital Photography</vt:lpstr>
      <vt:lpstr>Pinhole Camera</vt:lpstr>
      <vt:lpstr>Focus Fundamentals</vt:lpstr>
      <vt:lpstr>PowerPoint Presentation</vt:lpstr>
      <vt:lpstr>Daguerre’s Early Photograph   1838</vt:lpstr>
      <vt:lpstr>Lincoln’s Daguerreotype     1860s</vt:lpstr>
      <vt:lpstr>Civil War                                 Mathew Brady                    </vt:lpstr>
      <vt:lpstr>Kodak’s Early Camera     1888</vt:lpstr>
      <vt:lpstr>PowerPoint Presentation</vt:lpstr>
      <vt:lpstr>Mannes &amp; Godowsky    1930s </vt:lpstr>
      <vt:lpstr>PowerPoint Presentation</vt:lpstr>
      <vt:lpstr>Old Way – Mail film and receive prints   1940s</vt:lpstr>
      <vt:lpstr>Polaroid Land Camera     1947</vt:lpstr>
      <vt:lpstr>PowerPoint Presentation</vt:lpstr>
      <vt:lpstr>PowerPoint Presentation</vt:lpstr>
      <vt:lpstr>Silver Halide</vt:lpstr>
      <vt:lpstr>Silver Halide Crystals</vt:lpstr>
      <vt:lpstr>PowerPoint Presentation</vt:lpstr>
      <vt:lpstr>Kodak DCS 460</vt:lpstr>
      <vt:lpstr>PROFESSIONAL Digital Cameras                                      2014</vt:lpstr>
      <vt:lpstr>When is a phone not a phone?</vt:lpstr>
      <vt:lpstr>iPhone 8 &amp; 8+ Fall 2017 Release   9/12/17</vt:lpstr>
      <vt:lpstr>Extreme Imaging   Pixel Camera, 9/15/2016</vt:lpstr>
      <vt:lpstr>Extreme Imaging   Pixel Camera, 9/15/2016</vt:lpstr>
      <vt:lpstr>Magritte’s The Empire of Light II   1950</vt:lpstr>
      <vt:lpstr>Pixel Night Sight      2018</vt:lpstr>
      <vt:lpstr>Pixel Night Sight      2018</vt:lpstr>
      <vt:lpstr>Advanced Digital Photography</vt:lpstr>
      <vt:lpstr>Vergence-Accommodation Conflict</vt:lpstr>
      <vt:lpstr>Pixel 2 Phase Detection for Depth Mapping 2018</vt:lpstr>
      <vt:lpstr>Autofocus by Phase Detection   </vt:lpstr>
      <vt:lpstr>Pixel 2 Phase Detection for Depth Mapping 2018</vt:lpstr>
      <vt:lpstr>AWARE-2</vt:lpstr>
      <vt:lpstr>         Eye of a Fly              AWARE-2 Duke University</vt:lpstr>
      <vt:lpstr>PowerPoint Presentation</vt:lpstr>
      <vt:lpstr>AWARE-2</vt:lpstr>
      <vt:lpstr>Gigapixel Images   Prof. Pedro Sander HKUST</vt:lpstr>
      <vt:lpstr>PowerPoint Presentation</vt:lpstr>
      <vt:lpstr>Canon’s 250-megapixel camera sensor     09/08/15</vt:lpstr>
      <vt:lpstr>World’s Largest Digital Camera   2018</vt:lpstr>
      <vt:lpstr>Light Field Photography</vt:lpstr>
      <vt:lpstr>Quantifying Illumination</vt:lpstr>
      <vt:lpstr>What is a Light Field?</vt:lpstr>
      <vt:lpstr>Light Field</vt:lpstr>
      <vt:lpstr>Light Field</vt:lpstr>
      <vt:lpstr>PowerPoint Presentation</vt:lpstr>
      <vt:lpstr>PowerPoint Presentation</vt:lpstr>
      <vt:lpstr>Multi-camera array and LF camera are duals</vt:lpstr>
      <vt:lpstr>Key LF-camera advantage: a single lens</vt:lpstr>
      <vt:lpstr>Lytro Camera       2015</vt:lpstr>
      <vt:lpstr>Lytro Camera       2015</vt:lpstr>
      <vt:lpstr>PowerPoint Presentation</vt:lpstr>
      <vt:lpstr>PowerPoint Presentation</vt:lpstr>
      <vt:lpstr>Lytro’s last light field camera    2017</vt:lpstr>
      <vt:lpstr>End</vt:lpstr>
      <vt:lpstr>Computer Graphics Software &amp; Hardware</vt:lpstr>
      <vt:lpstr>Ivan Sutherland                                 1963</vt:lpstr>
      <vt:lpstr>General Electric       1967</vt:lpstr>
      <vt:lpstr>Cornell in Perspective Film     1972</vt:lpstr>
      <vt:lpstr>PowerPoint Presentation</vt:lpstr>
      <vt:lpstr>PowerPoint Presentation</vt:lpstr>
      <vt:lpstr>PowerPoint Presentation</vt:lpstr>
      <vt:lpstr>Phong Shading                                 1974</vt:lpstr>
      <vt:lpstr>Direct Illumination Pipeline</vt:lpstr>
      <vt:lpstr>Model</vt:lpstr>
      <vt:lpstr>Camera</vt:lpstr>
      <vt:lpstr>Perspective Transformation</vt:lpstr>
      <vt:lpstr>PowerPoint Presentation</vt:lpstr>
      <vt:lpstr>Brunelleschi’s Experiment</vt:lpstr>
      <vt:lpstr>Hidden Line Algorithm</vt:lpstr>
      <vt:lpstr>Hidden Line Algorithm</vt:lpstr>
      <vt:lpstr>Seurat       1884-1886</vt:lpstr>
      <vt:lpstr>Micrograph of TV Phosphors  1950’s</vt:lpstr>
      <vt:lpstr>Raster Operations</vt:lpstr>
      <vt:lpstr>PowerPoint Presentation</vt:lpstr>
      <vt:lpstr>E &amp; S Frame Buffer                           1975</vt:lpstr>
      <vt:lpstr>Display</vt:lpstr>
      <vt:lpstr>Refresh vs. Update Rate</vt:lpstr>
      <vt:lpstr>Temporal Properties of NTSC</vt:lpstr>
      <vt:lpstr> Update Rate vs. Refresh Rate</vt:lpstr>
      <vt:lpstr>Direct Illumination</vt:lpstr>
      <vt:lpstr>Phong Model: Variations of Specular Exponent</vt:lpstr>
      <vt:lpstr>Reflection Descriptions</vt:lpstr>
      <vt:lpstr>Light Measurement Laboratory</vt:lpstr>
      <vt:lpstr>Reflectance           Three Approximate Components</vt:lpstr>
      <vt:lpstr>Cook-Torrance Renderings           1979</vt:lpstr>
      <vt:lpstr>The Geometry of Scattering from a Layered Surface</vt:lpstr>
      <vt:lpstr>PowerPoint Presentation</vt:lpstr>
      <vt:lpstr>Schematic Model of the Image Process</vt:lpstr>
      <vt:lpstr>PowerPoint Presentation</vt:lpstr>
      <vt:lpstr>Direct Lighting and Indirect Lighting</vt:lpstr>
      <vt:lpstr>Direct Lighting Only</vt:lpstr>
      <vt:lpstr>Global Illumination</vt:lpstr>
      <vt:lpstr>Global Illumination Algorithms</vt:lpstr>
      <vt:lpstr>PowerPoint Presentation</vt:lpstr>
      <vt:lpstr>Ray Tracing   Eric Haines   1985</vt:lpstr>
      <vt:lpstr>Radiosity         1984</vt:lpstr>
      <vt:lpstr>Radiosity    Eric Chen   1986</vt:lpstr>
      <vt:lpstr>Rendering Framework      1997</vt:lpstr>
      <vt:lpstr>Surface Reflectance</vt:lpstr>
      <vt:lpstr>Ray Tracing</vt:lpstr>
      <vt:lpstr>PowerPoint Presentation</vt:lpstr>
      <vt:lpstr>Path Tracing</vt:lpstr>
      <vt:lpstr>Bi-directional Path Tracing</vt:lpstr>
      <vt:lpstr>Graphics Pipeline Hardware</vt:lpstr>
      <vt:lpstr>Why a Pipeline?</vt:lpstr>
      <vt:lpstr>Example: Automobile Pipeline</vt:lpstr>
      <vt:lpstr>Example: Automobile Pipeline</vt:lpstr>
      <vt:lpstr>PowerPoint Presentation</vt:lpstr>
      <vt:lpstr>Graphics Hardware      circa 1970</vt:lpstr>
      <vt:lpstr>Graphics Hardware      circa 1986</vt:lpstr>
      <vt:lpstr>Multipass Example: Light Maps</vt:lpstr>
      <vt:lpstr>Castle’s Geometry</vt:lpstr>
      <vt:lpstr>Reflection Example - Castle</vt:lpstr>
      <vt:lpstr>Graphics Pipeline      1980s</vt:lpstr>
      <vt:lpstr>Graphics Hardware      2003</vt:lpstr>
      <vt:lpstr>Graphics Pipeline      2003 +</vt:lpstr>
      <vt:lpstr>Graphics Hardware      2009</vt:lpstr>
      <vt:lpstr>Moore’s Law – GPU Transistor Counts</vt:lpstr>
      <vt:lpstr>Instructions Per Clock-cycle per second (IPS) (Microprocessor CPU’S)</vt:lpstr>
      <vt:lpstr>Instructions Per Clock-cycle per second (IPS) (Microprocessor CPU’S)</vt:lpstr>
      <vt:lpstr>Integrated Graphics</vt:lpstr>
      <vt:lpstr>Intel – Integrated Graphics            2013</vt:lpstr>
      <vt:lpstr>AMD – Integrated Graphics           2013</vt:lpstr>
      <vt:lpstr>AMD – Integrated Graphics           2014</vt:lpstr>
      <vt:lpstr>Intel’s Ice Lake       2019</vt:lpstr>
      <vt:lpstr>End. .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peggy</dc:creator>
  <cp:lastModifiedBy>nicole french</cp:lastModifiedBy>
  <cp:revision>405</cp:revision>
  <cp:lastPrinted>2020-01-23T22:00:48Z</cp:lastPrinted>
  <dcterms:created xsi:type="dcterms:W3CDTF">2011-04-06T18:13:41Z</dcterms:created>
  <dcterms:modified xsi:type="dcterms:W3CDTF">2020-03-05T02:19:44Z</dcterms:modified>
</cp:coreProperties>
</file>