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0"/>
  </p:notesMasterIdLst>
  <p:sldIdLst>
    <p:sldId id="298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350" r:id="rId93"/>
    <p:sldId id="351" r:id="rId94"/>
    <p:sldId id="352" r:id="rId95"/>
    <p:sldId id="353" r:id="rId96"/>
    <p:sldId id="354" r:id="rId97"/>
    <p:sldId id="355" r:id="rId98"/>
    <p:sldId id="356" r:id="rId9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21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A83DC-F264-4DA8-ACA9-32A03F42461B}" type="datetimeFigureOut">
              <a:rPr lang="en-US" smtClean="0"/>
              <a:t>2/28/2020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66982-2344-40C8-8D36-5B4FAF27E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02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30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4975" y="719138"/>
            <a:ext cx="6378575" cy="3587750"/>
          </a:xfrm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Palatino" pitchFamily="18" charset="0"/>
              </a:rPr>
              <a:t>G. Dan Hutcheson and Jerry D. Hutcheson. “Technology &amp; Economics in the Semiconductor Industry, “ </a:t>
            </a:r>
            <a:r>
              <a:rPr lang="en-US" i="1">
                <a:latin typeface="Palatino" pitchFamily="18" charset="0"/>
              </a:rPr>
              <a:t>Scientific American: The Solid State Century</a:t>
            </a:r>
            <a:r>
              <a:rPr lang="en-US">
                <a:latin typeface="Palatino" pitchFamily="18" charset="0"/>
              </a:rPr>
              <a:t>, pp. 66-73, January 1996.</a:t>
            </a:r>
          </a:p>
        </p:txBody>
      </p:sp>
    </p:spTree>
    <p:extLst>
      <p:ext uri="{BB962C8B-B14F-4D97-AF65-F5344CB8AC3E}">
        <p14:creationId xmlns:p14="http://schemas.microsoft.com/office/powerpoint/2010/main" val="1587243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4975" y="719138"/>
            <a:ext cx="6378575" cy="3587750"/>
          </a:xfrm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Palatino" pitchFamily="18" charset="0"/>
              </a:rPr>
              <a:t>G. Dan Hutcheson and Jerry D. Hutcheson. “Technology &amp; Economics in the Semiconductor Industry, “ </a:t>
            </a:r>
            <a:r>
              <a:rPr lang="en-US" i="1">
                <a:latin typeface="Palatino" pitchFamily="18" charset="0"/>
              </a:rPr>
              <a:t>Scientific American: The Solid State Century</a:t>
            </a:r>
            <a:r>
              <a:rPr lang="en-US">
                <a:latin typeface="Palatino" pitchFamily="18" charset="0"/>
              </a:rPr>
              <a:t>, pp. 66-73, January 1996.</a:t>
            </a:r>
          </a:p>
        </p:txBody>
      </p:sp>
    </p:spTree>
    <p:extLst>
      <p:ext uri="{BB962C8B-B14F-4D97-AF65-F5344CB8AC3E}">
        <p14:creationId xmlns:p14="http://schemas.microsoft.com/office/powerpoint/2010/main" val="160108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A777D-A99F-4F54-9102-C1231A21A102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0A0D050-9EA8-45E2-AABE-FB5F848D2308}" type="datetime1">
              <a:rPr lang="en-US" smtClean="0">
                <a:solidFill>
                  <a:prstClr val="black"/>
                </a:solidFill>
              </a:rPr>
              <a:pPr/>
              <a:t>2/28/2020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398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02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4964" rIns="94964"/>
          <a:lstStyle/>
          <a:p>
            <a:endParaRPr lang="en-US"/>
          </a:p>
        </p:txBody>
      </p:sp>
      <p:sp>
        <p:nvSpPr>
          <p:cNvPr id="122883" name="Rectangle 102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4975" y="719138"/>
            <a:ext cx="6378575" cy="3587750"/>
          </a:xfrm>
          <a:ln cap="flat"/>
        </p:spPr>
      </p:sp>
    </p:spTree>
    <p:extLst>
      <p:ext uri="{BB962C8B-B14F-4D97-AF65-F5344CB8AC3E}">
        <p14:creationId xmlns:p14="http://schemas.microsoft.com/office/powerpoint/2010/main" val="2942338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4964" rIns="94964"/>
          <a:lstStyle/>
          <a:p>
            <a:endParaRPr lang="en-US"/>
          </a:p>
        </p:txBody>
      </p:sp>
      <p:sp>
        <p:nvSpPr>
          <p:cNvPr id="41574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4975" y="719138"/>
            <a:ext cx="6378575" cy="3587750"/>
          </a:xfrm>
          <a:ln cap="flat"/>
        </p:spPr>
      </p:sp>
    </p:spTree>
    <p:extLst>
      <p:ext uri="{BB962C8B-B14F-4D97-AF65-F5344CB8AC3E}">
        <p14:creationId xmlns:p14="http://schemas.microsoft.com/office/powerpoint/2010/main" val="2278678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4964" rIns="94964"/>
          <a:lstStyle/>
          <a:p>
            <a:endParaRPr lang="en-US"/>
          </a:p>
        </p:txBody>
      </p:sp>
      <p:sp>
        <p:nvSpPr>
          <p:cNvPr id="12902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4975" y="719138"/>
            <a:ext cx="6378575" cy="3587750"/>
          </a:xfrm>
          <a:ln cap="flat"/>
        </p:spPr>
      </p:sp>
    </p:spTree>
    <p:extLst>
      <p:ext uri="{BB962C8B-B14F-4D97-AF65-F5344CB8AC3E}">
        <p14:creationId xmlns:p14="http://schemas.microsoft.com/office/powerpoint/2010/main" val="1983427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5182" rIns="95182"/>
          <a:lstStyle/>
          <a:p>
            <a:endParaRPr lang="en-US"/>
          </a:p>
        </p:txBody>
      </p:sp>
      <p:sp>
        <p:nvSpPr>
          <p:cNvPr id="15974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4500" y="720725"/>
            <a:ext cx="6386513" cy="3592513"/>
          </a:xfrm>
          <a:ln cap="flat"/>
        </p:spPr>
      </p:sp>
    </p:spTree>
    <p:extLst>
      <p:ext uri="{BB962C8B-B14F-4D97-AF65-F5344CB8AC3E}">
        <p14:creationId xmlns:p14="http://schemas.microsoft.com/office/powerpoint/2010/main" val="27408176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02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1888" rIns="91888"/>
          <a:lstStyle/>
          <a:p>
            <a:endParaRPr lang="en-US"/>
          </a:p>
        </p:txBody>
      </p:sp>
      <p:sp>
        <p:nvSpPr>
          <p:cNvPr id="142339" name="Rectangle 102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696913"/>
            <a:ext cx="6186488" cy="3481387"/>
          </a:xfrm>
          <a:ln cap="flat"/>
        </p:spPr>
      </p:sp>
    </p:spTree>
    <p:extLst>
      <p:ext uri="{BB962C8B-B14F-4D97-AF65-F5344CB8AC3E}">
        <p14:creationId xmlns:p14="http://schemas.microsoft.com/office/powerpoint/2010/main" val="3641075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4964" rIns="94964"/>
          <a:lstStyle/>
          <a:p>
            <a:endParaRPr lang="en-US"/>
          </a:p>
        </p:txBody>
      </p:sp>
      <p:sp>
        <p:nvSpPr>
          <p:cNvPr id="15360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4975" y="719138"/>
            <a:ext cx="6378575" cy="3587750"/>
          </a:xfrm>
          <a:ln cap="flat"/>
        </p:spPr>
      </p:sp>
    </p:spTree>
    <p:extLst>
      <p:ext uri="{BB962C8B-B14F-4D97-AF65-F5344CB8AC3E}">
        <p14:creationId xmlns:p14="http://schemas.microsoft.com/office/powerpoint/2010/main" val="272513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1888" rIns="91888"/>
          <a:lstStyle/>
          <a:p>
            <a:endParaRPr lang="en-US"/>
          </a:p>
        </p:txBody>
      </p:sp>
      <p:sp>
        <p:nvSpPr>
          <p:cNvPr id="14643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696913"/>
            <a:ext cx="6186488" cy="3481387"/>
          </a:xfrm>
          <a:ln cap="flat"/>
        </p:spPr>
      </p:sp>
    </p:spTree>
    <p:extLst>
      <p:ext uri="{BB962C8B-B14F-4D97-AF65-F5344CB8AC3E}">
        <p14:creationId xmlns:p14="http://schemas.microsoft.com/office/powerpoint/2010/main" val="230402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34975" y="719138"/>
            <a:ext cx="6378575" cy="3587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6590" y="4545860"/>
            <a:ext cx="5312930" cy="430531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964" tIns="47981" rIns="95964" bIns="47981"/>
          <a:lstStyle/>
          <a:p>
            <a:r>
              <a:rPr lang="en-US">
                <a:latin typeface="Palatino" pitchFamily="18" charset="0"/>
              </a:rPr>
              <a:t>G. Dan Hutcheson and Jerry D. Hutcheson. “Technology &amp; Economics in the Semiconductor Industry, “ </a:t>
            </a:r>
            <a:r>
              <a:rPr lang="en-US" i="1">
                <a:latin typeface="Palatino" pitchFamily="18" charset="0"/>
              </a:rPr>
              <a:t>Scientific American: The Solid State Century</a:t>
            </a:r>
            <a:r>
              <a:rPr lang="en-US">
                <a:latin typeface="Palatino" pitchFamily="18" charset="0"/>
              </a:rPr>
              <a:t>, pp. 66-73, January 1996. </a:t>
            </a:r>
          </a:p>
        </p:txBody>
      </p:sp>
    </p:spTree>
    <p:extLst>
      <p:ext uri="{BB962C8B-B14F-4D97-AF65-F5344CB8AC3E}">
        <p14:creationId xmlns:p14="http://schemas.microsoft.com/office/powerpoint/2010/main" val="18313199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4975" y="719138"/>
            <a:ext cx="6378575" cy="3587750"/>
          </a:xfrm>
          <a:ln/>
        </p:spPr>
      </p:sp>
      <p:sp>
        <p:nvSpPr>
          <p:cNvPr id="487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Palatino" pitchFamily="18" charset="0"/>
              </a:rPr>
              <a:t>G. Dan Hutcheson and Jerry D. Hutcheson. “Technology &amp; Economics in the Semiconductor Industry, “ </a:t>
            </a:r>
            <a:r>
              <a:rPr lang="en-US" i="1">
                <a:latin typeface="Palatino" pitchFamily="18" charset="0"/>
              </a:rPr>
              <a:t>Scientific American: The Solid State Century</a:t>
            </a:r>
            <a:r>
              <a:rPr lang="en-US">
                <a:latin typeface="Palatino" pitchFamily="18" charset="0"/>
              </a:rPr>
              <a:t>, pp. 66-73, January 1996.</a:t>
            </a:r>
          </a:p>
        </p:txBody>
      </p:sp>
    </p:spTree>
    <p:extLst>
      <p:ext uri="{BB962C8B-B14F-4D97-AF65-F5344CB8AC3E}">
        <p14:creationId xmlns:p14="http://schemas.microsoft.com/office/powerpoint/2010/main" val="3144057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D3F7C4-FE94-4EA7-94A6-E99B34650EB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40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C8DDFD-DB10-4FD6-8620-9D34D84ED4A5}" type="slidenum">
              <a:rPr lang="en-US" smtClean="0">
                <a:solidFill>
                  <a:srgbClr val="000000"/>
                </a:solidFill>
              </a:rPr>
              <a:pPr/>
              <a:t>33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320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66149" y="4546186"/>
            <a:ext cx="5313806" cy="4304330"/>
          </a:xfrm>
          <a:noFill/>
          <a:ln w="9525"/>
        </p:spPr>
        <p:txBody>
          <a:bodyPr lIns="95122" tIns="46727" rIns="95122" bIns="46727"/>
          <a:lstStyle/>
          <a:p>
            <a:endParaRPr lang="en-US" smtClean="0"/>
          </a:p>
        </p:txBody>
      </p:sp>
      <p:sp>
        <p:nvSpPr>
          <p:cNvPr id="13210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6563" y="719138"/>
            <a:ext cx="6376987" cy="3587750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3773362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72930F-2C31-41DE-9B57-8418E0F9A085}" type="slidenum">
              <a:rPr lang="en-US" smtClean="0">
                <a:solidFill>
                  <a:srgbClr val="000000"/>
                </a:solidFill>
              </a:rPr>
              <a:pPr/>
              <a:t>34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331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66149" y="4546186"/>
            <a:ext cx="5313806" cy="4304330"/>
          </a:xfrm>
          <a:noFill/>
          <a:ln w="9525"/>
        </p:spPr>
        <p:txBody>
          <a:bodyPr lIns="95122" tIns="46727" rIns="95122" bIns="46727"/>
          <a:lstStyle/>
          <a:p>
            <a:endParaRPr lang="en-US" smtClean="0"/>
          </a:p>
        </p:txBody>
      </p:sp>
      <p:sp>
        <p:nvSpPr>
          <p:cNvPr id="13312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6563" y="719138"/>
            <a:ext cx="6376987" cy="3587750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3323302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72930F-2C31-41DE-9B57-8418E0F9A085}" type="slidenum">
              <a:rPr lang="en-US" smtClean="0">
                <a:solidFill>
                  <a:srgbClr val="000000"/>
                </a:solidFill>
              </a:rPr>
              <a:pPr/>
              <a:t>35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331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66149" y="4546186"/>
            <a:ext cx="5313806" cy="4304330"/>
          </a:xfrm>
          <a:noFill/>
          <a:ln w="9525"/>
        </p:spPr>
        <p:txBody>
          <a:bodyPr lIns="95122" tIns="46727" rIns="95122" bIns="46727"/>
          <a:lstStyle/>
          <a:p>
            <a:endParaRPr lang="en-US" smtClean="0"/>
          </a:p>
        </p:txBody>
      </p:sp>
      <p:sp>
        <p:nvSpPr>
          <p:cNvPr id="13312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6563" y="719138"/>
            <a:ext cx="6376987" cy="3587750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667400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34975" y="719138"/>
            <a:ext cx="6378575" cy="3587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014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6590" y="4545860"/>
            <a:ext cx="5312930" cy="430531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964" tIns="47981" rIns="95964" bIns="47981"/>
          <a:lstStyle/>
          <a:p>
            <a:r>
              <a:rPr lang="en-US" dirty="0">
                <a:latin typeface="Palatino" pitchFamily="18" charset="0"/>
              </a:rPr>
              <a:t>G. Dan Hutcheson and Jerry D. Hutcheson. “Technology &amp; Economics in the Semiconductor Industry, “ </a:t>
            </a:r>
            <a:r>
              <a:rPr lang="en-US" i="1" dirty="0">
                <a:latin typeface="Palatino" pitchFamily="18" charset="0"/>
              </a:rPr>
              <a:t>Scientific American: The Solid State Century</a:t>
            </a:r>
            <a:r>
              <a:rPr lang="en-US" dirty="0">
                <a:latin typeface="Palatino" pitchFamily="18" charset="0"/>
              </a:rPr>
              <a:t>, pp. 66-73, January 1996. </a:t>
            </a:r>
          </a:p>
        </p:txBody>
      </p:sp>
    </p:spTree>
    <p:extLst>
      <p:ext uri="{BB962C8B-B14F-4D97-AF65-F5344CB8AC3E}">
        <p14:creationId xmlns:p14="http://schemas.microsoft.com/office/powerpoint/2010/main" val="2374303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4975" y="719138"/>
            <a:ext cx="6378575" cy="3587750"/>
          </a:xfrm>
          <a:ln/>
        </p:spPr>
      </p:sp>
      <p:sp>
        <p:nvSpPr>
          <p:cNvPr id="4044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Palatino" pitchFamily="18" charset="0"/>
              </a:rPr>
              <a:t>G. Dan Hutcheson and Jerry D. Hutcheson. “Technology &amp; Economics in the Semiconductor Industry, “ </a:t>
            </a:r>
            <a:r>
              <a:rPr lang="en-US" i="1">
                <a:latin typeface="Palatino" pitchFamily="18" charset="0"/>
              </a:rPr>
              <a:t>Scientific American: The Solid State Century</a:t>
            </a:r>
            <a:r>
              <a:rPr lang="en-US">
                <a:latin typeface="Palatino" pitchFamily="18" charset="0"/>
              </a:rPr>
              <a:t>, pp. 66-73, January 1996.</a:t>
            </a:r>
          </a:p>
        </p:txBody>
      </p:sp>
    </p:spTree>
    <p:extLst>
      <p:ext uri="{BB962C8B-B14F-4D97-AF65-F5344CB8AC3E}">
        <p14:creationId xmlns:p14="http://schemas.microsoft.com/office/powerpoint/2010/main" val="3474381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4975" y="719138"/>
            <a:ext cx="6378575" cy="3587750"/>
          </a:xfrm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Palatino" pitchFamily="18" charset="0"/>
              </a:rPr>
              <a:t>G. Dan Hutcheson and Jerry D. Hutcheson. “Technology &amp; Economics in the Semiconductor Industry, “ </a:t>
            </a:r>
            <a:r>
              <a:rPr lang="en-US" i="1">
                <a:latin typeface="Palatino" pitchFamily="18" charset="0"/>
              </a:rPr>
              <a:t>Scientific American: The Solid State Century</a:t>
            </a:r>
            <a:r>
              <a:rPr lang="en-US">
                <a:latin typeface="Palatino" pitchFamily="18" charset="0"/>
              </a:rPr>
              <a:t>, pp. 66-73, January 1996.</a:t>
            </a:r>
          </a:p>
        </p:txBody>
      </p:sp>
    </p:spTree>
    <p:extLst>
      <p:ext uri="{BB962C8B-B14F-4D97-AF65-F5344CB8AC3E}">
        <p14:creationId xmlns:p14="http://schemas.microsoft.com/office/powerpoint/2010/main" val="3766792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020" y="2131146"/>
            <a:ext cx="10363969" cy="14700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034" y="3885445"/>
            <a:ext cx="8535940" cy="175267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17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57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05456" y="19493"/>
            <a:ext cx="2882515" cy="66159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986" y="19493"/>
            <a:ext cx="8464741" cy="661597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037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20" y="19495"/>
            <a:ext cx="10396681" cy="12247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985" y="1530137"/>
            <a:ext cx="5672667" cy="51053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13383" y="1530138"/>
            <a:ext cx="5674591" cy="24738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13383" y="4159960"/>
            <a:ext cx="5674591" cy="24755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67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20" y="19495"/>
            <a:ext cx="10396681" cy="12247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55985" y="1530137"/>
            <a:ext cx="5672667" cy="51053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3383" y="1530137"/>
            <a:ext cx="5674591" cy="51053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41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766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047" y="4406859"/>
            <a:ext cx="10362045" cy="136282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4047" y="2905961"/>
            <a:ext cx="10362045" cy="1500899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279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985" y="1530137"/>
            <a:ext cx="5672667" cy="5105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3383" y="1530137"/>
            <a:ext cx="5674591" cy="5105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80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89" y="274517"/>
            <a:ext cx="10972031" cy="114354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989" y="1535014"/>
            <a:ext cx="5385953" cy="6399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989" y="2175003"/>
            <a:ext cx="5385953" cy="3950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141" y="1535014"/>
            <a:ext cx="5387879" cy="6399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141" y="2175003"/>
            <a:ext cx="5387879" cy="3950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98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41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149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89" y="272892"/>
            <a:ext cx="4010121" cy="116141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349" y="272894"/>
            <a:ext cx="6815667" cy="585252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989" y="1434303"/>
            <a:ext cx="4010121" cy="46911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34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913" y="4799954"/>
            <a:ext cx="7315969" cy="56689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913" y="612382"/>
            <a:ext cx="7315969" cy="41144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913" y="5366849"/>
            <a:ext cx="7315969" cy="8056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2148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E3C"/>
            </a:gs>
            <a:gs pos="100000">
              <a:srgbClr val="002CB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020" y="19495"/>
            <a:ext cx="10396681" cy="12247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987" y="1530137"/>
            <a:ext cx="11531984" cy="5105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34636" y="1257247"/>
            <a:ext cx="12109259" cy="0"/>
          </a:xfrm>
          <a:prstGeom prst="line">
            <a:avLst/>
          </a:prstGeom>
          <a:noFill/>
          <a:ln w="50800">
            <a:solidFill>
              <a:srgbClr val="037C0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2621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EAEC5E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EAEC5E"/>
          </a:solidFill>
          <a:latin typeface="Helvetica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EAEC5E"/>
          </a:solidFill>
          <a:latin typeface="Helvetica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EAEC5E"/>
          </a:solidFill>
          <a:latin typeface="Helvetica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EAEC5E"/>
          </a:solidFill>
          <a:latin typeface="Helvetica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EAEC5E"/>
          </a:solidFill>
          <a:latin typeface="Helvetica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EAEC5E"/>
          </a:solidFill>
          <a:latin typeface="Helvetica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EAEC5E"/>
          </a:solidFill>
          <a:latin typeface="Helvetica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EAEC5E"/>
          </a:solidFill>
          <a:latin typeface="Helvetica" pitchFamily="34" charset="0"/>
        </a:defRPr>
      </a:lvl9pPr>
    </p:titleStyle>
    <p:bodyStyle>
      <a:lvl1pPr marL="342900" indent="-342900" algn="l" rtl="0" eaLnBrk="1" fontAlgn="base" hangingPunct="1">
        <a:lnSpc>
          <a:spcPct val="110000"/>
        </a:lnSpc>
        <a:spcBef>
          <a:spcPts val="600"/>
        </a:spcBef>
        <a:spcAft>
          <a:spcPts val="600"/>
        </a:spcAft>
        <a:buClr>
          <a:schemeClr val="tx2"/>
        </a:buClr>
        <a:buSzPct val="120000"/>
        <a:buChar char="•"/>
        <a:tabLst>
          <a:tab pos="7950200" algn="l"/>
        </a:tabLs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63600" indent="-406400" algn="l" rtl="0" eaLnBrk="1" fontAlgn="base" hangingPunct="1">
        <a:spcBef>
          <a:spcPct val="20000"/>
        </a:spcBef>
        <a:spcAft>
          <a:spcPct val="0"/>
        </a:spcAft>
        <a:buChar char="–"/>
        <a:tabLst>
          <a:tab pos="7950200" algn="l"/>
        </a:tabLst>
        <a:defRPr sz="2400">
          <a:solidFill>
            <a:schemeClr val="tx1"/>
          </a:solidFill>
          <a:latin typeface="+mn-lt"/>
        </a:defRPr>
      </a:lvl2pPr>
      <a:lvl3pPr marL="1206500" indent="-228600" algn="l" rtl="0" eaLnBrk="1" fontAlgn="base" hangingPunct="1">
        <a:spcBef>
          <a:spcPct val="20000"/>
        </a:spcBef>
        <a:spcAft>
          <a:spcPct val="0"/>
        </a:spcAft>
        <a:buChar char="&gt;"/>
        <a:tabLst>
          <a:tab pos="7950200" algn="l"/>
        </a:tabLst>
        <a:defRPr sz="2000">
          <a:solidFill>
            <a:schemeClr val="tx1"/>
          </a:solidFill>
          <a:latin typeface="+mn-lt"/>
        </a:defRPr>
      </a:lvl3pPr>
      <a:lvl4pPr marL="1320800" indent="50800" algn="l" rtl="0" eaLnBrk="1" fontAlgn="base" hangingPunct="1">
        <a:spcBef>
          <a:spcPct val="20000"/>
        </a:spcBef>
        <a:spcAft>
          <a:spcPct val="0"/>
        </a:spcAft>
        <a:buChar char="–"/>
        <a:tabLst>
          <a:tab pos="7950200" algn="l"/>
        </a:tabLst>
        <a:defRPr sz="2000">
          <a:solidFill>
            <a:schemeClr val="tx1"/>
          </a:solidFill>
          <a:latin typeface="+mn-lt"/>
        </a:defRPr>
      </a:lvl4pPr>
      <a:lvl5pPr marL="1714500" indent="228600" algn="l" rtl="0" eaLnBrk="1" fontAlgn="base" hangingPunct="1">
        <a:spcBef>
          <a:spcPct val="20000"/>
        </a:spcBef>
        <a:spcAft>
          <a:spcPct val="0"/>
        </a:spcAft>
        <a:buChar char="»"/>
        <a:tabLst>
          <a:tab pos="7950200" algn="l"/>
        </a:tabLst>
        <a:defRPr sz="2000">
          <a:solidFill>
            <a:schemeClr val="tx1"/>
          </a:solidFill>
          <a:latin typeface="+mn-lt"/>
        </a:defRPr>
      </a:lvl5pPr>
      <a:lvl6pPr marL="2171700" indent="228600" algn="l" rtl="0" eaLnBrk="1" fontAlgn="base" hangingPunct="1">
        <a:spcBef>
          <a:spcPct val="20000"/>
        </a:spcBef>
        <a:spcAft>
          <a:spcPct val="0"/>
        </a:spcAft>
        <a:buChar char="»"/>
        <a:tabLst>
          <a:tab pos="7950200" algn="l"/>
        </a:tabLst>
        <a:defRPr sz="2000">
          <a:solidFill>
            <a:schemeClr val="tx1"/>
          </a:solidFill>
          <a:latin typeface="+mn-lt"/>
        </a:defRPr>
      </a:lvl6pPr>
      <a:lvl7pPr marL="2628900" indent="228600" algn="l" rtl="0" eaLnBrk="1" fontAlgn="base" hangingPunct="1">
        <a:spcBef>
          <a:spcPct val="20000"/>
        </a:spcBef>
        <a:spcAft>
          <a:spcPct val="0"/>
        </a:spcAft>
        <a:buChar char="»"/>
        <a:tabLst>
          <a:tab pos="7950200" algn="l"/>
        </a:tabLst>
        <a:defRPr sz="2000">
          <a:solidFill>
            <a:schemeClr val="tx1"/>
          </a:solidFill>
          <a:latin typeface="+mn-lt"/>
        </a:defRPr>
      </a:lvl7pPr>
      <a:lvl8pPr marL="3086100" indent="228600" algn="l" rtl="0" eaLnBrk="1" fontAlgn="base" hangingPunct="1">
        <a:spcBef>
          <a:spcPct val="20000"/>
        </a:spcBef>
        <a:spcAft>
          <a:spcPct val="0"/>
        </a:spcAft>
        <a:buChar char="»"/>
        <a:tabLst>
          <a:tab pos="7950200" algn="l"/>
        </a:tabLst>
        <a:defRPr sz="2000">
          <a:solidFill>
            <a:schemeClr val="tx1"/>
          </a:solidFill>
          <a:latin typeface="+mn-lt"/>
        </a:defRPr>
      </a:lvl8pPr>
      <a:lvl9pPr marL="3543300" indent="228600" algn="l" rtl="0" eaLnBrk="1" fontAlgn="base" hangingPunct="1">
        <a:spcBef>
          <a:spcPct val="20000"/>
        </a:spcBef>
        <a:spcAft>
          <a:spcPct val="0"/>
        </a:spcAft>
        <a:buChar char="»"/>
        <a:tabLst>
          <a:tab pos="7950200" algn="l"/>
        </a:tabLst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acm.acm.org/magazines/2017/1/211094-exponential-laws-of-computing-growth/fulltext" TargetMode="External"/><Relationship Id="rId2" Type="http://schemas.openxmlformats.org/officeDocument/2006/relationships/hyperlink" Target="http://erms.library.cornell.edu/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emf"/><Relationship Id="rId4" Type="http://schemas.openxmlformats.org/officeDocument/2006/relationships/package" Target="../embeddings/Microsoft_Excel_Worksheet1.xlsx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Transistor_count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ibrary.cornell.edu/johnson/library/general/emba.html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Transistor_coun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6.emf"/><Relationship Id="rId4" Type="http://schemas.openxmlformats.org/officeDocument/2006/relationships/package" Target="../embeddings/Microsoft_Excel_Worksheet2.xlsx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package" Target="../embeddings/Microsoft_Excel_Worksheet3.xlsx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7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8.emf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Required Reading ( </a:t>
            </a:r>
            <a:r>
              <a:rPr lang="en-US" dirty="0"/>
              <a:t>F</a:t>
            </a:r>
            <a:r>
              <a:rPr lang="en-US" dirty="0" smtClean="0"/>
              <a:t>rom Lecture 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Michael E. Porter. How Competitive Forces Shape Strategy, Harvard Business Review, March-April 1979, pp. 137-145.(Search </a:t>
            </a:r>
            <a:r>
              <a:rPr lang="en-US" u="sng" dirty="0" smtClean="0">
                <a:solidFill>
                  <a:schemeClr val="tx2">
                    <a:lumMod val="75000"/>
                  </a:schemeClr>
                </a:solidFill>
                <a:hlinkClick r:id="rId2"/>
              </a:rPr>
              <a:t>http://erms.library.cornell.edu/</a:t>
            </a:r>
            <a:endParaRPr lang="en-US" u="sng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dirty="0"/>
              <a:t>Joseph L. Bower and Clayton M. Christensen. Disruptive Technologies: Catching the Wave, Harvard Business Review, January-February 1995, pp. 43-53. (Search </a:t>
            </a:r>
            <a:r>
              <a:rPr lang="en-US" u="sng" dirty="0">
                <a:solidFill>
                  <a:schemeClr val="tx2">
                    <a:lumMod val="75000"/>
                  </a:schemeClr>
                </a:solidFill>
                <a:hlinkClick r:id="rId2"/>
              </a:rPr>
              <a:t>http://erms.library.cornell.edu</a:t>
            </a:r>
            <a:r>
              <a:rPr lang="en-US" u="sng" dirty="0" smtClean="0">
                <a:solidFill>
                  <a:schemeClr val="tx2">
                    <a:lumMod val="75000"/>
                  </a:schemeClr>
                </a:solidFill>
                <a:hlinkClick r:id="rId2"/>
              </a:rPr>
              <a:t>/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r>
              <a:rPr lang="en-US" dirty="0"/>
              <a:t>Peter J. Denning and Ted G. Lewis. “Exponential Laws of Computing Growth.” Communications of the ACM. January 2017. </a:t>
            </a:r>
            <a:r>
              <a:rPr lang="en-US" u="sng">
                <a:hlinkClick r:id="rId3"/>
              </a:rPr>
              <a:t>ACM.org</a:t>
            </a:r>
            <a:r>
              <a:rPr lang="en-US"/>
              <a:t>.</a:t>
            </a:r>
          </a:p>
          <a:p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endParaRPr lang="en-US" u="sng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33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Shockley &amp; the Traitorous Eight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3948753" algn="l"/>
                <a:tab pos="9637114" algn="l"/>
              </a:tabLst>
            </a:pPr>
            <a:r>
              <a:rPr lang="en-US" dirty="0"/>
              <a:t>Gordon Moore -	founded Intel in 1968</a:t>
            </a:r>
          </a:p>
          <a:p>
            <a:pPr>
              <a:tabLst>
                <a:tab pos="3948753" algn="l"/>
                <a:tab pos="9637114" algn="l"/>
              </a:tabLst>
            </a:pPr>
            <a:r>
              <a:rPr lang="en-US" dirty="0"/>
              <a:t>Robert </a:t>
            </a:r>
            <a:r>
              <a:rPr lang="en-US" dirty="0" err="1"/>
              <a:t>Noyce</a:t>
            </a:r>
            <a:r>
              <a:rPr lang="en-US" dirty="0"/>
              <a:t> -	founded Intel in 1968</a:t>
            </a:r>
          </a:p>
          <a:p>
            <a:pPr>
              <a:tabLst>
                <a:tab pos="3948753" algn="l"/>
                <a:tab pos="9637114" algn="l"/>
              </a:tabLst>
            </a:pPr>
            <a:r>
              <a:rPr lang="en-US" dirty="0"/>
              <a:t>Eugene </a:t>
            </a:r>
            <a:r>
              <a:rPr lang="en-US" dirty="0" err="1"/>
              <a:t>Kleiner</a:t>
            </a:r>
            <a:r>
              <a:rPr lang="en-US" dirty="0"/>
              <a:t> -	founded </a:t>
            </a:r>
            <a:r>
              <a:rPr lang="en-US" dirty="0" err="1"/>
              <a:t>Kleiner</a:t>
            </a:r>
            <a:r>
              <a:rPr lang="en-US" dirty="0"/>
              <a:t>-Perkins</a:t>
            </a:r>
          </a:p>
          <a:p>
            <a:pPr>
              <a:tabLst>
                <a:tab pos="3948753" algn="l"/>
                <a:tab pos="9637114" algn="l"/>
              </a:tabLst>
            </a:pPr>
            <a:r>
              <a:rPr lang="en-US" dirty="0"/>
              <a:t>Victor </a:t>
            </a:r>
            <a:r>
              <a:rPr lang="en-US" dirty="0" err="1"/>
              <a:t>Grinich</a:t>
            </a:r>
            <a:r>
              <a:rPr lang="en-US" dirty="0"/>
              <a:t> -	only a poor professor at UC Berkeley &amp; Stanford</a:t>
            </a:r>
          </a:p>
        </p:txBody>
      </p:sp>
    </p:spTree>
    <p:extLst>
      <p:ext uri="{BB962C8B-B14F-4D97-AF65-F5344CB8AC3E}">
        <p14:creationId xmlns:p14="http://schemas.microsoft.com/office/powerpoint/2010/main" val="347196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1016000" y="1306562"/>
            <a:ext cx="10621819" cy="181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4364" b="1">
              <a:solidFill>
                <a:srgbClr val="FFFFFF"/>
              </a:solidFill>
              <a:latin typeface="Arial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436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794284" y="1557806"/>
            <a:ext cx="10898909" cy="3874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364" b="1" dirty="0">
                <a:solidFill>
                  <a:srgbClr val="EAEC5E"/>
                </a:solidFill>
                <a:latin typeface="Arial" charset="0"/>
              </a:rPr>
              <a:t>From Sand to Silicon – Manufacturing an Integrated Circuit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364" b="1" dirty="0">
              <a:solidFill>
                <a:srgbClr val="EAEC5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364" b="1" dirty="0">
              <a:solidFill>
                <a:srgbClr val="EAEC5E"/>
              </a:solidFill>
              <a:latin typeface="Arial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74" b="1" dirty="0">
                <a:solidFill>
                  <a:srgbClr val="EAEC5E">
                    <a:lumMod val="75000"/>
                  </a:srgb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Scientific American: The Solid-State Century, Special Issue 1998</a:t>
            </a:r>
          </a:p>
        </p:txBody>
      </p:sp>
    </p:spTree>
    <p:extLst>
      <p:ext uri="{BB962C8B-B14F-4D97-AF65-F5344CB8AC3E}">
        <p14:creationId xmlns:p14="http://schemas.microsoft.com/office/powerpoint/2010/main" val="172206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Chip Design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0849" y="1443897"/>
            <a:ext cx="8736439" cy="523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0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Crystal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1850" y="111967"/>
            <a:ext cx="3051173" cy="660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98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1" y="1357906"/>
            <a:ext cx="5402424" cy="543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51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Masking &amp; Etching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0136" y="1348671"/>
            <a:ext cx="5539971" cy="543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1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8461" y="1371599"/>
            <a:ext cx="4494526" cy="537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72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Interconnections &amp; Dicing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3951" y="1380715"/>
            <a:ext cx="7115404" cy="531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28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Probing Electrical Connections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6069" y="1398271"/>
            <a:ext cx="9286632" cy="524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17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Dicing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9935" y="1435761"/>
            <a:ext cx="6939285" cy="529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76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3"/>
          <p:cNvSpPr>
            <a:spLocks noChangeShapeType="1"/>
          </p:cNvSpPr>
          <p:nvPr/>
        </p:nvSpPr>
        <p:spPr bwMode="auto">
          <a:xfrm>
            <a:off x="3394448" y="3039169"/>
            <a:ext cx="5610925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42" b="1">
              <a:solidFill>
                <a:srgbClr val="FFFFFF"/>
              </a:solidFill>
              <a:latin typeface="Book Antiqua" pitchFamily="18" charset="0"/>
            </a:endParaRPr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2868864" y="1163367"/>
            <a:ext cx="6331605" cy="20005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EAEC5E"/>
                </a:solidFill>
                <a:latin typeface="Arial"/>
              </a:rPr>
              <a:t>Microprocessor </a:t>
            </a:r>
            <a:r>
              <a:rPr lang="en-US" sz="3600" b="1" dirty="0">
                <a:solidFill>
                  <a:srgbClr val="EAEC5E"/>
                </a:solidFill>
                <a:latin typeface="Arial"/>
              </a:rPr>
              <a:t>Technology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EAEC5E"/>
                </a:solidFill>
                <a:latin typeface="Arial"/>
              </a:rPr>
              <a:t>&amp;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EAEC5E"/>
                </a:solidFill>
                <a:latin typeface="Arial"/>
              </a:rPr>
              <a:t>Case Studies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EAEC5E"/>
              </a:solidFill>
              <a:latin typeface="Book Antiqua" pitchFamily="18" charset="0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4123235" y="3717912"/>
            <a:ext cx="3608680" cy="24311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FFFF"/>
                </a:solidFill>
              </a:rPr>
              <a:t>NBAY </a:t>
            </a:r>
            <a:r>
              <a:rPr lang="en-US" sz="3200" dirty="0">
                <a:solidFill>
                  <a:srgbClr val="FFFFFF"/>
                </a:solidFill>
              </a:rPr>
              <a:t>6120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FFFF"/>
                </a:solidFill>
              </a:rPr>
              <a:t>March 03, </a:t>
            </a:r>
            <a:r>
              <a:rPr lang="en-US" sz="3200" dirty="0">
                <a:solidFill>
                  <a:srgbClr val="FFFFFF"/>
                </a:solidFill>
              </a:rPr>
              <a:t>2020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FFFF"/>
                </a:solidFill>
              </a:rPr>
              <a:t>Donald P. Greenberg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99" dirty="0">
                <a:solidFill>
                  <a:srgbClr val="FFFFFF"/>
                </a:solidFill>
              </a:rPr>
              <a:t>Lecture 2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99" b="1" dirty="0">
              <a:solidFill>
                <a:srgbClr val="FFFFFF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69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Chip Selection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0522" y="1392200"/>
            <a:ext cx="6414318" cy="532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38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Chip Fabrication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9224" y="1371463"/>
            <a:ext cx="6419461" cy="541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23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0419" name="Picture 3" descr="magnified_memory_ch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9376" y="232377"/>
            <a:ext cx="6152601" cy="6362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608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45" y="9331"/>
            <a:ext cx="12045819" cy="1224759"/>
          </a:xfrm>
        </p:spPr>
        <p:txBody>
          <a:bodyPr/>
          <a:lstStyle/>
          <a:p>
            <a:r>
              <a:rPr lang="en-US" sz="3500" dirty="0">
                <a:latin typeface="Helvetica" pitchFamily="34" charset="0"/>
              </a:rPr>
              <a:t>International Technology Roadmap </a:t>
            </a:r>
            <a:r>
              <a:rPr lang="en-US" sz="3500" dirty="0" smtClean="0">
                <a:latin typeface="Helvetica" pitchFamily="34" charset="0"/>
              </a:rPr>
              <a:t>for Semiconductors</a:t>
            </a:r>
            <a:endParaRPr lang="en-US" sz="35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8734" y="1246798"/>
            <a:ext cx="9190763" cy="5293961"/>
          </a:xfrm>
          <a:prstGeom prst="rect">
            <a:avLst/>
          </a:prstGeom>
        </p:spPr>
      </p:pic>
      <p:sp>
        <p:nvSpPr>
          <p:cNvPr id="5" name="Text Box 82"/>
          <p:cNvSpPr txBox="1">
            <a:spLocks noChangeArrowheads="1"/>
          </p:cNvSpPr>
          <p:nvPr/>
        </p:nvSpPr>
        <p:spPr bwMode="auto">
          <a:xfrm>
            <a:off x="2041746" y="6427113"/>
            <a:ext cx="4802909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EAEC5E"/>
                </a:solidFill>
              </a:rPr>
              <a:t>Roughly 0.5 shrink every 3 years.</a:t>
            </a:r>
          </a:p>
        </p:txBody>
      </p:sp>
      <p:sp>
        <p:nvSpPr>
          <p:cNvPr id="6" name="Text Box 82"/>
          <p:cNvSpPr txBox="1">
            <a:spLocks noChangeArrowheads="1"/>
          </p:cNvSpPr>
          <p:nvPr/>
        </p:nvSpPr>
        <p:spPr bwMode="auto">
          <a:xfrm>
            <a:off x="6407866" y="6390387"/>
            <a:ext cx="4987636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EAEC5E"/>
                </a:solidFill>
              </a:rPr>
              <a:t>Intel released 22 nm chips in 2013</a:t>
            </a:r>
          </a:p>
        </p:txBody>
      </p:sp>
    </p:spTree>
    <p:extLst>
      <p:ext uri="{BB962C8B-B14F-4D97-AF65-F5344CB8AC3E}">
        <p14:creationId xmlns:p14="http://schemas.microsoft.com/office/powerpoint/2010/main" val="4231718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275388" y="-177947"/>
            <a:ext cx="10396681" cy="1450878"/>
          </a:xfrm>
        </p:spPr>
        <p:txBody>
          <a:bodyPr/>
          <a:lstStyle/>
          <a:p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Moore’s Law – CPU Transistor Counts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914394" y="1382211"/>
          <a:ext cx="10379546" cy="53144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1261"/>
                <a:gridCol w="1571943"/>
                <a:gridCol w="2008592"/>
                <a:gridCol w="1746601"/>
                <a:gridCol w="1833932"/>
                <a:gridCol w="1297217"/>
              </a:tblGrid>
              <a:tr h="4556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Processor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baseline="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Transistor count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baseline="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Date of introduction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baseline="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Manufacturer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baseline="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Process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baseline="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Area</a:t>
                      </a:r>
                    </a:p>
                  </a:txBody>
                  <a:tcPr marL="0" marR="0" marT="0" marB="0" anchor="ctr"/>
                </a:tc>
              </a:tr>
              <a:tr h="25572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0" i="0" u="none" strike="noStrike" kern="1200" baseline="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Intel 4004</a:t>
                      </a:r>
                      <a:endParaRPr lang="en-US" sz="1600" b="0" i="0" u="none" strike="noStrike" kern="1200" baseline="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2,300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1971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Intel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 µm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/>
                </a:tc>
              </a:tr>
              <a:tr h="25572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0" i="0" u="none" strike="noStrike" kern="1200" baseline="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Intel 8008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3,500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1972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Intel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 µm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/>
                </a:tc>
              </a:tr>
              <a:tr h="25572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0" i="0" u="none" strike="noStrike" kern="1200" baseline="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Intel 8080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4,500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1974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Intel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 μ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/>
                </a:tc>
              </a:tr>
              <a:tr h="25572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0" i="0" u="none" strike="noStrike" kern="1200" baseline="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Intel 8088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29,000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1979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Intel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 μ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/>
                </a:tc>
              </a:tr>
              <a:tr h="25572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0" i="0" u="none" strike="noStrike" kern="1200" baseline="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Intel 80286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134,000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1982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Intel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1.5 µm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/>
                </a:tc>
              </a:tr>
              <a:tr h="25572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0" i="0" u="none" strike="noStrike" kern="1200" baseline="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Intel 80386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275,000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1985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Intel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1.5 µm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/>
                </a:tc>
              </a:tr>
              <a:tr h="25572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0" i="0" u="none" strike="noStrike" kern="1200" baseline="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Intel 80486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1,180,000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1989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Intel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 µm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/>
                </a:tc>
              </a:tr>
              <a:tr h="25572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0" i="0" u="none" strike="noStrike" kern="1200" baseline="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Pentium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3,100,000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1993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Intel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 µm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/>
                </a:tc>
              </a:tr>
              <a:tr h="25572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0" i="0" u="none" strike="noStrike" kern="1200" baseline="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AMD K5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4,300,000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1996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AMD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 µm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/>
                </a:tc>
              </a:tr>
              <a:tr h="25572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0" i="0" u="none" strike="noStrike" kern="1200" baseline="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Pentium II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7,500,000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1997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Intel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0.35 µm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/>
                </a:tc>
              </a:tr>
              <a:tr h="25572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0" i="0" u="none" strike="noStrike" kern="1200" baseline="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AMD K6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8,800,000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1997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AMD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0.35 µm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/>
                </a:tc>
              </a:tr>
              <a:tr h="25572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0" i="0" u="none" strike="noStrike" kern="1200" baseline="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Pentium III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9,500,000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1999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Intel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0.25 µm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/>
                </a:tc>
              </a:tr>
              <a:tr h="25572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0" i="0" u="none" strike="noStrike" kern="1200" baseline="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AMD K6-III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21,300,000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1999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AMD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0.25 µm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/>
                </a:tc>
              </a:tr>
              <a:tr h="25572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0" i="0" u="none" strike="noStrike" kern="1200" baseline="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AMD K7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22,000,000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1999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AMD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0.25 µm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/>
                </a:tc>
              </a:tr>
              <a:tr h="25572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0" i="0" u="none" strike="noStrike" kern="1200" baseline="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Pentium 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42,000,000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Intel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180 nm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/>
                </a:tc>
              </a:tr>
              <a:tr h="25572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0" i="0" u="none" strike="noStrike" kern="1200" baseline="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Atom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47,000,000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2008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Intel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 nm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/>
                </a:tc>
              </a:tr>
              <a:tr h="25572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Barton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54,300,000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2003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AMD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130 nm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b"/>
                </a:tc>
              </a:tr>
              <a:tr h="25572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AMD K8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105,900,000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2003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AMD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130 nm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b"/>
                </a:tc>
              </a:tr>
              <a:tr h="25572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Itanium 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220,000,000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2003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Intel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130 nm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247699" y="6671868"/>
            <a:ext cx="6280726" cy="223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19" b="1" dirty="0">
                <a:solidFill>
                  <a:srgbClr val="FFFFFF"/>
                </a:solidFill>
                <a:latin typeface="Book Antiqua" pitchFamily="18" charset="0"/>
              </a:rPr>
              <a:t>http://en.wikipedia.org/wiki/Transistor_count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5351320" y="3192320"/>
          <a:ext cx="1489363" cy="473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Worksheet" r:id="rId4" imgW="1228835" imgH="390457" progId="Excel.Sheet.12">
                  <p:embed/>
                </p:oleObj>
              </mc:Choice>
              <mc:Fallback>
                <p:oleObj name="Worksheet" r:id="rId4" imgW="1228835" imgH="39045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51320" y="3192320"/>
                        <a:ext cx="1489363" cy="4733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615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Moore’s Law – CPU Transistor Counts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71042" y="1404515"/>
          <a:ext cx="11532328" cy="5302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8976"/>
                <a:gridCol w="1622199"/>
                <a:gridCol w="2003893"/>
                <a:gridCol w="1813046"/>
                <a:gridCol w="1335930"/>
                <a:gridCol w="1608284"/>
              </a:tblGrid>
              <a:tr h="32989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Processor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Transistor count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Date of introduction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Manufacturer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Process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Area</a:t>
                      </a:r>
                    </a:p>
                  </a:txBody>
                  <a:tcPr marL="0" marR="0" marT="0" marB="0" anchor="ctr"/>
                </a:tc>
              </a:tr>
              <a:tr h="236806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Core 2 Duo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291,000,000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2006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Intel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65 nm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b"/>
                </a:tc>
              </a:tr>
              <a:tr h="236806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AMD K10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5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463,000,000</a:t>
                      </a:r>
                      <a:endParaRPr lang="en-US" sz="15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2007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AMD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65 nm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b"/>
                </a:tc>
              </a:tr>
              <a:tr h="236806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AMD K10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5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758,000,000</a:t>
                      </a:r>
                      <a:endParaRPr lang="en-US" sz="15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2008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AMD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45 nm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b"/>
                </a:tc>
              </a:tr>
              <a:tr h="236806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Itanium 2 with 9MB cache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592,000,000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2004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Intel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130 nm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b"/>
                </a:tc>
              </a:tr>
              <a:tr h="236806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Core i7 (Quad)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731,000,000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2008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Intel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45 nm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263 mm²</a:t>
                      </a:r>
                    </a:p>
                  </a:txBody>
                  <a:tcPr marL="0" marR="0" marT="0" marB="0" anchor="b"/>
                </a:tc>
              </a:tr>
              <a:tr h="236806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POWER6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789,000,000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2007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IBM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65 nm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341 mm²</a:t>
                      </a:r>
                    </a:p>
                  </a:txBody>
                  <a:tcPr marL="0" marR="0" marT="0" marB="0" anchor="b"/>
                </a:tc>
              </a:tr>
              <a:tr h="236806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Six-Core Opteron 2400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904,000,000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2009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AMD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45 nm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b"/>
                </a:tc>
              </a:tr>
              <a:tr h="236806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Six-Core Core i7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1,170,000,000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2010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Intel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32 nm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b"/>
                </a:tc>
              </a:tr>
              <a:tr h="236806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Dual-Core Itanium 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5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1,700,000,000</a:t>
                      </a:r>
                      <a:endParaRPr lang="en-US" sz="15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hlinkClick r:id="rId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2006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Intel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90 nm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596 mm²</a:t>
                      </a:r>
                    </a:p>
                  </a:txBody>
                  <a:tcPr marL="0" marR="0" marT="0" marB="0" anchor="b"/>
                </a:tc>
              </a:tr>
              <a:tr h="236806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Six-Core Xeon 7400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1,900,000,000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2008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Intel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45 nm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b"/>
                </a:tc>
              </a:tr>
              <a:tr h="236806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Quad-Core Itanium Tukwila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5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2,000,000,000</a:t>
                      </a:r>
                      <a:endParaRPr lang="en-US" sz="15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hlinkClick r:id="rId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2010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Intel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65 nm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  <a:endParaRPr lang="en-US" sz="1500" b="0" i="0" u="none" strike="noStrike" kern="1200" dirty="0" smtClean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</a:tr>
              <a:tr h="236806"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Six-Core</a:t>
                      </a:r>
                      <a:r>
                        <a:rPr lang="en-US" sz="1500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Core i7</a:t>
                      </a: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Sandy Bridge-E)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2,270,000,000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Intel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32 nm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434 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mm</a:t>
                      </a:r>
                      <a:r>
                        <a:rPr lang="en-US" sz="15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²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</a:tr>
              <a:tr h="236806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5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8-Core </a:t>
                      </a:r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Xeon Nehalem-EX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5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2,300,000,000</a:t>
                      </a:r>
                      <a:endParaRPr lang="en-US" sz="15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2010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Intel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45 nm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684 mm</a:t>
                      </a:r>
                      <a:r>
                        <a:rPr lang="en-US" sz="15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²</a:t>
                      </a:r>
                      <a:endParaRPr lang="en-US" sz="15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</a:tr>
              <a:tr h="236806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10-Core 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Xeon</a:t>
                      </a:r>
                      <a:r>
                        <a:rPr lang="en-US" sz="1500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Westmere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-EX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2,600,000,000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2011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Intel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32 nm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512 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mm²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</a:tr>
              <a:tr h="236806">
                <a:tc>
                  <a:txBody>
                    <a:bodyPr/>
                    <a:lstStyle/>
                    <a:p>
                      <a:pPr algn="l"/>
                      <a:r>
                        <a:rPr lang="en-US" sz="15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Six-core </a:t>
                      </a:r>
                      <a:r>
                        <a:rPr lang="en-US" sz="150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zEC12</a:t>
                      </a:r>
                      <a:endParaRPr lang="en-US" sz="15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2,750,000,000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u="none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IBM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u="none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32 nm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u="none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597 mm²</a:t>
                      </a:r>
                    </a:p>
                  </a:txBody>
                  <a:tcPr marL="0" marR="0" marT="0" marB="0" anchor="ctr"/>
                </a:tc>
              </a:tr>
              <a:tr h="236806">
                <a:tc>
                  <a:txBody>
                    <a:bodyPr/>
                    <a:lstStyle/>
                    <a:p>
                      <a:pPr algn="l"/>
                      <a:r>
                        <a:rPr lang="en-US" sz="15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8-Core Itanium </a:t>
                      </a:r>
                      <a:r>
                        <a:rPr lang="en-US" sz="150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Poulson</a:t>
                      </a:r>
                      <a:endParaRPr lang="en-US" sz="15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3,100,000,000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2012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Intel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32 nm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544 mm²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36806">
                <a:tc>
                  <a:txBody>
                    <a:bodyPr/>
                    <a:lstStyle/>
                    <a:p>
                      <a:pPr algn="l"/>
                      <a:r>
                        <a:rPr lang="en-US" sz="15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15-Core</a:t>
                      </a:r>
                      <a:r>
                        <a:rPr lang="en-US" sz="1500" u="non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Xeon Ivy Bridge-EX</a:t>
                      </a:r>
                      <a:endParaRPr lang="en-US" sz="15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4,310,000,000</a:t>
                      </a:r>
                      <a:endParaRPr lang="en-US" sz="15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2014</a:t>
                      </a:r>
                      <a:endParaRPr lang="en-US" sz="15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Intel</a:t>
                      </a:r>
                      <a:endParaRPr lang="en-US" sz="15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22nm</a:t>
                      </a:r>
                      <a:endParaRPr lang="en-US" sz="15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541 mm²</a:t>
                      </a:r>
                      <a:endParaRPr lang="en-US" sz="15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</a:tr>
              <a:tr h="236806">
                <a:tc>
                  <a:txBody>
                    <a:bodyPr/>
                    <a:lstStyle/>
                    <a:p>
                      <a:pPr algn="l"/>
                      <a:r>
                        <a:rPr lang="en-US" sz="15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62-Core </a:t>
                      </a:r>
                      <a:r>
                        <a:rPr lang="en-US" sz="150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Xeon Phi</a:t>
                      </a:r>
                      <a:endParaRPr lang="en-US" sz="15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5,000,000,000</a:t>
                      </a: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2012</a:t>
                      </a: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Intel</a:t>
                      </a: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22 nm</a:t>
                      </a: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u="non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350 mm</a:t>
                      </a:r>
                      <a:r>
                        <a:rPr lang="en-US" sz="15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²</a:t>
                      </a:r>
                      <a:endParaRPr lang="en-US" sz="1500" u="non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>
                    <a:solidFill>
                      <a:srgbClr val="FF0000"/>
                    </a:solidFill>
                  </a:tcPr>
                </a:tc>
              </a:tr>
              <a:tr h="236806">
                <a:tc>
                  <a:txBody>
                    <a:bodyPr/>
                    <a:lstStyle/>
                    <a:p>
                      <a:pPr algn="l"/>
                      <a:r>
                        <a:rPr lang="en-US" sz="150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Xbox One</a:t>
                      </a:r>
                      <a:r>
                        <a:rPr lang="en-US" sz="15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Main </a:t>
                      </a:r>
                      <a:r>
                        <a:rPr lang="en-US" sz="1500" u="non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SoC</a:t>
                      </a:r>
                      <a:endParaRPr lang="en-US" sz="15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5,000,000,000</a:t>
                      </a: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2013</a:t>
                      </a: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Microsoft</a:t>
                      </a:r>
                      <a:endParaRPr lang="en-US" sz="15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28 nm</a:t>
                      </a:r>
                      <a:endParaRPr lang="en-US" sz="15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363 mm²</a:t>
                      </a: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</a:tr>
              <a:tr h="236806">
                <a:tc>
                  <a:txBody>
                    <a:bodyPr/>
                    <a:lstStyle/>
                    <a:p>
                      <a:pPr algn="l"/>
                      <a:r>
                        <a:rPr lang="en-US" sz="15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18-core Xeon</a:t>
                      </a:r>
                      <a:r>
                        <a:rPr lang="en-US" sz="1500" u="non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Haswell-E5</a:t>
                      </a:r>
                      <a:endParaRPr lang="en-US" sz="15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5,560,000,000</a:t>
                      </a:r>
                      <a:endParaRPr lang="en-US" sz="15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2014</a:t>
                      </a:r>
                      <a:endParaRPr lang="en-US" sz="15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Intel</a:t>
                      </a:r>
                      <a:endParaRPr lang="en-US" sz="15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22 nm</a:t>
                      </a:r>
                      <a:endParaRPr lang="en-US" sz="15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661mm²</a:t>
                      </a:r>
                      <a:endParaRPr lang="en-US" sz="15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</a:tr>
              <a:tr h="236806">
                <a:tc>
                  <a:txBody>
                    <a:bodyPr/>
                    <a:lstStyle/>
                    <a:p>
                      <a:pPr algn="l"/>
                      <a:r>
                        <a:rPr lang="en-US" sz="15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IBM</a:t>
                      </a:r>
                      <a:r>
                        <a:rPr lang="en-US" sz="1500" u="non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z13 Storage Controller</a:t>
                      </a:r>
                      <a:endParaRPr lang="en-US" sz="15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7,100,000,000</a:t>
                      </a:r>
                      <a:endParaRPr lang="en-US" sz="15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2015</a:t>
                      </a:r>
                      <a:endParaRPr lang="en-US" sz="15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IBM</a:t>
                      </a:r>
                      <a:endParaRPr lang="en-US" sz="15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22 nm</a:t>
                      </a:r>
                      <a:endParaRPr lang="en-US" sz="15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678 mm²</a:t>
                      </a:r>
                      <a:endParaRPr lang="en-US" sz="15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9208688" y="3821490"/>
            <a:ext cx="5379683" cy="384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42" dirty="0">
                <a:solidFill>
                  <a:srgbClr val="FFFFFF"/>
                </a:solidFill>
              </a:rPr>
              <a:t>http://en.wikipedia.org/wiki/Transistor_count</a:t>
            </a:r>
          </a:p>
        </p:txBody>
      </p:sp>
    </p:spTree>
    <p:extLst>
      <p:ext uri="{BB962C8B-B14F-4D97-AF65-F5344CB8AC3E}">
        <p14:creationId xmlns:p14="http://schemas.microsoft.com/office/powerpoint/2010/main" val="177411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are we continuing to strive for smaller and smaller technology?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355986" y="1319521"/>
            <a:ext cx="11531985" cy="1418167"/>
          </a:xfrm>
        </p:spPr>
        <p:txBody>
          <a:bodyPr/>
          <a:lstStyle/>
          <a:p>
            <a:r>
              <a:rPr lang="en-US" dirty="0" smtClean="0"/>
              <a:t>More transistors/chip </a:t>
            </a:r>
            <a:r>
              <a:rPr lang="en-US" dirty="0" smtClean="0">
                <a:sym typeface="Symbol" pitchFamily="18" charset="2"/>
              </a:rPr>
              <a:t> increased functionality and performance</a:t>
            </a:r>
          </a:p>
          <a:p>
            <a:pPr>
              <a:buFontTx/>
              <a:buNone/>
            </a:pPr>
            <a:endParaRPr lang="en-US" dirty="0" smtClean="0">
              <a:sym typeface="Symbol" pitchFamily="18" charset="2"/>
            </a:endParaRPr>
          </a:p>
        </p:txBody>
      </p:sp>
      <p:sp>
        <p:nvSpPr>
          <p:cNvPr id="338948" name="Rectangle 4"/>
          <p:cNvSpPr>
            <a:spLocks noChangeArrowheads="1"/>
          </p:cNvSpPr>
          <p:nvPr/>
        </p:nvSpPr>
        <p:spPr bwMode="auto">
          <a:xfrm>
            <a:off x="355986" y="2501596"/>
            <a:ext cx="11531986" cy="14181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09681" tIns="53879" rIns="109681" bIns="53879"/>
          <a:lstStyle/>
          <a:p>
            <a:pPr marL="415659" indent="-415659" eaLnBrk="0" fontAlgn="base" hangingPunct="0">
              <a:lnSpc>
                <a:spcPct val="110000"/>
              </a:lnSpc>
              <a:spcBef>
                <a:spcPts val="727"/>
              </a:spcBef>
              <a:spcAft>
                <a:spcPts val="727"/>
              </a:spcAft>
              <a:buClr>
                <a:srgbClr val="EAEC5E"/>
              </a:buClr>
              <a:buSzPct val="120000"/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Higher speeds </a:t>
            </a:r>
            <a:r>
              <a:rPr lang="en-US" sz="2800" dirty="0">
                <a:solidFill>
                  <a:srgbClr val="FFFFFF"/>
                </a:solidFill>
                <a:sym typeface="Symbol" pitchFamily="18" charset="2"/>
              </a:rPr>
              <a:t> partially depends on how close together the components are placed</a:t>
            </a:r>
          </a:p>
          <a:p>
            <a:pPr marL="415659" indent="-415659" eaLnBrk="0" fontAlgn="base" hangingPunct="0">
              <a:lnSpc>
                <a:spcPct val="110000"/>
              </a:lnSpc>
              <a:spcBef>
                <a:spcPts val="727"/>
              </a:spcBef>
              <a:spcAft>
                <a:spcPts val="727"/>
              </a:spcAft>
              <a:buClr>
                <a:srgbClr val="EAEC5E"/>
              </a:buClr>
              <a:buSzPct val="120000"/>
            </a:pPr>
            <a:endParaRPr lang="en-US" sz="3394" dirty="0">
              <a:solidFill>
                <a:srgbClr val="FFFFFF"/>
              </a:solidFill>
              <a:sym typeface="Symbol" pitchFamily="18" charset="2"/>
            </a:endParaRPr>
          </a:p>
        </p:txBody>
      </p:sp>
      <p:sp>
        <p:nvSpPr>
          <p:cNvPr id="338949" name="Rectangle 5"/>
          <p:cNvSpPr>
            <a:spLocks noChangeArrowheads="1"/>
          </p:cNvSpPr>
          <p:nvPr/>
        </p:nvSpPr>
        <p:spPr bwMode="auto">
          <a:xfrm>
            <a:off x="355986" y="4196854"/>
            <a:ext cx="11531986" cy="14181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09681" tIns="53879" rIns="109681" bIns="53879"/>
          <a:lstStyle/>
          <a:p>
            <a:pPr marL="415659" indent="-415659" eaLnBrk="0" fontAlgn="base" hangingPunct="0">
              <a:lnSpc>
                <a:spcPct val="110000"/>
              </a:lnSpc>
              <a:spcBef>
                <a:spcPts val="727"/>
              </a:spcBef>
              <a:spcAft>
                <a:spcPts val="727"/>
              </a:spcAft>
              <a:buClr>
                <a:srgbClr val="EAEC5E"/>
              </a:buClr>
              <a:buSzPct val="120000"/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Cheaper – more chips/wafer, greater yields</a:t>
            </a:r>
            <a:endParaRPr lang="en-US" sz="2800" dirty="0">
              <a:solidFill>
                <a:srgbClr val="FFFFFF"/>
              </a:solidFill>
              <a:sym typeface="Symbol" pitchFamily="18" charset="2"/>
            </a:endParaRPr>
          </a:p>
          <a:p>
            <a:pPr marL="415659" indent="-415659" eaLnBrk="0" fontAlgn="base" hangingPunct="0">
              <a:lnSpc>
                <a:spcPct val="110000"/>
              </a:lnSpc>
              <a:spcBef>
                <a:spcPts val="727"/>
              </a:spcBef>
              <a:spcAft>
                <a:spcPts val="727"/>
              </a:spcAft>
              <a:buClr>
                <a:srgbClr val="EAEC5E"/>
              </a:buClr>
              <a:buSzPct val="120000"/>
            </a:pPr>
            <a:endParaRPr lang="en-US" sz="3394" dirty="0">
              <a:solidFill>
                <a:srgbClr val="FFFFFF"/>
              </a:solidFill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6741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89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38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8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89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8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38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8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948" grpId="0"/>
      <p:bldP spid="3389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1016000" y="1306562"/>
            <a:ext cx="10621819" cy="181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4364" b="1">
              <a:solidFill>
                <a:srgbClr val="FFFFFF"/>
              </a:solidFill>
              <a:latin typeface="Arial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436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11145" y="660231"/>
            <a:ext cx="25528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EAEC5E"/>
                </a:solidFill>
                <a:latin typeface="Arial" charset="0"/>
              </a:rPr>
              <a:t>Yield Ratio</a:t>
            </a:r>
          </a:p>
        </p:txBody>
      </p:sp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87" y="1167974"/>
            <a:ext cx="6167640" cy="5462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5008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Yield per Wafer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3748" y="1391161"/>
            <a:ext cx="5625746" cy="529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2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Yield Ratio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 smtClean="0"/>
              <a:t>Number of defects/unit area depends on the process</a:t>
            </a:r>
          </a:p>
          <a:p>
            <a:pPr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r>
              <a:rPr lang="en-US" dirty="0" smtClean="0"/>
              <a:t>Total chips (</a:t>
            </a:r>
            <a:r>
              <a:rPr lang="en-US" i="1" dirty="0" err="1" smtClean="0"/>
              <a:t>n</a:t>
            </a:r>
            <a:r>
              <a:rPr lang="en-US" i="1" baseline="-25000" dirty="0" err="1" smtClean="0"/>
              <a:t>t</a:t>
            </a:r>
            <a:r>
              <a:rPr lang="en-US" dirty="0" smtClean="0"/>
              <a:t>) for a given wafer size is also inversely proportional to the chip area</a:t>
            </a: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2493818" y="2874819"/>
            <a:ext cx="73890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42" b="1">
              <a:solidFill>
                <a:srgbClr val="FFFFFF"/>
              </a:solidFill>
              <a:latin typeface="Book Antiqua" pitchFamily="18" charset="0"/>
            </a:endParaRPr>
          </a:p>
        </p:txBody>
      </p:sp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819" y="2320637"/>
            <a:ext cx="3290454" cy="1591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9408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Semi-Conductor Technology and Economics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i="1" dirty="0"/>
              <a:t>Required Reading: </a:t>
            </a:r>
            <a:endParaRPr lang="en-US" dirty="0"/>
          </a:p>
          <a:p>
            <a:pPr lvl="1"/>
            <a:r>
              <a:rPr lang="en-US" sz="1971" dirty="0"/>
              <a:t>Craig R. Barrett. From Sand to Silicon: Manufacturing an Integrated Circuit, Scientific American, Special Issue, The Solid-State Century, January 1998, pp. 55-61. (Search: e-Journals/ Scientific American Archive Online/article (full text) </a:t>
            </a:r>
            <a:r>
              <a:rPr lang="en-US" sz="1971" u="sng" dirty="0">
                <a:solidFill>
                  <a:schemeClr val="tx2"/>
                </a:solidFill>
                <a:hlinkClick r:id="rId2"/>
              </a:rPr>
              <a:t>http://www.library.cornell.edu/johnson/library/general/emba.html</a:t>
            </a:r>
            <a:endParaRPr lang="en-US" sz="1971" u="sng" dirty="0">
              <a:solidFill>
                <a:schemeClr val="tx2"/>
              </a:solidFill>
            </a:endParaRPr>
          </a:p>
          <a:p>
            <a:pPr lvl="1">
              <a:buClr>
                <a:srgbClr val="EAEC5E"/>
              </a:buClr>
            </a:pPr>
            <a:r>
              <a:rPr lang="en-US" dirty="0" smtClean="0">
                <a:solidFill>
                  <a:srgbClr val="FFFFFF"/>
                </a:solidFill>
              </a:rPr>
              <a:t>G</a:t>
            </a:r>
            <a:r>
              <a:rPr lang="en-US" dirty="0">
                <a:solidFill>
                  <a:srgbClr val="FFFFFF"/>
                </a:solidFill>
              </a:rPr>
              <a:t>. Dan Hutcheson and Jerry D. Hutcheson.  Technology &amp; Economics in the Semiconductor Industry, </a:t>
            </a:r>
            <a:r>
              <a:rPr lang="en-US" u="sng" dirty="0">
                <a:solidFill>
                  <a:srgbClr val="FFFFFF"/>
                </a:solidFill>
              </a:rPr>
              <a:t>Scientific American</a:t>
            </a:r>
            <a:r>
              <a:rPr lang="en-US" dirty="0">
                <a:solidFill>
                  <a:srgbClr val="FFFFFF"/>
                </a:solidFill>
              </a:rPr>
              <a:t>, January 1996</a:t>
            </a:r>
            <a:r>
              <a:rPr lang="en-US" dirty="0">
                <a:solidFill>
                  <a:srgbClr val="EAEC5E">
                    <a:lumMod val="75000"/>
                  </a:srgbClr>
                </a:solidFill>
              </a:rPr>
              <a:t>.</a:t>
            </a:r>
          </a:p>
          <a:p>
            <a:pPr marL="457200" lvl="1" indent="0">
              <a:buNone/>
            </a:pP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6777116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Size of Relative Contamination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1" name="Picture 3" descr="B:\NBA612\computer processor power\jpeg\ComputerProcessor_028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771" y="1479840"/>
            <a:ext cx="12192000" cy="3952394"/>
          </a:xfrm>
          <a:prstGeom prst="rect">
            <a:avLst/>
          </a:prstGeom>
          <a:solidFill>
            <a:srgbClr val="F7FFFF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971637" y="4167911"/>
            <a:ext cx="277091" cy="674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42" b="1" dirty="0">
                <a:solidFill>
                  <a:srgbClr val="FFFFFF"/>
                </a:solidFill>
                <a:latin typeface="Book Antiqua" pitchFamily="18" charset="0"/>
              </a:rPr>
              <a:t>.</a:t>
            </a:r>
            <a:r>
              <a:rPr lang="en-US" sz="1842" b="1" dirty="0">
                <a:solidFill>
                  <a:srgbClr val="000000"/>
                </a:solidFill>
                <a:latin typeface="Book Antiqua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70580" y="1886869"/>
            <a:ext cx="1247463" cy="312714"/>
          </a:xfrm>
          <a:prstGeom prst="rect">
            <a:avLst/>
          </a:prstGeom>
          <a:solidFill>
            <a:srgbClr val="ADFEFF"/>
          </a:solidFill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32" b="1" dirty="0">
                <a:solidFill>
                  <a:srgbClr val="000000"/>
                </a:solidFill>
                <a:latin typeface="Book Antiqua" pitchFamily="18" charset="0"/>
              </a:rPr>
              <a:t>Human Hair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85832" y="3195101"/>
            <a:ext cx="1169496" cy="319963"/>
          </a:xfrm>
          <a:prstGeom prst="rect">
            <a:avLst/>
          </a:prstGeom>
          <a:solidFill>
            <a:srgbClr val="FBFFFF"/>
          </a:solidFill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32" b="1" dirty="0">
                <a:solidFill>
                  <a:srgbClr val="000000"/>
                </a:solidFill>
                <a:latin typeface="Book Antiqua" pitchFamily="18" charset="0"/>
              </a:rPr>
              <a:t>Fingerprint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70571" y="3737820"/>
            <a:ext cx="1715261" cy="319963"/>
          </a:xfrm>
          <a:prstGeom prst="rect">
            <a:avLst/>
          </a:prstGeom>
          <a:solidFill>
            <a:srgbClr val="FBFFFF"/>
          </a:solidFill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32" b="1" dirty="0">
                <a:solidFill>
                  <a:srgbClr val="000000"/>
                </a:solidFill>
                <a:latin typeface="Book Antiqua" pitchFamily="18" charset="0"/>
              </a:rPr>
              <a:t>Smoke Particle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46055" y="1791706"/>
            <a:ext cx="701698" cy="312714"/>
          </a:xfrm>
          <a:prstGeom prst="rect">
            <a:avLst/>
          </a:prstGeom>
          <a:solidFill>
            <a:srgbClr val="F4FFFF"/>
          </a:solidFill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32" b="1" dirty="0">
                <a:solidFill>
                  <a:srgbClr val="000000"/>
                </a:solidFill>
                <a:latin typeface="Book Antiqua" pitchFamily="18" charset="0"/>
              </a:rPr>
              <a:t>Slider</a:t>
            </a:r>
          </a:p>
        </p:txBody>
      </p:sp>
    </p:spTree>
    <p:extLst>
      <p:ext uri="{BB962C8B-B14F-4D97-AF65-F5344CB8AC3E}">
        <p14:creationId xmlns:p14="http://schemas.microsoft.com/office/powerpoint/2010/main" val="203896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1016000" y="1306562"/>
            <a:ext cx="10621819" cy="181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4364" b="1">
              <a:solidFill>
                <a:srgbClr val="FFFFFF"/>
              </a:solidFill>
              <a:latin typeface="Arial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436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323651" y="584253"/>
            <a:ext cx="22365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EAEC5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Example:</a:t>
            </a:r>
          </a:p>
        </p:txBody>
      </p:sp>
      <p:pic>
        <p:nvPicPr>
          <p:cNvPr id="151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3276" y="1479839"/>
            <a:ext cx="4820842" cy="458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5246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1016000" y="1306562"/>
            <a:ext cx="10621819" cy="181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4364" b="1">
              <a:solidFill>
                <a:srgbClr val="FFFFFF"/>
              </a:solidFill>
              <a:latin typeface="Arial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4364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646547" y="2041621"/>
            <a:ext cx="10898909" cy="284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819" b="1" dirty="0">
                <a:solidFill>
                  <a:srgbClr val="EAEC5E"/>
                </a:solidFill>
                <a:latin typeface="Arial" charset="0"/>
              </a:rPr>
              <a:t>Can this                      Shrinking Technology Continue?</a:t>
            </a:r>
          </a:p>
        </p:txBody>
      </p:sp>
    </p:spTree>
    <p:extLst>
      <p:ext uri="{BB962C8B-B14F-4D97-AF65-F5344CB8AC3E}">
        <p14:creationId xmlns:p14="http://schemas.microsoft.com/office/powerpoint/2010/main" val="199025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4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72679" y="110444"/>
            <a:ext cx="12192000" cy="12143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107214" tIns="52666" rIns="107214" bIns="52666">
            <a:spAutoFit/>
          </a:bodyPr>
          <a:lstStyle/>
          <a:p>
            <a:pPr defTabSz="108340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EAEC5E"/>
                </a:solidFill>
                <a:latin typeface="Arial" charset="0"/>
              </a:rPr>
              <a:t>Factors Contributing to Advancing Microprocessor Performance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638351" y="1791706"/>
            <a:ext cx="9698181" cy="43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54211" indent="-554211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879" dirty="0">
                <a:solidFill>
                  <a:srgbClr val="FFFFFF"/>
                </a:solidFill>
              </a:rPr>
              <a:t>Shrinking Component Size</a:t>
            </a:r>
          </a:p>
          <a:p>
            <a:pPr marL="554211" indent="-554211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879" dirty="0">
                <a:solidFill>
                  <a:srgbClr val="FFFFFF"/>
                </a:solidFill>
              </a:rPr>
              <a:t>Increasing Speed</a:t>
            </a:r>
          </a:p>
          <a:p>
            <a:pPr marL="554211" indent="-554211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879" dirty="0">
                <a:solidFill>
                  <a:srgbClr val="FFFFFF"/>
                </a:solidFill>
              </a:rPr>
              <a:t>Reducing Circuit Resistance</a:t>
            </a:r>
          </a:p>
          <a:p>
            <a:pPr marL="554211" indent="-554211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879" dirty="0">
                <a:solidFill>
                  <a:srgbClr val="FFFFFF"/>
                </a:solidFill>
              </a:rPr>
              <a:t>New Materials</a:t>
            </a:r>
          </a:p>
          <a:p>
            <a:pPr marL="554211" indent="-554211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3879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8756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482418" y="1635773"/>
            <a:ext cx="9698181" cy="43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54211" indent="-554211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879" dirty="0">
                <a:solidFill>
                  <a:srgbClr val="FFFFFF"/>
                </a:solidFill>
              </a:rPr>
              <a:t>RISC vs. CISC</a:t>
            </a:r>
          </a:p>
          <a:p>
            <a:pPr marL="554211" indent="-554211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879" dirty="0">
                <a:solidFill>
                  <a:srgbClr val="FFFFFF"/>
                </a:solidFill>
              </a:rPr>
              <a:t>VLIW</a:t>
            </a:r>
          </a:p>
          <a:p>
            <a:pPr marL="554211" indent="-554211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879" dirty="0">
                <a:solidFill>
                  <a:srgbClr val="FFFFFF"/>
                </a:solidFill>
              </a:rPr>
              <a:t>Multi-level Cache</a:t>
            </a:r>
          </a:p>
          <a:p>
            <a:pPr marL="554211" indent="-554211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879" dirty="0">
                <a:solidFill>
                  <a:srgbClr val="FFFFFF"/>
                </a:solidFill>
              </a:rPr>
              <a:t>Parallelism &amp; Pipelining </a:t>
            </a:r>
          </a:p>
          <a:p>
            <a:pPr marL="554211" indent="-554211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3879" dirty="0">
              <a:solidFill>
                <a:srgbClr val="FFFFFF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2679" y="101113"/>
            <a:ext cx="12192000" cy="12143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107214" tIns="52666" rIns="107214" bIns="52666">
            <a:spAutoFit/>
          </a:bodyPr>
          <a:lstStyle/>
          <a:p>
            <a:pPr defTabSz="108340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EAEC5E"/>
                </a:solidFill>
                <a:latin typeface="Arial" charset="0"/>
              </a:rPr>
              <a:t>Factors Contributing to Advancing Microprocessor Performance</a:t>
            </a:r>
          </a:p>
        </p:txBody>
      </p:sp>
    </p:spTree>
    <p:extLst>
      <p:ext uri="{BB962C8B-B14F-4D97-AF65-F5344CB8AC3E}">
        <p14:creationId xmlns:p14="http://schemas.microsoft.com/office/powerpoint/2010/main" val="219759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638351" y="1401874"/>
            <a:ext cx="9698181" cy="5286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54211" indent="-554211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879" dirty="0">
                <a:solidFill>
                  <a:srgbClr val="FFFFFF"/>
                </a:solidFill>
              </a:rPr>
              <a:t>RISC vs. CISC</a:t>
            </a:r>
          </a:p>
          <a:p>
            <a:pPr marL="554211" indent="-554211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879" dirty="0">
                <a:solidFill>
                  <a:srgbClr val="FFFFFF"/>
                </a:solidFill>
              </a:rPr>
              <a:t>VLIW</a:t>
            </a:r>
          </a:p>
          <a:p>
            <a:pPr marL="554211" indent="-554211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879" dirty="0">
                <a:solidFill>
                  <a:srgbClr val="FFFFFF"/>
                </a:solidFill>
              </a:rPr>
              <a:t>Multi-level Cache</a:t>
            </a:r>
          </a:p>
          <a:p>
            <a:pPr marL="554211" indent="-554211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879" dirty="0">
                <a:solidFill>
                  <a:srgbClr val="FFFFFF"/>
                </a:solidFill>
              </a:rPr>
              <a:t>Parallelism &amp; Pipelining </a:t>
            </a:r>
          </a:p>
          <a:p>
            <a:pPr marL="554211" indent="-554211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879" dirty="0">
                <a:solidFill>
                  <a:srgbClr val="FFC000"/>
                </a:solidFill>
              </a:rPr>
              <a:t>Multi-core Technology</a:t>
            </a:r>
          </a:p>
          <a:p>
            <a:pPr marL="554211" indent="-554211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3879" dirty="0">
              <a:solidFill>
                <a:srgbClr val="FFFFFF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1340" y="119775"/>
            <a:ext cx="12192000" cy="12143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107214" tIns="52666" rIns="107214" bIns="52666">
            <a:spAutoFit/>
          </a:bodyPr>
          <a:lstStyle/>
          <a:p>
            <a:pPr defTabSz="108340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EAEC5E"/>
                </a:solidFill>
                <a:latin typeface="Arial" charset="0"/>
              </a:rPr>
              <a:t>Factors Contributing to Advancing Microprocessor Performance</a:t>
            </a:r>
          </a:p>
        </p:txBody>
      </p:sp>
    </p:spTree>
    <p:extLst>
      <p:ext uri="{BB962C8B-B14F-4D97-AF65-F5344CB8AC3E}">
        <p14:creationId xmlns:p14="http://schemas.microsoft.com/office/powerpoint/2010/main" val="13134364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093" y="34934"/>
            <a:ext cx="10396681" cy="1224759"/>
          </a:xfrm>
        </p:spPr>
        <p:txBody>
          <a:bodyPr/>
          <a:lstStyle/>
          <a:p>
            <a:r>
              <a:rPr lang="en-US" dirty="0" smtClean="0"/>
              <a:t>Exponential Laws of Computing Growth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4212" y="1390670"/>
            <a:ext cx="3601427" cy="53570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17775" y="6266049"/>
            <a:ext cx="3562762" cy="384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42" b="1" dirty="0" err="1">
                <a:solidFill>
                  <a:srgbClr val="FFFFFF"/>
                </a:solidFill>
                <a:latin typeface="Book Antiqua" pitchFamily="18" charset="0"/>
              </a:rPr>
              <a:t>Dennings</a:t>
            </a:r>
            <a:r>
              <a:rPr lang="en-US" sz="1842" b="1" dirty="0">
                <a:solidFill>
                  <a:srgbClr val="FFFFFF"/>
                </a:solidFill>
                <a:latin typeface="Book Antiqua" pitchFamily="18" charset="0"/>
              </a:rPr>
              <a:t> and Lewis, Jan. 2016</a:t>
            </a:r>
          </a:p>
        </p:txBody>
      </p:sp>
    </p:spTree>
    <p:extLst>
      <p:ext uri="{BB962C8B-B14F-4D97-AF65-F5344CB8AC3E}">
        <p14:creationId xmlns:p14="http://schemas.microsoft.com/office/powerpoint/2010/main" val="41042986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457200" y="228600"/>
            <a:ext cx="11582400" cy="691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b"/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EAEC5E"/>
                </a:solidFill>
                <a:latin typeface="Helvetica" pitchFamily="34" charset="0"/>
              </a:rPr>
              <a:t>International Technology Roadmap for Semiconductors</a:t>
            </a:r>
          </a:p>
        </p:txBody>
      </p:sp>
      <p:graphicFrame>
        <p:nvGraphicFramePr>
          <p:cNvPr id="197636" name="Group 4"/>
          <p:cNvGraphicFramePr>
            <a:graphicFrameLocks noGrp="1"/>
          </p:cNvGraphicFramePr>
          <p:nvPr>
            <p:extLst/>
          </p:nvPr>
        </p:nvGraphicFramePr>
        <p:xfrm>
          <a:off x="990602" y="915843"/>
          <a:ext cx="10210798" cy="5217808"/>
        </p:xfrm>
        <a:graphic>
          <a:graphicData uri="http://schemas.openxmlformats.org/drawingml/2006/table">
            <a:tbl>
              <a:tblPr/>
              <a:tblGrid>
                <a:gridCol w="1839055"/>
                <a:gridCol w="1356227"/>
                <a:gridCol w="1423438"/>
                <a:gridCol w="1421654"/>
                <a:gridCol w="1421654"/>
                <a:gridCol w="1421654"/>
                <a:gridCol w="1327116"/>
              </a:tblGrid>
              <a:tr h="38146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83127" marR="83127" marT="46781" marB="46781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" pitchFamily="18" charset="0"/>
                        </a:rPr>
                        <a:t>2001</a:t>
                      </a:r>
                    </a:p>
                  </a:txBody>
                  <a:tcPr marL="83127" marR="83127" marT="46781" marB="467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" pitchFamily="18" charset="0"/>
                        </a:rPr>
                        <a:t>2004</a:t>
                      </a:r>
                    </a:p>
                  </a:txBody>
                  <a:tcPr marL="83127" marR="83127" marT="46781" marB="46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" pitchFamily="18" charset="0"/>
                        </a:rPr>
                        <a:t>2007</a:t>
                      </a:r>
                    </a:p>
                  </a:txBody>
                  <a:tcPr marL="83127" marR="83127" marT="46781" marB="46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" pitchFamily="18" charset="0"/>
                        </a:rPr>
                        <a:t>2010</a:t>
                      </a:r>
                    </a:p>
                  </a:txBody>
                  <a:tcPr marL="83127" marR="83127" marT="46781" marB="46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" pitchFamily="18" charset="0"/>
                        </a:rPr>
                        <a:t>2013</a:t>
                      </a:r>
                    </a:p>
                  </a:txBody>
                  <a:tcPr marL="83127" marR="83127" marT="46781" marB="46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" pitchFamily="18" charset="0"/>
                        </a:rPr>
                        <a:t>2016</a:t>
                      </a:r>
                    </a:p>
                  </a:txBody>
                  <a:tcPr marL="83127" marR="83127" marT="46781" marB="46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339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" pitchFamily="18" charset="0"/>
                        </a:rPr>
                        <a:t>Technology 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" pitchFamily="18" charset="0"/>
                        </a:rPr>
                        <a:t>(nanometers)</a:t>
                      </a:r>
                    </a:p>
                  </a:txBody>
                  <a:tcPr marL="83127" marR="83127" marT="46781" marB="46781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" pitchFamily="18" charset="0"/>
                        </a:rPr>
                        <a:t>130nm</a:t>
                      </a:r>
                    </a:p>
                  </a:txBody>
                  <a:tcPr marL="83127" marR="83127" marT="46781" marB="467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" pitchFamily="18" charset="0"/>
                        </a:rPr>
                        <a:t>90nm</a:t>
                      </a:r>
                    </a:p>
                  </a:txBody>
                  <a:tcPr marL="83127" marR="83127" marT="46781" marB="46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" pitchFamily="18" charset="0"/>
                        </a:rPr>
                        <a:t>65nm</a:t>
                      </a:r>
                    </a:p>
                  </a:txBody>
                  <a:tcPr marL="83127" marR="83127" marT="46781" marB="46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" pitchFamily="18" charset="0"/>
                        </a:rPr>
                        <a:t>45nm</a:t>
                      </a:r>
                    </a:p>
                  </a:txBody>
                  <a:tcPr marL="83127" marR="83127" marT="46781" marB="46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" pitchFamily="18" charset="0"/>
                        </a:rPr>
                        <a:t>32nm</a:t>
                      </a:r>
                    </a:p>
                  </a:txBody>
                  <a:tcPr marL="83127" marR="83127" marT="46781" marB="46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" pitchFamily="18" charset="0"/>
                        </a:rPr>
                        <a:t>22nm</a:t>
                      </a:r>
                    </a:p>
                  </a:txBody>
                  <a:tcPr marL="83127" marR="83127" marT="46781" marB="46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381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" pitchFamily="18" charset="0"/>
                        </a:rPr>
                        <a:t>Functions per Chip (millions)</a:t>
                      </a:r>
                    </a:p>
                  </a:txBody>
                  <a:tcPr marL="83127" marR="83127" marT="46781" marB="46781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97</a:t>
                      </a:r>
                    </a:p>
                  </a:txBody>
                  <a:tcPr marL="83127" marR="83127" marT="46781" marB="467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193</a:t>
                      </a:r>
                    </a:p>
                  </a:txBody>
                  <a:tcPr marL="83127" marR="83127" marT="46781" marB="46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386</a:t>
                      </a:r>
                    </a:p>
                  </a:txBody>
                  <a:tcPr marL="83127" marR="83127" marT="46781" marB="46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1546</a:t>
                      </a:r>
                    </a:p>
                  </a:txBody>
                  <a:tcPr marL="83127" marR="83127" marT="46781" marB="46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3092</a:t>
                      </a:r>
                    </a:p>
                  </a:txBody>
                  <a:tcPr marL="83127" marR="83127" marT="46781" marB="46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6184</a:t>
                      </a:r>
                    </a:p>
                  </a:txBody>
                  <a:tcPr marL="83127" marR="83127" marT="46781" marB="46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381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" pitchFamily="18" charset="0"/>
                        </a:rPr>
                        <a:t>Clock Speed (Ghz)</a:t>
                      </a:r>
                    </a:p>
                  </a:txBody>
                  <a:tcPr marL="83127" marR="83127" marT="46781" marB="46781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2.5Ghz</a:t>
                      </a:r>
                    </a:p>
                  </a:txBody>
                  <a:tcPr marL="83127" marR="83127" marT="46781" marB="467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4.1Ghz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83127" marR="83127" marT="46781" marB="46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9.3Ghz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83127" marR="83127" marT="46781" marB="46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15Ghz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83127" marR="83127" marT="46781" marB="46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23Ghz</a:t>
                      </a:r>
                    </a:p>
                  </a:txBody>
                  <a:tcPr marL="83127" marR="83127" marT="46781" marB="46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40Ghz</a:t>
                      </a:r>
                    </a:p>
                  </a:txBody>
                  <a:tcPr marL="83127" marR="83127" marT="46781" marB="46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381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" pitchFamily="18" charset="0"/>
                        </a:rPr>
                        <a:t>Wafer Size (millimeters)</a:t>
                      </a:r>
                    </a:p>
                  </a:txBody>
                  <a:tcPr marL="83127" marR="83127" marT="46781" marB="46781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200mm</a:t>
                      </a:r>
                    </a:p>
                  </a:txBody>
                  <a:tcPr marL="83127" marR="83127" marT="46781" marB="467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300mm</a:t>
                      </a:r>
                    </a:p>
                  </a:txBody>
                  <a:tcPr marL="83127" marR="83127" marT="46781" marB="46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300mm</a:t>
                      </a:r>
                    </a:p>
                  </a:txBody>
                  <a:tcPr marL="83127" marR="83127" marT="46781" marB="46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300mm</a:t>
                      </a:r>
                    </a:p>
                  </a:txBody>
                  <a:tcPr marL="83127" marR="83127" marT="46781" marB="46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450mm</a:t>
                      </a:r>
                    </a:p>
                  </a:txBody>
                  <a:tcPr marL="83127" marR="83127" marT="46781" marB="46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450mm</a:t>
                      </a:r>
                    </a:p>
                  </a:txBody>
                  <a:tcPr marL="83127" marR="83127" marT="46781" marB="46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764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" pitchFamily="18" charset="0"/>
                        </a:rPr>
                        <a:t>Chip Size (mm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" pitchFamily="18" charset="0"/>
                        </a:rPr>
                        <a:t>2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" pitchFamily="18" charset="0"/>
                        </a:rPr>
                        <a:t>)</a:t>
                      </a:r>
                    </a:p>
                  </a:txBody>
                  <a:tcPr marL="83127" marR="83127" marT="46781" marB="46781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140 mm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2</a:t>
                      </a:r>
                    </a:p>
                  </a:txBody>
                  <a:tcPr marL="83127" marR="83127" marT="46781" marB="467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14 0 mm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2</a:t>
                      </a:r>
                    </a:p>
                  </a:txBody>
                  <a:tcPr marL="83127" marR="83127" marT="46781" marB="46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140 mm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2</a:t>
                      </a:r>
                    </a:p>
                  </a:txBody>
                  <a:tcPr marL="83127" marR="83127" marT="46781" marB="46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140 mm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2</a:t>
                      </a:r>
                    </a:p>
                  </a:txBody>
                  <a:tcPr marL="83127" marR="83127" marT="46781" marB="46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140 mm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2</a:t>
                      </a:r>
                    </a:p>
                  </a:txBody>
                  <a:tcPr marL="83127" marR="83127" marT="46781" marB="46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140 mm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2</a:t>
                      </a:r>
                    </a:p>
                  </a:txBody>
                  <a:tcPr marL="83127" marR="83127" marT="46781" marB="46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778" name="Text Box 82"/>
          <p:cNvSpPr txBox="1">
            <a:spLocks noChangeArrowheads="1"/>
          </p:cNvSpPr>
          <p:nvPr/>
        </p:nvSpPr>
        <p:spPr bwMode="auto">
          <a:xfrm>
            <a:off x="1981200" y="6191464"/>
            <a:ext cx="937259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EAEC5E"/>
                </a:solidFill>
              </a:rPr>
              <a:t>Roughly 0.5 shrink every 3 years 29% cost/reduction/function/yr.</a:t>
            </a:r>
          </a:p>
        </p:txBody>
      </p:sp>
    </p:spTree>
    <p:extLst>
      <p:ext uri="{BB962C8B-B14F-4D97-AF65-F5344CB8AC3E}">
        <p14:creationId xmlns:p14="http://schemas.microsoft.com/office/powerpoint/2010/main" val="186047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Process Roadmap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8950" y="1625600"/>
            <a:ext cx="87249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376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22041" y="-136300"/>
            <a:ext cx="10396681" cy="1450878"/>
          </a:xfrm>
        </p:spPr>
        <p:txBody>
          <a:bodyPr/>
          <a:lstStyle/>
          <a:p>
            <a:r>
              <a:rPr lang="en-US" dirty="0" smtClean="0"/>
              <a:t>Moore’s Law – CPU Transistor Counts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567922" y="1323909"/>
          <a:ext cx="8965708" cy="5488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145"/>
                <a:gridCol w="1261165"/>
                <a:gridCol w="1557909"/>
                <a:gridCol w="1409536"/>
                <a:gridCol w="1038606"/>
                <a:gridCol w="1250347"/>
              </a:tblGrid>
              <a:tr h="29661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Processor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Transistor count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Date of introduction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Manufacturer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Process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Area</a:t>
                      </a:r>
                    </a:p>
                  </a:txBody>
                  <a:tcPr marL="0" marR="0" marT="0" marB="0" anchor="ctr"/>
                </a:tc>
              </a:tr>
              <a:tr h="21634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Core 2 Duo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291,000,000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2006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Intel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65 nm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b"/>
                </a:tc>
              </a:tr>
              <a:tr h="21634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AMD K10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463,000,000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2007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AMD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65 nm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b"/>
                </a:tc>
              </a:tr>
              <a:tr h="21634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AMD K10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758,000,000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2008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AMD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45 nm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b"/>
                </a:tc>
              </a:tr>
              <a:tr h="21634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Itanium 2 with 9MB cache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592,000,000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2004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Intel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130 nm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b"/>
                </a:tc>
              </a:tr>
              <a:tr h="21634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Core i7 (Quad)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731,000,000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2008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Intel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45 nm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263 mm²</a:t>
                      </a:r>
                    </a:p>
                  </a:txBody>
                  <a:tcPr marL="0" marR="0" marT="0" marB="0" anchor="b"/>
                </a:tc>
              </a:tr>
              <a:tr h="21634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POWER6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789,000,000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2007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IBM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65 nm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341 mm²</a:t>
                      </a:r>
                    </a:p>
                  </a:txBody>
                  <a:tcPr marL="0" marR="0" marT="0" marB="0" anchor="b"/>
                </a:tc>
              </a:tr>
              <a:tr h="21634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Six-Core Opteron 2400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904,000,000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2009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AMD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45 nm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b"/>
                </a:tc>
              </a:tr>
              <a:tr h="21634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Six-Core Core i7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1,170,000,000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2010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Intel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32 nm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b"/>
                </a:tc>
              </a:tr>
              <a:tr h="21634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Dual-Core Itanium 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1,700,000,000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hlinkClick r:id="rId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2006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Intel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90 nm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596 mm²</a:t>
                      </a:r>
                    </a:p>
                  </a:txBody>
                  <a:tcPr marL="0" marR="0" marT="0" marB="0" anchor="b"/>
                </a:tc>
              </a:tr>
              <a:tr h="21634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Six-Core Xeon 7400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1,900,000,000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2008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Intel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45 nm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b"/>
                </a:tc>
              </a:tr>
              <a:tr h="21634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Quad-Core Itanium Tukwila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2,000,000,000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hlinkClick r:id="rId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2010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Intel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65 nm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  <a:endParaRPr lang="en-US" sz="1400" b="0" i="0" u="none" strike="noStrike" kern="1200" dirty="0" smtClean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</a:tr>
              <a:tr h="216343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Six-Core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Core i7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Sandy Bridge-E)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2,270,000,000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Intel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32 nm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434 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mm</a:t>
                      </a:r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²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</a:tr>
              <a:tr h="21634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8-Core </a:t>
                      </a:r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Xeon Nehalem-EX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2,300,000,000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2010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Intel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45 nm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684 mm</a:t>
                      </a:r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²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</a:tr>
              <a:tr h="216343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10-Core 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Xeon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Westmere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-EX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2,600,000,000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2011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Intel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32 nm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512 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mm²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</a:tr>
              <a:tr h="216343">
                <a:tc>
                  <a:txBody>
                    <a:bodyPr/>
                    <a:lstStyle/>
                    <a:p>
                      <a:pPr algn="l"/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Six-core </a:t>
                      </a:r>
                      <a:r>
                        <a:rPr lang="en-US" sz="140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zEC12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2,750,000,000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IBM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32 nm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597 mm²</a:t>
                      </a:r>
                    </a:p>
                  </a:txBody>
                  <a:tcPr marL="0" marR="0" marT="0" marB="0" anchor="ctr"/>
                </a:tc>
              </a:tr>
              <a:tr h="216343">
                <a:tc>
                  <a:txBody>
                    <a:bodyPr/>
                    <a:lstStyle/>
                    <a:p>
                      <a:pPr algn="l"/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8-Core Itanium </a:t>
                      </a:r>
                      <a:r>
                        <a:rPr lang="en-US" sz="140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Poulson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3,100,000,000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2012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Intel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32 nm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544 mm²</a:t>
                      </a: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16343">
                <a:tc>
                  <a:txBody>
                    <a:bodyPr/>
                    <a:lstStyle/>
                    <a:p>
                      <a:pPr algn="l"/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15-Core</a:t>
                      </a:r>
                      <a:r>
                        <a:rPr lang="en-US" sz="1400" u="non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Xeon Ivy Bridge-EX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EDCCC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4,310,000,000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EDCC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2014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EDCCC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Intel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EDCC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22nm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EDCC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541 mm²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EDCCCD"/>
                    </a:solidFill>
                  </a:tcPr>
                </a:tc>
              </a:tr>
              <a:tr h="216343">
                <a:tc>
                  <a:txBody>
                    <a:bodyPr/>
                    <a:lstStyle/>
                    <a:p>
                      <a:pPr algn="l"/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62-Core </a:t>
                      </a:r>
                      <a:r>
                        <a:rPr lang="en-US" sz="140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Xeon Phi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AEE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5,000,000,000</a:t>
                      </a:r>
                    </a:p>
                  </a:txBody>
                  <a:tcPr marL="0" marR="0" marT="0" marB="0" anchor="ctr">
                    <a:solidFill>
                      <a:srgbClr val="FAE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2012</a:t>
                      </a:r>
                    </a:p>
                  </a:txBody>
                  <a:tcPr marL="0" marR="0" marT="0" marB="0" anchor="ctr">
                    <a:solidFill>
                      <a:srgbClr val="FAEEE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Intel</a:t>
                      </a:r>
                    </a:p>
                  </a:txBody>
                  <a:tcPr marL="0" marR="0" marT="0" marB="0" anchor="ctr">
                    <a:solidFill>
                      <a:srgbClr val="FAE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22 nm</a:t>
                      </a:r>
                    </a:p>
                  </a:txBody>
                  <a:tcPr marL="0" marR="0" marT="0" marB="0" anchor="ctr">
                    <a:solidFill>
                      <a:srgbClr val="FAE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350 mm</a:t>
                      </a:r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²</a:t>
                      </a:r>
                      <a:endParaRPr lang="en-US" sz="1400" u="non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>
                    <a:solidFill>
                      <a:srgbClr val="FAEEEF"/>
                    </a:solidFill>
                  </a:tcPr>
                </a:tc>
              </a:tr>
              <a:tr h="216343">
                <a:tc>
                  <a:txBody>
                    <a:bodyPr/>
                    <a:lstStyle/>
                    <a:p>
                      <a:pPr algn="l"/>
                      <a:r>
                        <a:rPr lang="en-US" sz="140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Xbox One</a:t>
                      </a:r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Main </a:t>
                      </a:r>
                      <a:r>
                        <a:rPr lang="en-US" sz="1400" u="non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SoC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EDCCC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5,000,000,000</a:t>
                      </a:r>
                    </a:p>
                  </a:txBody>
                  <a:tcPr marL="0" marR="0" marT="0" marB="0" anchor="ctr">
                    <a:solidFill>
                      <a:srgbClr val="EDCC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2013</a:t>
                      </a:r>
                    </a:p>
                  </a:txBody>
                  <a:tcPr marL="0" marR="0" marT="0" marB="0" anchor="ctr">
                    <a:solidFill>
                      <a:srgbClr val="EDCCC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Microsoft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EDCC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28 nm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EDCC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363 mm²</a:t>
                      </a:r>
                    </a:p>
                  </a:txBody>
                  <a:tcPr marL="0" marR="0" marT="0" marB="0" anchor="ctr">
                    <a:solidFill>
                      <a:srgbClr val="EDCCCD"/>
                    </a:solidFill>
                  </a:tcPr>
                </a:tc>
              </a:tr>
              <a:tr h="216343">
                <a:tc>
                  <a:txBody>
                    <a:bodyPr/>
                    <a:lstStyle/>
                    <a:p>
                      <a:pPr algn="l"/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18-core Xeon</a:t>
                      </a:r>
                      <a:r>
                        <a:rPr lang="en-US" sz="1400" u="non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Haswell-E5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AEE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5,560,000,000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AE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2014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AEEE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Intel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AE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22 nm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AE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661mm²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AEEEF"/>
                    </a:solidFill>
                  </a:tcPr>
                </a:tc>
              </a:tr>
              <a:tr h="216343">
                <a:tc>
                  <a:txBody>
                    <a:bodyPr/>
                    <a:lstStyle/>
                    <a:p>
                      <a:pPr algn="l"/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IBM z14</a:t>
                      </a:r>
                      <a:r>
                        <a:rPr lang="en-US" sz="1400" u="non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Storage Controller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9,700,000,000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2017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IBM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14</a:t>
                      </a:r>
                      <a:r>
                        <a:rPr lang="en-US" sz="1400" u="non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nm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696mm²</a:t>
                      </a: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</a:tr>
              <a:tr h="216343">
                <a:tc>
                  <a:txBody>
                    <a:bodyPr/>
                    <a:lstStyle/>
                    <a:p>
                      <a:pPr algn="l"/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32-core SPARC M7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10,000,000,000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2015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Oracle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 nm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u="none" dirty="0" smtClean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</a:tr>
              <a:tr h="216343">
                <a:tc>
                  <a:txBody>
                    <a:bodyPr/>
                    <a:lstStyle/>
                    <a:p>
                      <a:pPr algn="l"/>
                      <a:r>
                        <a:rPr lang="en-US" sz="1400" u="non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Centriq</a:t>
                      </a:r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2400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18,000,000,000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2017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Qualcomm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1400" u="non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nm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3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398 mm²</a:t>
                      </a: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</a:tr>
              <a:tr h="216343">
                <a:tc>
                  <a:txBody>
                    <a:bodyPr/>
                    <a:lstStyle/>
                    <a:p>
                      <a:pPr algn="l"/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32-core AMD </a:t>
                      </a:r>
                      <a:r>
                        <a:rPr lang="en-US" sz="1400" u="non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Epyc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19,200,000,000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2017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AMD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14 nm </a:t>
                      </a:r>
                      <a:endParaRPr lang="en-US" sz="1400" u="non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3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4× 192 mm2</a:t>
                      </a: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9208688" y="3821490"/>
            <a:ext cx="5379683" cy="384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42" b="1" dirty="0">
                <a:solidFill>
                  <a:srgbClr val="FFFFFF"/>
                </a:solidFill>
                <a:latin typeface="Book Antiqua" pitchFamily="18" charset="0"/>
              </a:rPr>
              <a:t>http://en.wikipedia.org/wiki/Transistor_count</a:t>
            </a:r>
          </a:p>
        </p:txBody>
      </p:sp>
    </p:spTree>
    <p:extLst>
      <p:ext uri="{BB962C8B-B14F-4D97-AF65-F5344CB8AC3E}">
        <p14:creationId xmlns:p14="http://schemas.microsoft.com/office/powerpoint/2010/main" val="46324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3074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43043" name="Rectangle 3075"/>
          <p:cNvSpPr>
            <a:spLocks noChangeArrowheads="1"/>
          </p:cNvSpPr>
          <p:nvPr/>
        </p:nvSpPr>
        <p:spPr bwMode="auto">
          <a:xfrm>
            <a:off x="170552" y="-157455"/>
            <a:ext cx="11850897" cy="14508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09681" tIns="53879" rIns="109681" bIns="53879" anchor="b"/>
          <a:lstStyle/>
          <a:p>
            <a:pPr>
              <a:lnSpc>
                <a:spcPct val="90000"/>
              </a:lnSpc>
            </a:pPr>
            <a:r>
              <a:rPr lang="en-US" sz="3600" b="1" kern="0" dirty="0">
                <a:solidFill>
                  <a:srgbClr val="EAEC5E"/>
                </a:solidFill>
                <a:latin typeface="Arial"/>
              </a:rPr>
              <a:t>Semi-Conductor Technology and Economics</a:t>
            </a:r>
            <a:endParaRPr lang="en-US" sz="3600" b="1" dirty="0">
              <a:solidFill>
                <a:srgbClr val="EAEC5E"/>
              </a:solidFill>
              <a:latin typeface="Arial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2119" y="1557806"/>
            <a:ext cx="11531985" cy="604789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20000"/>
              <a:buChar char="•"/>
              <a:tabLst>
                <a:tab pos="7950200" algn="l"/>
              </a:tabLs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3600" indent="-4064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tabLst>
                <a:tab pos="7950200" algn="l"/>
              </a:tabLst>
              <a:defRPr sz="2400">
                <a:solidFill>
                  <a:schemeClr val="tx1"/>
                </a:solidFill>
                <a:latin typeface="+mn-lt"/>
              </a:defRPr>
            </a:lvl2pPr>
            <a:lvl3pPr marL="12065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&gt;"/>
              <a:tabLst>
                <a:tab pos="7950200" algn="l"/>
              </a:tabLst>
              <a:defRPr sz="2000">
                <a:solidFill>
                  <a:schemeClr val="tx1"/>
                </a:solidFill>
                <a:latin typeface="+mn-lt"/>
              </a:defRPr>
            </a:lvl3pPr>
            <a:lvl4pPr marL="13208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tabLst>
                <a:tab pos="7950200" algn="l"/>
              </a:tabLst>
              <a:defRPr sz="2000">
                <a:solidFill>
                  <a:schemeClr val="tx1"/>
                </a:solidFill>
                <a:latin typeface="+mn-lt"/>
              </a:defRPr>
            </a:lvl4pPr>
            <a:lvl5pPr marL="1714500" indent="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950200" algn="l"/>
              </a:tabLst>
              <a:defRPr sz="2000">
                <a:solidFill>
                  <a:schemeClr val="tx1"/>
                </a:solidFill>
                <a:latin typeface="+mn-lt"/>
              </a:defRPr>
            </a:lvl5pPr>
            <a:lvl6pPr marL="2171700" indent="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950200" algn="l"/>
              </a:tabLst>
              <a:defRPr sz="2000">
                <a:solidFill>
                  <a:schemeClr val="tx1"/>
                </a:solidFill>
                <a:latin typeface="+mn-lt"/>
              </a:defRPr>
            </a:lvl6pPr>
            <a:lvl7pPr marL="2628900" indent="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950200" algn="l"/>
              </a:tabLst>
              <a:defRPr sz="2000">
                <a:solidFill>
                  <a:schemeClr val="tx1"/>
                </a:solidFill>
                <a:latin typeface="+mn-lt"/>
              </a:defRPr>
            </a:lvl7pPr>
            <a:lvl8pPr marL="3086100" indent="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950200" algn="l"/>
              </a:tabLst>
              <a:defRPr sz="2000">
                <a:solidFill>
                  <a:schemeClr val="tx1"/>
                </a:solidFill>
                <a:latin typeface="+mn-lt"/>
              </a:defRPr>
            </a:lvl8pPr>
            <a:lvl9pPr marL="3543300" indent="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950200" algn="l"/>
              </a:tabLs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EAEC5E"/>
              </a:buClr>
            </a:pPr>
            <a:r>
              <a:rPr lang="en-US" b="1" i="1" dirty="0" smtClean="0">
                <a:solidFill>
                  <a:srgbClr val="FFFFFF"/>
                </a:solidFill>
              </a:rPr>
              <a:t>Optional </a:t>
            </a:r>
            <a:r>
              <a:rPr lang="en-US" b="1" i="1" dirty="0">
                <a:solidFill>
                  <a:srgbClr val="FFFFFF"/>
                </a:solidFill>
              </a:rPr>
              <a:t>Reading: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Mack, Chris. "The Multiple Lives of Moore's Law." </a:t>
            </a:r>
            <a:r>
              <a:rPr lang="en-US" i="1" dirty="0">
                <a:solidFill>
                  <a:srgbClr val="FFFFFF"/>
                </a:solidFill>
              </a:rPr>
              <a:t>IEEE Spectrum</a:t>
            </a:r>
            <a:r>
              <a:rPr lang="en-US" dirty="0">
                <a:solidFill>
                  <a:srgbClr val="FFFFFF"/>
                </a:solidFill>
              </a:rPr>
              <a:t> Apr. 2015: 30-37. </a:t>
            </a:r>
            <a:r>
              <a:rPr lang="en-US" i="1" dirty="0">
                <a:solidFill>
                  <a:srgbClr val="FFFFFF"/>
                </a:solidFill>
              </a:rPr>
              <a:t>Cornell University Library</a:t>
            </a:r>
            <a:r>
              <a:rPr lang="en-US" dirty="0">
                <a:solidFill>
                  <a:srgbClr val="FFFFFF"/>
                </a:solidFill>
              </a:rPr>
              <a:t>. Web.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u="sng" dirty="0">
                <a:solidFill>
                  <a:srgbClr val="EAEC5E"/>
                </a:solidFill>
              </a:rPr>
              <a:t>http://ieeexplore.ieee.org/stamp/stamp.jsp?tp=&amp;arnumber=7065415</a:t>
            </a:r>
          </a:p>
          <a:p>
            <a:pPr marL="457200" lvl="1" indent="0">
              <a:buFontTx/>
              <a:buNone/>
            </a:pPr>
            <a:endParaRPr lang="en-US" b="1" i="1" dirty="0">
              <a:solidFill>
                <a:srgbClr val="FFFFFF"/>
              </a:solidFill>
            </a:endParaRPr>
          </a:p>
          <a:p>
            <a:pPr lvl="1">
              <a:buClr>
                <a:srgbClr val="EAEC5E"/>
              </a:buClr>
            </a:pPr>
            <a:endParaRPr lang="en-US" dirty="0">
              <a:solidFill>
                <a:srgbClr val="EAEC5E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53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20" y="19495"/>
            <a:ext cx="11104191" cy="1241713"/>
          </a:xfrm>
        </p:spPr>
        <p:txBody>
          <a:bodyPr/>
          <a:lstStyle/>
          <a:p>
            <a:r>
              <a:rPr lang="en-US" dirty="0">
                <a:latin typeface="Helvetica" pitchFamily="34" charset="0"/>
              </a:rPr>
              <a:t>International Technology Roadmap for </a:t>
            </a:r>
            <a:r>
              <a:rPr lang="en-US" dirty="0" smtClean="0">
                <a:latin typeface="Helvetica" pitchFamily="34" charset="0"/>
              </a:rPr>
              <a:t>Semiconductors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735221" y="1682190"/>
          <a:ext cx="8146719" cy="14219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3817"/>
                <a:gridCol w="1163817"/>
                <a:gridCol w="1163817"/>
                <a:gridCol w="1163817"/>
                <a:gridCol w="1163817"/>
                <a:gridCol w="1163817"/>
                <a:gridCol w="1163817"/>
              </a:tblGrid>
              <a:tr h="71097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1097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735220" y="1888933"/>
          <a:ext cx="8128001" cy="991796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161143"/>
                <a:gridCol w="1161143"/>
                <a:gridCol w="1161143"/>
                <a:gridCol w="1161143"/>
                <a:gridCol w="1161143"/>
                <a:gridCol w="1161143"/>
                <a:gridCol w="1161143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83127" marR="83127" marT="46781" marB="4678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2001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83127" marR="83127" marT="46781" marB="4678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2004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83127" marR="83127" marT="46781" marB="4678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2007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83127" marR="83127" marT="46781" marB="4678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2010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83127" marR="83127" marT="46781" marB="4678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2013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83127" marR="83127" marT="46781" marB="4678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2016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83127" marR="83127" marT="46781" marB="46781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Technology (nanometers)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83127" marR="83127" marT="46781" marB="4678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130nm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83127" marR="83127" marT="46781" marB="4678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90nm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83127" marR="83127" marT="46781" marB="4678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65nm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83127" marR="83127" marT="46781" marB="4678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45nm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83127" marR="83127" marT="46781" marB="4678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32nm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83127" marR="83127" marT="46781" marB="4678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22nm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83127" marR="83127" marT="46781" marB="46781" horzOverflow="overflow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735219" y="3508454"/>
          <a:ext cx="8128001" cy="14979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143"/>
                <a:gridCol w="1161143"/>
                <a:gridCol w="1161143"/>
                <a:gridCol w="1161143"/>
                <a:gridCol w="1161143"/>
                <a:gridCol w="1161143"/>
                <a:gridCol w="1161143"/>
              </a:tblGrid>
              <a:tr h="44485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  <a:defRPr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Technology (nanometers)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83127" marR="83127" marT="46781" marB="4678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2014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83127" marR="83127" marT="46781" marB="4678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2016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83127" marR="83127" marT="46781" marB="4678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2018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83127" marR="83127" marT="46781" marB="4678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2019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83127" marR="83127" marT="46781" marB="4678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2021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83127" marR="83127" marT="46781" marB="4678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</a:rPr>
                        <a:t>2024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83127" marR="83127" marT="46781" marB="46781" horzOverflow="overflow"/>
                </a:tc>
              </a:tr>
              <a:tr h="51441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83127" marR="83127" marT="46781" marB="4678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14nm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83127" marR="83127" marT="46781" marB="4678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10nm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83127" marR="83127" marT="46781" marB="4678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7nm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83127" marR="83127" marT="46781" marB="4678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5nm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83127" marR="83127" marT="46781" marB="4678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3nm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83127" marR="83127" marT="46781" marB="4678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>
                          <a:tab pos="7950200" algn="l"/>
                        </a:tabLst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2nm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83127" marR="83127" marT="46781" marB="46781" horzOverflow="overflow"/>
                </a:tc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 bwMode="auto">
          <a:xfrm flipV="1">
            <a:off x="5710989" y="5125454"/>
            <a:ext cx="8022" cy="633662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5512689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745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Semi-Conductor Technology and Economics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i="1" dirty="0"/>
              <a:t>Required Reading: </a:t>
            </a:r>
            <a:endParaRPr lang="en-US" dirty="0"/>
          </a:p>
          <a:p>
            <a:pPr lvl="1">
              <a:buClr>
                <a:srgbClr val="EAEC5E"/>
              </a:buClr>
            </a:pPr>
            <a:r>
              <a:rPr lang="en-US" dirty="0" smtClean="0">
                <a:solidFill>
                  <a:srgbClr val="FFFFFF"/>
                </a:solidFill>
              </a:rPr>
              <a:t>G</a:t>
            </a:r>
            <a:r>
              <a:rPr lang="en-US" dirty="0">
                <a:solidFill>
                  <a:srgbClr val="FFFFFF"/>
                </a:solidFill>
              </a:rPr>
              <a:t>. Dan Hutcheson and Jerry D. Hutcheson.  Technology &amp; Economics in the Semiconductor Industry, </a:t>
            </a:r>
            <a:r>
              <a:rPr lang="en-US" u="sng" dirty="0">
                <a:solidFill>
                  <a:srgbClr val="FFFFFF"/>
                </a:solidFill>
              </a:rPr>
              <a:t>Scientific American</a:t>
            </a:r>
            <a:r>
              <a:rPr lang="en-US" dirty="0">
                <a:solidFill>
                  <a:srgbClr val="FFFFFF"/>
                </a:solidFill>
              </a:rPr>
              <a:t>, January 1996</a:t>
            </a:r>
            <a:r>
              <a:rPr lang="en-US" dirty="0">
                <a:solidFill>
                  <a:srgbClr val="EAEC5E">
                    <a:lumMod val="75000"/>
                  </a:srgbClr>
                </a:solidFill>
              </a:rPr>
              <a:t>.</a:t>
            </a:r>
          </a:p>
          <a:p>
            <a:pPr marL="457200" lvl="1" indent="0">
              <a:buNone/>
            </a:pP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8507940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44" name="Picture 4" descr="price_versus_performance_a cop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11242" y="232376"/>
            <a:ext cx="5613583" cy="6534477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9338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23" name="Picture 2051" descr="Price_Versus_Performan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6253" y="39085"/>
            <a:ext cx="5780579" cy="6736299"/>
          </a:xfrm>
          <a:prstGeom prst="rect">
            <a:avLst/>
          </a:prstGeom>
          <a:noFill/>
          <a:ln/>
        </p:spPr>
      </p:pic>
      <p:sp>
        <p:nvSpPr>
          <p:cNvPr id="389122" name="Rectangle 2050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5928613" y="3061012"/>
            <a:ext cx="1454214" cy="1237984"/>
            <a:chOff x="6060153" y="2938681"/>
            <a:chExt cx="1559927" cy="1327983"/>
          </a:xfrm>
        </p:grpSpPr>
        <p:sp>
          <p:nvSpPr>
            <p:cNvPr id="389124" name="Oval 2052"/>
            <p:cNvSpPr>
              <a:spLocks noChangeArrowheads="1"/>
            </p:cNvSpPr>
            <p:nvPr/>
          </p:nvSpPr>
          <p:spPr bwMode="auto">
            <a:xfrm>
              <a:off x="6242114" y="3533635"/>
              <a:ext cx="180542" cy="180542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940">
                <a:solidFill>
                  <a:srgbClr val="FFFFFF"/>
                </a:solidFill>
              </a:endParaRPr>
            </a:p>
          </p:txBody>
        </p:sp>
        <p:sp>
          <p:nvSpPr>
            <p:cNvPr id="389126" name="Line 2054"/>
            <p:cNvSpPr>
              <a:spLocks noChangeShapeType="1"/>
            </p:cNvSpPr>
            <p:nvPr/>
          </p:nvSpPr>
          <p:spPr bwMode="auto">
            <a:xfrm>
              <a:off x="6333432" y="3626521"/>
              <a:ext cx="0" cy="429983"/>
            </a:xfrm>
            <a:prstGeom prst="line">
              <a:avLst/>
            </a:prstGeom>
            <a:noFill/>
            <a:ln w="28575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940">
                <a:solidFill>
                  <a:srgbClr val="FFFFFF"/>
                </a:solidFill>
              </a:endParaRPr>
            </a:p>
          </p:txBody>
        </p:sp>
        <p:sp>
          <p:nvSpPr>
            <p:cNvPr id="389130" name="Line 2058"/>
            <p:cNvSpPr>
              <a:spLocks noChangeShapeType="1"/>
            </p:cNvSpPr>
            <p:nvPr/>
          </p:nvSpPr>
          <p:spPr bwMode="auto">
            <a:xfrm flipH="1">
              <a:off x="6857528" y="3762796"/>
              <a:ext cx="269341" cy="240361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940" dirty="0">
                <a:solidFill>
                  <a:srgbClr val="FFFFFF"/>
                </a:solidFill>
              </a:endParaRPr>
            </a:p>
          </p:txBody>
        </p:sp>
        <p:sp>
          <p:nvSpPr>
            <p:cNvPr id="389131" name="Line 2059"/>
            <p:cNvSpPr>
              <a:spLocks noChangeShapeType="1"/>
            </p:cNvSpPr>
            <p:nvPr/>
          </p:nvSpPr>
          <p:spPr bwMode="auto">
            <a:xfrm flipH="1">
              <a:off x="6439734" y="4021325"/>
              <a:ext cx="385411" cy="191401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940">
                <a:solidFill>
                  <a:srgbClr val="FFFFFF"/>
                </a:solidFill>
              </a:endParaRPr>
            </a:p>
          </p:txBody>
        </p:sp>
        <p:sp>
          <p:nvSpPr>
            <p:cNvPr id="389132" name="Text Box 2060"/>
            <p:cNvSpPr txBox="1">
              <a:spLocks noChangeArrowheads="1"/>
            </p:cNvSpPr>
            <p:nvPr/>
          </p:nvSpPr>
          <p:spPr bwMode="auto">
            <a:xfrm>
              <a:off x="6060153" y="2938681"/>
              <a:ext cx="451355" cy="6746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/>
              <a:r>
                <a:rPr lang="en-US" sz="3394" dirty="0">
                  <a:solidFill>
                    <a:srgbClr val="CF0E30"/>
                  </a:solidFill>
                </a:rPr>
                <a:t>A</a:t>
              </a:r>
              <a:endParaRPr lang="en-US" sz="4364" dirty="0">
                <a:solidFill>
                  <a:srgbClr val="FFFFFF"/>
                </a:solidFill>
              </a:endParaRPr>
            </a:p>
          </p:txBody>
        </p:sp>
        <p:sp>
          <p:nvSpPr>
            <p:cNvPr id="389135" name="Text Box 2063"/>
            <p:cNvSpPr txBox="1">
              <a:spLocks noChangeArrowheads="1"/>
            </p:cNvSpPr>
            <p:nvPr/>
          </p:nvSpPr>
          <p:spPr bwMode="auto">
            <a:xfrm>
              <a:off x="7168725" y="3335163"/>
              <a:ext cx="451355" cy="6746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/>
              <a:r>
                <a:rPr lang="en-US" sz="3394" dirty="0">
                  <a:solidFill>
                    <a:srgbClr val="60C900"/>
                  </a:solidFill>
                </a:rPr>
                <a:t>B</a:t>
              </a:r>
              <a:endParaRPr lang="en-US" sz="4364" dirty="0">
                <a:solidFill>
                  <a:srgbClr val="FFFFFF"/>
                </a:solidFill>
              </a:endParaRPr>
            </a:p>
          </p:txBody>
        </p:sp>
        <p:sp>
          <p:nvSpPr>
            <p:cNvPr id="389136" name="Oval 2064"/>
            <p:cNvSpPr>
              <a:spLocks noChangeArrowheads="1"/>
            </p:cNvSpPr>
            <p:nvPr/>
          </p:nvSpPr>
          <p:spPr bwMode="auto">
            <a:xfrm>
              <a:off x="7062776" y="3533635"/>
              <a:ext cx="180542" cy="180542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940">
                <a:solidFill>
                  <a:srgbClr val="FFFFFF"/>
                </a:solidFill>
              </a:endParaRPr>
            </a:p>
          </p:txBody>
        </p:sp>
        <p:sp>
          <p:nvSpPr>
            <p:cNvPr id="389125" name="Oval 2053"/>
            <p:cNvSpPr>
              <a:spLocks noChangeArrowheads="1"/>
            </p:cNvSpPr>
            <p:nvPr/>
          </p:nvSpPr>
          <p:spPr bwMode="auto">
            <a:xfrm>
              <a:off x="6242114" y="4086122"/>
              <a:ext cx="180542" cy="180542"/>
            </a:xfrm>
            <a:prstGeom prst="ellipse">
              <a:avLst/>
            </a:prstGeom>
            <a:solidFill>
              <a:srgbClr val="7030A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940">
                <a:solidFill>
                  <a:srgbClr val="FFFFFF"/>
                </a:solidFill>
              </a:endParaRPr>
            </a:p>
          </p:txBody>
        </p:sp>
      </p:grpSp>
      <p:sp>
        <p:nvSpPr>
          <p:cNvPr id="19" name="Line 2058"/>
          <p:cNvSpPr>
            <a:spLocks noChangeShapeType="1"/>
          </p:cNvSpPr>
          <p:nvPr/>
        </p:nvSpPr>
        <p:spPr bwMode="auto">
          <a:xfrm>
            <a:off x="6316872" y="3699800"/>
            <a:ext cx="504014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940" dirty="0">
              <a:solidFill>
                <a:srgbClr val="FFFFFF"/>
              </a:solidFill>
            </a:endParaRPr>
          </a:p>
        </p:txBody>
      </p:sp>
      <p:sp>
        <p:nvSpPr>
          <p:cNvPr id="20" name="Text Box 2060"/>
          <p:cNvSpPr txBox="1">
            <a:spLocks noChangeArrowheads="1"/>
          </p:cNvSpPr>
          <p:nvPr/>
        </p:nvSpPr>
        <p:spPr bwMode="auto">
          <a:xfrm>
            <a:off x="5940149" y="4173107"/>
            <a:ext cx="382516" cy="6289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3394" dirty="0">
                <a:solidFill>
                  <a:srgbClr val="7030A0"/>
                </a:solidFill>
              </a:rPr>
              <a:t>C</a:t>
            </a:r>
            <a:endParaRPr lang="en-US" sz="4364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81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03459" name="Text Box 3"/>
          <p:cNvSpPr txBox="1">
            <a:spLocks noChangeArrowheads="1"/>
          </p:cNvSpPr>
          <p:nvPr/>
        </p:nvSpPr>
        <p:spPr bwMode="auto">
          <a:xfrm>
            <a:off x="326485" y="624897"/>
            <a:ext cx="61863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EAEC5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Return on Investment (ROI)</a:t>
            </a:r>
          </a:p>
        </p:txBody>
      </p:sp>
      <p:sp>
        <p:nvSpPr>
          <p:cNvPr id="403460" name="Text Box 4"/>
          <p:cNvSpPr txBox="1">
            <a:spLocks noChangeArrowheads="1"/>
          </p:cNvSpPr>
          <p:nvPr/>
        </p:nvSpPr>
        <p:spPr bwMode="auto">
          <a:xfrm>
            <a:off x="326485" y="1479840"/>
            <a:ext cx="7046801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Assumptions: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pPr lvl="1"/>
            <a:r>
              <a:rPr lang="en-US" sz="2800" dirty="0">
                <a:solidFill>
                  <a:srgbClr val="FFFFFF"/>
                </a:solidFill>
              </a:rPr>
              <a:t>Payback period (time)</a:t>
            </a:r>
          </a:p>
          <a:p>
            <a:pPr lvl="1"/>
            <a:endParaRPr lang="en-US" sz="2800" dirty="0">
              <a:solidFill>
                <a:srgbClr val="FFFFFF"/>
              </a:solidFill>
            </a:endParaRPr>
          </a:p>
          <a:p>
            <a:pPr lvl="1"/>
            <a:r>
              <a:rPr lang="en-US" sz="2800" dirty="0">
                <a:solidFill>
                  <a:srgbClr val="FFFFFF"/>
                </a:solidFill>
              </a:rPr>
              <a:t>Net Present Value</a:t>
            </a:r>
          </a:p>
          <a:p>
            <a:pPr lvl="2"/>
            <a:r>
              <a:rPr lang="en-US" sz="2800" dirty="0">
                <a:solidFill>
                  <a:srgbClr val="FFFFFF"/>
                </a:solidFill>
              </a:rPr>
              <a:t>Value of future benefits in today’s money</a:t>
            </a:r>
          </a:p>
          <a:p>
            <a:pPr lvl="2"/>
            <a:endParaRPr lang="en-US" sz="2800" dirty="0">
              <a:solidFill>
                <a:srgbClr val="FFFFFF"/>
              </a:solidFill>
            </a:endParaRPr>
          </a:p>
          <a:p>
            <a:pPr lvl="1"/>
            <a:r>
              <a:rPr lang="en-US" sz="2800" dirty="0">
                <a:solidFill>
                  <a:srgbClr val="FFFFFF"/>
                </a:solidFill>
              </a:rPr>
              <a:t>Internal Rate of Return</a:t>
            </a:r>
          </a:p>
        </p:txBody>
      </p:sp>
    </p:spTree>
    <p:extLst>
      <p:ext uri="{BB962C8B-B14F-4D97-AF65-F5344CB8AC3E}">
        <p14:creationId xmlns:p14="http://schemas.microsoft.com/office/powerpoint/2010/main" val="309105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4849" dirty="0"/>
              <a:t>   How do you predict what the technology, manufacturing cost, </a:t>
            </a:r>
            <a:r>
              <a:rPr lang="en-US" sz="4849" dirty="0">
                <a:solidFill>
                  <a:srgbClr val="FFFF00"/>
                </a:solidFill>
              </a:rPr>
              <a:t>market demand</a:t>
            </a:r>
            <a:r>
              <a:rPr lang="en-US" sz="4849" dirty="0"/>
              <a:t>,</a:t>
            </a:r>
            <a:r>
              <a:rPr lang="en-US" sz="4849" dirty="0">
                <a:solidFill>
                  <a:srgbClr val="FFFF00"/>
                </a:solidFill>
              </a:rPr>
              <a:t> market supply</a:t>
            </a:r>
            <a:r>
              <a:rPr lang="en-US" sz="4849" dirty="0"/>
              <a:t>, and competition will be five years in the future?</a:t>
            </a:r>
          </a:p>
        </p:txBody>
      </p:sp>
    </p:spTree>
    <p:extLst>
      <p:ext uri="{BB962C8B-B14F-4D97-AF65-F5344CB8AC3E}">
        <p14:creationId xmlns:p14="http://schemas.microsoft.com/office/powerpoint/2010/main" val="416799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1026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7555" name="Text Box 1027"/>
          <p:cNvSpPr txBox="1">
            <a:spLocks noChangeArrowheads="1"/>
          </p:cNvSpPr>
          <p:nvPr/>
        </p:nvSpPr>
        <p:spPr bwMode="auto">
          <a:xfrm>
            <a:off x="49253" y="649583"/>
            <a:ext cx="119288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EAEC5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Return on Investment (ROI) Model does not work well</a:t>
            </a:r>
          </a:p>
        </p:txBody>
      </p:sp>
      <p:sp>
        <p:nvSpPr>
          <p:cNvPr id="407556" name="Text Box 1028"/>
          <p:cNvSpPr txBox="1">
            <a:spLocks noChangeArrowheads="1"/>
          </p:cNvSpPr>
          <p:nvPr/>
        </p:nvSpPr>
        <p:spPr bwMode="auto">
          <a:xfrm>
            <a:off x="167543" y="1323907"/>
            <a:ext cx="7817214" cy="902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Difficulties:</a:t>
            </a:r>
          </a:p>
          <a:p>
            <a:pPr marL="831316" indent="-277105">
              <a:lnSpc>
                <a:spcPct val="150000"/>
              </a:lnSpc>
              <a:buClr>
                <a:srgbClr val="EAEC5E"/>
              </a:buClr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How long does the product last?</a:t>
            </a:r>
          </a:p>
          <a:p>
            <a:pPr marL="831316" indent="-277105">
              <a:lnSpc>
                <a:spcPct val="150000"/>
              </a:lnSpc>
              <a:buClr>
                <a:srgbClr val="EAEC5E"/>
              </a:buClr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What is the price (revenue)/unit?</a:t>
            </a:r>
          </a:p>
          <a:p>
            <a:pPr marL="831316" lvl="1" indent="-277105">
              <a:lnSpc>
                <a:spcPct val="150000"/>
              </a:lnSpc>
              <a:buClr>
                <a:srgbClr val="EAEC5E"/>
              </a:buClr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Exponential change</a:t>
            </a:r>
          </a:p>
          <a:p>
            <a:pPr marL="831316" lvl="1" indent="-277105">
              <a:lnSpc>
                <a:spcPct val="150000"/>
              </a:lnSpc>
              <a:buClr>
                <a:srgbClr val="EAEC5E"/>
              </a:buClr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Non-linear pricing behavior</a:t>
            </a:r>
          </a:p>
          <a:p>
            <a:pPr marL="831316" lvl="1" indent="-277105">
              <a:lnSpc>
                <a:spcPct val="150000"/>
              </a:lnSpc>
              <a:buClr>
                <a:srgbClr val="EAEC5E"/>
              </a:buClr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Competition (monopoly pricing)</a:t>
            </a:r>
          </a:p>
          <a:p>
            <a:pPr marL="831316" lvl="1" indent="-277105">
              <a:lnSpc>
                <a:spcPct val="150000"/>
              </a:lnSpc>
              <a:buClr>
                <a:srgbClr val="EAEC5E"/>
              </a:buClr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Prediction of demand</a:t>
            </a:r>
          </a:p>
          <a:p>
            <a:pPr marL="831316" lvl="1" indent="-277105">
              <a:lnSpc>
                <a:spcPct val="150000"/>
              </a:lnSpc>
              <a:buClr>
                <a:srgbClr val="EAEC5E"/>
              </a:buClr>
              <a:buFont typeface="Arial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Technical obstacles</a:t>
            </a:r>
          </a:p>
          <a:p>
            <a:pPr marL="831316" lvl="1" indent="-277105">
              <a:buClr>
                <a:srgbClr val="EAEC5E"/>
              </a:buClr>
            </a:pPr>
            <a:endParaRPr lang="en-US" sz="3394" dirty="0">
              <a:solidFill>
                <a:srgbClr val="FFFFFF"/>
              </a:solidFill>
            </a:endParaRPr>
          </a:p>
          <a:p>
            <a:pPr marL="831316" lvl="1" indent="-277105">
              <a:buClr>
                <a:srgbClr val="EAEC5E"/>
              </a:buClr>
              <a:buFont typeface="Arial" pitchFamily="34" charset="0"/>
              <a:buChar char="•"/>
            </a:pPr>
            <a:endParaRPr lang="en-US" sz="3394" dirty="0">
              <a:solidFill>
                <a:srgbClr val="FFFFFF"/>
              </a:solidFill>
            </a:endParaRPr>
          </a:p>
          <a:p>
            <a:pPr marL="831316" lvl="1" indent="-277105">
              <a:buClr>
                <a:srgbClr val="EAEC5E"/>
              </a:buClr>
              <a:buFont typeface="Arial" pitchFamily="34" charset="0"/>
              <a:buChar char="•"/>
            </a:pPr>
            <a:endParaRPr lang="en-US" sz="3394" dirty="0">
              <a:solidFill>
                <a:srgbClr val="FFFFFF"/>
              </a:solidFill>
            </a:endParaRPr>
          </a:p>
          <a:p>
            <a:pPr marL="831316" lvl="1" indent="-277105">
              <a:buClr>
                <a:srgbClr val="EAEC5E"/>
              </a:buClr>
              <a:buFont typeface="Arial" pitchFamily="34" charset="0"/>
              <a:buChar char="•"/>
            </a:pPr>
            <a:endParaRPr lang="en-US" sz="3394" dirty="0">
              <a:solidFill>
                <a:srgbClr val="FFFFFF"/>
              </a:solidFill>
            </a:endParaRPr>
          </a:p>
          <a:p>
            <a:pPr marL="831316" indent="-277105">
              <a:buClr>
                <a:srgbClr val="EAEC5E"/>
              </a:buClr>
              <a:buFont typeface="Arial" pitchFamily="34" charset="0"/>
              <a:buChar char="•"/>
            </a:pPr>
            <a:endParaRPr lang="en-US" sz="3394" dirty="0">
              <a:solidFill>
                <a:srgbClr val="FFFFFF"/>
              </a:solidFill>
            </a:endParaRPr>
          </a:p>
          <a:p>
            <a:pPr marL="831316" indent="-277105">
              <a:buClr>
                <a:srgbClr val="EAEC5E"/>
              </a:buClr>
              <a:buFont typeface="Arial" pitchFamily="34" charset="0"/>
              <a:buChar char="•"/>
            </a:pPr>
            <a:endParaRPr lang="en-US" sz="3394" dirty="0">
              <a:solidFill>
                <a:srgbClr val="FFFFFF"/>
              </a:solidFill>
            </a:endParaRPr>
          </a:p>
          <a:p>
            <a:endParaRPr lang="en-US" sz="3394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23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7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7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7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7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7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7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7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7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7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7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75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75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748" y="298961"/>
            <a:ext cx="10396681" cy="1450878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Profitability </a:t>
            </a:r>
            <a:r>
              <a:rPr lang="en-US" dirty="0">
                <a:solidFill>
                  <a:schemeClr val="tx2"/>
                </a:solidFill>
              </a:rPr>
              <a:t>vs. Investment </a:t>
            </a:r>
            <a:r>
              <a:rPr lang="en-US" dirty="0" smtClean="0">
                <a:solidFill>
                  <a:schemeClr val="tx2"/>
                </a:solidFill>
              </a:rPr>
              <a:t>in </a:t>
            </a:r>
            <a:r>
              <a:rPr lang="en-US" dirty="0">
                <a:solidFill>
                  <a:schemeClr val="tx2"/>
                </a:solidFill>
              </a:rPr>
              <a:t>the Computer Industry</a:t>
            </a:r>
            <a:br>
              <a:rPr lang="en-US" dirty="0">
                <a:solidFill>
                  <a:schemeClr val="tx2"/>
                </a:solidFill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96343" y="1380076"/>
            <a:ext cx="4513981" cy="538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3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7507" name="Text Box 3"/>
          <p:cNvSpPr txBox="1">
            <a:spLocks noChangeArrowheads="1"/>
          </p:cNvSpPr>
          <p:nvPr/>
        </p:nvSpPr>
        <p:spPr bwMode="auto">
          <a:xfrm>
            <a:off x="0" y="1306562"/>
            <a:ext cx="3723499" cy="6507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394" dirty="0">
                <a:solidFill>
                  <a:srgbClr val="FFFFFF"/>
                </a:solidFill>
              </a:rPr>
              <a:t> </a:t>
            </a:r>
            <a:r>
              <a:rPr lang="en-US" sz="3394" dirty="0">
                <a:solidFill>
                  <a:srgbClr val="FAFD00"/>
                </a:solidFill>
              </a:rPr>
              <a:t>Rising Profitability</a:t>
            </a:r>
            <a:endParaRPr lang="en-US" sz="3394" dirty="0">
              <a:solidFill>
                <a:srgbClr val="FFFFFF"/>
              </a:solidFill>
            </a:endParaRPr>
          </a:p>
          <a:p>
            <a:endParaRPr lang="en-US" sz="3394" dirty="0">
              <a:solidFill>
                <a:srgbClr val="FFFFFF"/>
              </a:solidFill>
            </a:endParaRPr>
          </a:p>
          <a:p>
            <a:endParaRPr lang="en-US" sz="3394" dirty="0">
              <a:solidFill>
                <a:srgbClr val="FFFFFF"/>
              </a:solidFill>
            </a:endParaRPr>
          </a:p>
          <a:p>
            <a:endParaRPr lang="en-US" sz="3394" dirty="0">
              <a:solidFill>
                <a:srgbClr val="FFFFFF"/>
              </a:solidFill>
            </a:endParaRPr>
          </a:p>
          <a:p>
            <a:endParaRPr lang="en-US" sz="3394" dirty="0">
              <a:solidFill>
                <a:srgbClr val="FFFFFF"/>
              </a:solidFill>
            </a:endParaRPr>
          </a:p>
          <a:p>
            <a:endParaRPr lang="en-US" sz="3394" dirty="0">
              <a:solidFill>
                <a:srgbClr val="FFFFFF"/>
              </a:solidFill>
            </a:endParaRPr>
          </a:p>
          <a:p>
            <a:endParaRPr lang="en-US" sz="3394" dirty="0">
              <a:solidFill>
                <a:srgbClr val="FFFFFF"/>
              </a:solidFill>
            </a:endParaRPr>
          </a:p>
          <a:p>
            <a:r>
              <a:rPr lang="en-US" sz="3394" dirty="0">
                <a:solidFill>
                  <a:srgbClr val="FAFD00"/>
                </a:solidFill>
              </a:rPr>
              <a:t> Rising Investment</a:t>
            </a:r>
            <a:endParaRPr lang="en-US" sz="3394" dirty="0">
              <a:solidFill>
                <a:srgbClr val="FFFFFF"/>
              </a:solidFill>
            </a:endParaRPr>
          </a:p>
          <a:p>
            <a:endParaRPr lang="en-US" sz="3394" dirty="0">
              <a:solidFill>
                <a:srgbClr val="FFFFFF"/>
              </a:solidFill>
            </a:endParaRPr>
          </a:p>
          <a:p>
            <a:endParaRPr lang="en-US" sz="3394" dirty="0">
              <a:solidFill>
                <a:srgbClr val="FFFFFF"/>
              </a:solidFill>
            </a:endParaRPr>
          </a:p>
          <a:p>
            <a:endParaRPr lang="en-US" sz="3394" dirty="0">
              <a:solidFill>
                <a:srgbClr val="FFFFFF"/>
              </a:solidFill>
            </a:endParaRPr>
          </a:p>
          <a:p>
            <a:endParaRPr lang="en-US" sz="3394" dirty="0">
              <a:solidFill>
                <a:srgbClr val="FFFFFF"/>
              </a:solidFill>
            </a:endParaRPr>
          </a:p>
        </p:txBody>
      </p:sp>
      <p:sp>
        <p:nvSpPr>
          <p:cNvPr id="277510" name="Text Box 6"/>
          <p:cNvSpPr txBox="1">
            <a:spLocks noChangeArrowheads="1"/>
          </p:cNvSpPr>
          <p:nvPr/>
        </p:nvSpPr>
        <p:spPr bwMode="auto">
          <a:xfrm>
            <a:off x="75661" y="616539"/>
            <a:ext cx="116378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EAEC5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Profitability vs. Investment in the Computer Industry</a:t>
            </a:r>
          </a:p>
        </p:txBody>
      </p:sp>
      <p:pic>
        <p:nvPicPr>
          <p:cNvPr id="7393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292" y="5378161"/>
            <a:ext cx="8699499" cy="1042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199790" y="1713739"/>
            <a:ext cx="11982465" cy="3000083"/>
            <a:chOff x="123" y="1055"/>
            <a:chExt cx="7377" cy="1847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3" y="1055"/>
              <a:ext cx="7377" cy="1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3560" tIns="46780" rIns="93560" bIns="46780" numCol="1" anchor="t" anchorCtr="0" compatLnSpc="1">
              <a:prstTxWarp prst="textNoShape">
                <a:avLst/>
              </a:prstTxWarp>
            </a:bodyPr>
            <a:lstStyle/>
            <a:p>
              <a:endParaRPr lang="en-US" sz="1842">
                <a:solidFill>
                  <a:srgbClr val="FFFFFF"/>
                </a:solidFill>
              </a:endParaRPr>
            </a:p>
          </p:txBody>
        </p:sp>
        <p:sp>
          <p:nvSpPr>
            <p:cNvPr id="4" name="Line 5"/>
            <p:cNvSpPr>
              <a:spLocks noChangeShapeType="1"/>
            </p:cNvSpPr>
            <p:nvPr/>
          </p:nvSpPr>
          <p:spPr bwMode="auto">
            <a:xfrm>
              <a:off x="2244" y="1387"/>
              <a:ext cx="5212" cy="0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3560" tIns="46780" rIns="93560" bIns="46780" numCol="1" anchor="t" anchorCtr="0" compatLnSpc="1">
              <a:prstTxWarp prst="textNoShape">
                <a:avLst/>
              </a:prstTxWarp>
            </a:bodyPr>
            <a:lstStyle/>
            <a:p>
              <a:endParaRPr lang="en-US" sz="1842">
                <a:solidFill>
                  <a:srgbClr val="FFFFFF"/>
                </a:solidFill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6561" y="2570"/>
              <a:ext cx="279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D)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6502" y="2570"/>
              <a:ext cx="66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6317" y="2570"/>
              <a:ext cx="206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&amp;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6258" y="2570"/>
              <a:ext cx="66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6081" y="2570"/>
              <a:ext cx="177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R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6022" y="2570"/>
              <a:ext cx="66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4972" y="2570"/>
              <a:ext cx="1088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(including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4344" y="2570"/>
              <a:ext cx="653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profit 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4285" y="2570"/>
              <a:ext cx="66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3745" y="2570"/>
              <a:ext cx="558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gross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3686" y="2570"/>
              <a:ext cx="66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>
              <a:off x="2910" y="2570"/>
              <a:ext cx="666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cash   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2725" y="2570"/>
              <a:ext cx="197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   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2082" y="2570"/>
              <a:ext cx="656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          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1439" y="2570"/>
              <a:ext cx="656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          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796" y="2570"/>
              <a:ext cx="656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          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153" y="2570"/>
              <a:ext cx="656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          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22" name="Rectangle 23"/>
            <p:cNvSpPr>
              <a:spLocks noChangeArrowheads="1"/>
            </p:cNvSpPr>
            <p:nvPr/>
          </p:nvSpPr>
          <p:spPr bwMode="auto">
            <a:xfrm>
              <a:off x="6051" y="2186"/>
              <a:ext cx="191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D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23" name="Rectangle 24"/>
            <p:cNvSpPr>
              <a:spLocks noChangeArrowheads="1"/>
            </p:cNvSpPr>
            <p:nvPr/>
          </p:nvSpPr>
          <p:spPr bwMode="auto">
            <a:xfrm>
              <a:off x="5992" y="2186"/>
              <a:ext cx="66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24" name="Rectangle 25"/>
            <p:cNvSpPr>
              <a:spLocks noChangeArrowheads="1"/>
            </p:cNvSpPr>
            <p:nvPr/>
          </p:nvSpPr>
          <p:spPr bwMode="auto">
            <a:xfrm>
              <a:off x="5800" y="2186"/>
              <a:ext cx="206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&amp;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25" name="Rectangle 26"/>
            <p:cNvSpPr>
              <a:spLocks noChangeArrowheads="1"/>
            </p:cNvSpPr>
            <p:nvPr/>
          </p:nvSpPr>
          <p:spPr bwMode="auto">
            <a:xfrm>
              <a:off x="5741" y="2186"/>
              <a:ext cx="66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26" name="Rectangle 27"/>
            <p:cNvSpPr>
              <a:spLocks noChangeArrowheads="1"/>
            </p:cNvSpPr>
            <p:nvPr/>
          </p:nvSpPr>
          <p:spPr bwMode="auto">
            <a:xfrm>
              <a:off x="5563" y="2186"/>
              <a:ext cx="177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R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27" name="Rectangle 28"/>
            <p:cNvSpPr>
              <a:spLocks noChangeArrowheads="1"/>
            </p:cNvSpPr>
            <p:nvPr/>
          </p:nvSpPr>
          <p:spPr bwMode="auto">
            <a:xfrm>
              <a:off x="5504" y="2186"/>
              <a:ext cx="66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28" name="Rectangle 29"/>
            <p:cNvSpPr>
              <a:spLocks noChangeArrowheads="1"/>
            </p:cNvSpPr>
            <p:nvPr/>
          </p:nvSpPr>
          <p:spPr bwMode="auto">
            <a:xfrm>
              <a:off x="4225" y="2186"/>
              <a:ext cx="1182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equipment 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29" name="Rectangle 30"/>
            <p:cNvSpPr>
              <a:spLocks noChangeArrowheads="1"/>
            </p:cNvSpPr>
            <p:nvPr/>
          </p:nvSpPr>
          <p:spPr bwMode="auto">
            <a:xfrm>
              <a:off x="4166" y="2186"/>
              <a:ext cx="66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30" name="Rectangle 31"/>
            <p:cNvSpPr>
              <a:spLocks noChangeArrowheads="1"/>
            </p:cNvSpPr>
            <p:nvPr/>
          </p:nvSpPr>
          <p:spPr bwMode="auto">
            <a:xfrm>
              <a:off x="3738" y="2186"/>
              <a:ext cx="440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new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31" name="Rectangle 32"/>
            <p:cNvSpPr>
              <a:spLocks noChangeArrowheads="1"/>
            </p:cNvSpPr>
            <p:nvPr/>
          </p:nvSpPr>
          <p:spPr bwMode="auto">
            <a:xfrm>
              <a:off x="3678" y="2186"/>
              <a:ext cx="66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739328" name="Rectangle 33"/>
            <p:cNvSpPr>
              <a:spLocks noChangeArrowheads="1"/>
            </p:cNvSpPr>
            <p:nvPr/>
          </p:nvSpPr>
          <p:spPr bwMode="auto">
            <a:xfrm>
              <a:off x="3361" y="2186"/>
              <a:ext cx="198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y 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739329" name="Rectangle 34"/>
            <p:cNvSpPr>
              <a:spLocks noChangeArrowheads="1"/>
            </p:cNvSpPr>
            <p:nvPr/>
          </p:nvSpPr>
          <p:spPr bwMode="auto">
            <a:xfrm>
              <a:off x="2289" y="2186"/>
              <a:ext cx="1109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 technolog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739330" name="Rectangle 35"/>
            <p:cNvSpPr>
              <a:spLocks noChangeArrowheads="1"/>
            </p:cNvSpPr>
            <p:nvPr/>
          </p:nvSpPr>
          <p:spPr bwMode="auto">
            <a:xfrm>
              <a:off x="1860" y="2186"/>
              <a:ext cx="440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new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739331" name="Rectangle 36"/>
            <p:cNvSpPr>
              <a:spLocks noChangeArrowheads="1"/>
            </p:cNvSpPr>
            <p:nvPr/>
          </p:nvSpPr>
          <p:spPr bwMode="auto">
            <a:xfrm>
              <a:off x="1794" y="2186"/>
              <a:ext cx="66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739334" name="Rectangle 37"/>
            <p:cNvSpPr>
              <a:spLocks noChangeArrowheads="1"/>
            </p:cNvSpPr>
            <p:nvPr/>
          </p:nvSpPr>
          <p:spPr bwMode="auto">
            <a:xfrm>
              <a:off x="1690" y="2186"/>
              <a:ext cx="117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e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739335" name="Rectangle 38"/>
            <p:cNvSpPr>
              <a:spLocks noChangeArrowheads="1"/>
            </p:cNvSpPr>
            <p:nvPr/>
          </p:nvSpPr>
          <p:spPr bwMode="auto">
            <a:xfrm>
              <a:off x="796" y="2186"/>
              <a:ext cx="922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 dirty="0">
                  <a:solidFill>
                    <a:srgbClr val="FFFFFF"/>
                  </a:solidFill>
                  <a:latin typeface="Times New Roman" panose="02020603050405020304" pitchFamily="18" charset="0"/>
                </a:rPr>
                <a:t>      </a:t>
              </a:r>
              <a:r>
                <a:rPr lang="en-US" altLang="en-US" sz="3274" dirty="0" err="1">
                  <a:solidFill>
                    <a:srgbClr val="FFFFFF"/>
                  </a:solidFill>
                  <a:latin typeface="Times New Roman" panose="02020603050405020304" pitchFamily="18" charset="0"/>
                </a:rPr>
                <a:t>wher</a:t>
              </a:r>
              <a:endParaRPr lang="en-US" altLang="en-US" sz="1842" dirty="0">
                <a:solidFill>
                  <a:srgbClr val="FFFFFF"/>
                </a:solidFill>
              </a:endParaRPr>
            </a:p>
          </p:txBody>
        </p:sp>
        <p:sp>
          <p:nvSpPr>
            <p:cNvPr id="739336" name="Rectangle 39"/>
            <p:cNvSpPr>
              <a:spLocks noChangeArrowheads="1"/>
            </p:cNvSpPr>
            <p:nvPr/>
          </p:nvSpPr>
          <p:spPr bwMode="auto">
            <a:xfrm>
              <a:off x="153" y="2186"/>
              <a:ext cx="656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          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739337" name="Rectangle 40"/>
            <p:cNvSpPr>
              <a:spLocks noChangeArrowheads="1"/>
            </p:cNvSpPr>
            <p:nvPr/>
          </p:nvSpPr>
          <p:spPr bwMode="auto">
            <a:xfrm>
              <a:off x="7012" y="1417"/>
              <a:ext cx="454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year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739338" name="Rectangle 41"/>
            <p:cNvSpPr>
              <a:spLocks noChangeArrowheads="1"/>
            </p:cNvSpPr>
            <p:nvPr/>
          </p:nvSpPr>
          <p:spPr bwMode="auto">
            <a:xfrm>
              <a:off x="6938" y="1417"/>
              <a:ext cx="66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739339" name="Rectangle 42"/>
            <p:cNvSpPr>
              <a:spLocks noChangeArrowheads="1"/>
            </p:cNvSpPr>
            <p:nvPr/>
          </p:nvSpPr>
          <p:spPr bwMode="auto">
            <a:xfrm>
              <a:off x="6066" y="1417"/>
              <a:ext cx="911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previous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739340" name="Rectangle 43"/>
            <p:cNvSpPr>
              <a:spLocks noChangeArrowheads="1"/>
            </p:cNvSpPr>
            <p:nvPr/>
          </p:nvSpPr>
          <p:spPr bwMode="auto">
            <a:xfrm>
              <a:off x="5889" y="1417"/>
              <a:ext cx="198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y 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739341" name="Rectangle 44"/>
            <p:cNvSpPr>
              <a:spLocks noChangeArrowheads="1"/>
            </p:cNvSpPr>
            <p:nvPr/>
          </p:nvSpPr>
          <p:spPr bwMode="auto">
            <a:xfrm>
              <a:off x="4809" y="1417"/>
              <a:ext cx="1109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 technolog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739342" name="Rectangle 45"/>
            <p:cNvSpPr>
              <a:spLocks noChangeArrowheads="1"/>
            </p:cNvSpPr>
            <p:nvPr/>
          </p:nvSpPr>
          <p:spPr bwMode="auto">
            <a:xfrm>
              <a:off x="4381" y="1417"/>
              <a:ext cx="440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new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739343" name="Rectangle 46"/>
            <p:cNvSpPr>
              <a:spLocks noChangeArrowheads="1"/>
            </p:cNvSpPr>
            <p:nvPr/>
          </p:nvSpPr>
          <p:spPr bwMode="auto">
            <a:xfrm>
              <a:off x="4122" y="1417"/>
              <a:ext cx="272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in 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739344" name="Rectangle 47"/>
            <p:cNvSpPr>
              <a:spLocks noChangeArrowheads="1"/>
            </p:cNvSpPr>
            <p:nvPr/>
          </p:nvSpPr>
          <p:spPr bwMode="auto">
            <a:xfrm>
              <a:off x="4063" y="1417"/>
              <a:ext cx="66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739345" name="Rectangle 48"/>
            <p:cNvSpPr>
              <a:spLocks noChangeArrowheads="1"/>
            </p:cNvSpPr>
            <p:nvPr/>
          </p:nvSpPr>
          <p:spPr bwMode="auto">
            <a:xfrm>
              <a:off x="3523" y="1417"/>
              <a:ext cx="573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made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739346" name="Rectangle 49"/>
            <p:cNvSpPr>
              <a:spLocks noChangeArrowheads="1"/>
            </p:cNvSpPr>
            <p:nvPr/>
          </p:nvSpPr>
          <p:spPr bwMode="auto">
            <a:xfrm>
              <a:off x="3464" y="1417"/>
              <a:ext cx="66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739347" name="Rectangle 50"/>
            <p:cNvSpPr>
              <a:spLocks noChangeArrowheads="1"/>
            </p:cNvSpPr>
            <p:nvPr/>
          </p:nvSpPr>
          <p:spPr bwMode="auto">
            <a:xfrm>
              <a:off x="3368" y="1417"/>
              <a:ext cx="103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s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739348" name="Rectangle 51"/>
            <p:cNvSpPr>
              <a:spLocks noChangeArrowheads="1"/>
            </p:cNvSpPr>
            <p:nvPr/>
          </p:nvSpPr>
          <p:spPr bwMode="auto">
            <a:xfrm>
              <a:off x="2244" y="1417"/>
              <a:ext cx="1161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investment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739349" name="Rectangle 52"/>
            <p:cNvSpPr>
              <a:spLocks noChangeArrowheads="1"/>
            </p:cNvSpPr>
            <p:nvPr/>
          </p:nvSpPr>
          <p:spPr bwMode="auto">
            <a:xfrm>
              <a:off x="5778" y="1055"/>
              <a:ext cx="454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year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739350" name="Rectangle 53"/>
            <p:cNvSpPr>
              <a:spLocks noChangeArrowheads="1"/>
            </p:cNvSpPr>
            <p:nvPr/>
          </p:nvSpPr>
          <p:spPr bwMode="auto">
            <a:xfrm>
              <a:off x="5711" y="1055"/>
              <a:ext cx="66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739351" name="Rectangle 54"/>
            <p:cNvSpPr>
              <a:spLocks noChangeArrowheads="1"/>
            </p:cNvSpPr>
            <p:nvPr/>
          </p:nvSpPr>
          <p:spPr bwMode="auto">
            <a:xfrm>
              <a:off x="5039" y="1055"/>
              <a:ext cx="691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during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739352" name="Rectangle 55"/>
            <p:cNvSpPr>
              <a:spLocks noChangeArrowheads="1"/>
            </p:cNvSpPr>
            <p:nvPr/>
          </p:nvSpPr>
          <p:spPr bwMode="auto">
            <a:xfrm>
              <a:off x="4987" y="1055"/>
              <a:ext cx="66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739353" name="Rectangle 56"/>
            <p:cNvSpPr>
              <a:spLocks noChangeArrowheads="1"/>
            </p:cNvSpPr>
            <p:nvPr/>
          </p:nvSpPr>
          <p:spPr bwMode="auto">
            <a:xfrm>
              <a:off x="3996" y="1055"/>
              <a:ext cx="1027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generated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739354" name="Rectangle 57"/>
            <p:cNvSpPr>
              <a:spLocks noChangeArrowheads="1"/>
            </p:cNvSpPr>
            <p:nvPr/>
          </p:nvSpPr>
          <p:spPr bwMode="auto">
            <a:xfrm>
              <a:off x="3479" y="1055"/>
              <a:ext cx="535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cash 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739355" name="Rectangle 58"/>
            <p:cNvSpPr>
              <a:spLocks noChangeArrowheads="1"/>
            </p:cNvSpPr>
            <p:nvPr/>
          </p:nvSpPr>
          <p:spPr bwMode="auto">
            <a:xfrm>
              <a:off x="2178" y="1218"/>
              <a:ext cx="66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739356" name="Rectangle 59"/>
            <p:cNvSpPr>
              <a:spLocks noChangeArrowheads="1"/>
            </p:cNvSpPr>
            <p:nvPr/>
          </p:nvSpPr>
          <p:spPr bwMode="auto">
            <a:xfrm>
              <a:off x="1986" y="1218"/>
              <a:ext cx="66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739357" name="Rectangle 60"/>
            <p:cNvSpPr>
              <a:spLocks noChangeArrowheads="1"/>
            </p:cNvSpPr>
            <p:nvPr/>
          </p:nvSpPr>
          <p:spPr bwMode="auto">
            <a:xfrm>
              <a:off x="1520" y="1218"/>
              <a:ext cx="485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ratio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739358" name="Rectangle 61"/>
            <p:cNvSpPr>
              <a:spLocks noChangeArrowheads="1"/>
            </p:cNvSpPr>
            <p:nvPr/>
          </p:nvSpPr>
          <p:spPr bwMode="auto">
            <a:xfrm>
              <a:off x="1210" y="1218"/>
              <a:ext cx="330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by 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739359" name="Rectangle 62"/>
            <p:cNvSpPr>
              <a:spLocks noChangeArrowheads="1"/>
            </p:cNvSpPr>
            <p:nvPr/>
          </p:nvSpPr>
          <p:spPr bwMode="auto">
            <a:xfrm>
              <a:off x="1150" y="1218"/>
              <a:ext cx="66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277504" name="Rectangle 63"/>
            <p:cNvSpPr>
              <a:spLocks noChangeArrowheads="1"/>
            </p:cNvSpPr>
            <p:nvPr/>
          </p:nvSpPr>
          <p:spPr bwMode="auto">
            <a:xfrm>
              <a:off x="145" y="1218"/>
              <a:ext cx="1042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 dirty="0">
                  <a:solidFill>
                    <a:srgbClr val="FFFFFF"/>
                  </a:solidFill>
                  <a:latin typeface="Times New Roman" panose="02020603050405020304" pitchFamily="18" charset="0"/>
                </a:rPr>
                <a:t>Measured</a:t>
              </a:r>
              <a:endParaRPr lang="en-US" altLang="en-US" sz="1842" dirty="0">
                <a:solidFill>
                  <a:srgbClr val="FFFFFF"/>
                </a:solidFill>
              </a:endParaRPr>
            </a:p>
          </p:txBody>
        </p:sp>
        <p:sp>
          <p:nvSpPr>
            <p:cNvPr id="277505" name="Rectangle 64"/>
            <p:cNvSpPr>
              <a:spLocks noChangeArrowheads="1"/>
            </p:cNvSpPr>
            <p:nvPr/>
          </p:nvSpPr>
          <p:spPr bwMode="auto">
            <a:xfrm>
              <a:off x="3553" y="2547"/>
              <a:ext cx="145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Symbol" panose="05050102010706020507" pitchFamily="18" charset="2"/>
                </a:rPr>
                <a:t>=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277508" name="Rectangle 65"/>
            <p:cNvSpPr>
              <a:spLocks noChangeArrowheads="1"/>
            </p:cNvSpPr>
            <p:nvPr/>
          </p:nvSpPr>
          <p:spPr bwMode="auto">
            <a:xfrm>
              <a:off x="5371" y="2163"/>
              <a:ext cx="145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Symbol" panose="05050102010706020507" pitchFamily="18" charset="2"/>
                </a:rPr>
                <a:t>+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277509" name="Rectangle 66"/>
            <p:cNvSpPr>
              <a:spLocks noChangeArrowheads="1"/>
            </p:cNvSpPr>
            <p:nvPr/>
          </p:nvSpPr>
          <p:spPr bwMode="auto">
            <a:xfrm>
              <a:off x="3545" y="2163"/>
              <a:ext cx="145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Symbol" panose="05050102010706020507" pitchFamily="18" charset="2"/>
                </a:rPr>
                <a:t>=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  <p:sp>
          <p:nvSpPr>
            <p:cNvPr id="277511" name="Rectangle 67"/>
            <p:cNvSpPr>
              <a:spLocks noChangeArrowheads="1"/>
            </p:cNvSpPr>
            <p:nvPr/>
          </p:nvSpPr>
          <p:spPr bwMode="auto">
            <a:xfrm>
              <a:off x="2045" y="1195"/>
              <a:ext cx="145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35614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74">
                  <a:solidFill>
                    <a:srgbClr val="FFFFFF"/>
                  </a:solidFill>
                  <a:latin typeface="Symbol" panose="05050102010706020507" pitchFamily="18" charset="2"/>
                </a:rPr>
                <a:t>=</a:t>
              </a:r>
              <a:endParaRPr lang="en-US" altLang="en-US" sz="1842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654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Eniac</a:t>
            </a:r>
            <a:r>
              <a:rPr lang="en-US" dirty="0" smtClean="0"/>
              <a:t>									1946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0018" y="1440547"/>
            <a:ext cx="7577974" cy="526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913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1026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21891" name="Group 1027"/>
          <p:cNvGrpSpPr>
            <a:grpSpLocks/>
          </p:cNvGrpSpPr>
          <p:nvPr/>
        </p:nvGrpSpPr>
        <p:grpSpPr bwMode="auto">
          <a:xfrm>
            <a:off x="3764447" y="1306561"/>
            <a:ext cx="5208299" cy="5537970"/>
            <a:chOff x="1680" y="816"/>
            <a:chExt cx="3204" cy="3406"/>
          </a:xfrm>
        </p:grpSpPr>
        <p:pic>
          <p:nvPicPr>
            <p:cNvPr id="421892" name="Picture 1028" descr="BFB_VLSI_71-7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80" y="816"/>
              <a:ext cx="3081" cy="3406"/>
            </a:xfrm>
            <a:prstGeom prst="rect">
              <a:avLst/>
            </a:prstGeom>
            <a:noFill/>
          </p:spPr>
        </p:pic>
        <p:sp>
          <p:nvSpPr>
            <p:cNvPr id="421893" name="Text Box 1029"/>
            <p:cNvSpPr txBox="1">
              <a:spLocks noChangeArrowheads="1"/>
            </p:cNvSpPr>
            <p:nvPr/>
          </p:nvSpPr>
          <p:spPr bwMode="auto">
            <a:xfrm>
              <a:off x="2333" y="1649"/>
              <a:ext cx="710" cy="4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en-US" sz="3684" dirty="0">
                  <a:solidFill>
                    <a:srgbClr val="CF0E30"/>
                  </a:solidFill>
                </a:rPr>
                <a:t>1973</a:t>
              </a:r>
              <a:endParaRPr lang="en-US" sz="3684" dirty="0">
                <a:solidFill>
                  <a:srgbClr val="FFFFFF"/>
                </a:solidFill>
              </a:endParaRPr>
            </a:p>
          </p:txBody>
        </p:sp>
        <p:sp>
          <p:nvSpPr>
            <p:cNvPr id="421894" name="Text Box 1030"/>
            <p:cNvSpPr txBox="1">
              <a:spLocks noChangeArrowheads="1"/>
            </p:cNvSpPr>
            <p:nvPr/>
          </p:nvSpPr>
          <p:spPr bwMode="auto">
            <a:xfrm>
              <a:off x="4174" y="2037"/>
              <a:ext cx="710" cy="4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en-US" sz="3684">
                  <a:solidFill>
                    <a:srgbClr val="CF0E30"/>
                  </a:solidFill>
                </a:rPr>
                <a:t>1974</a:t>
              </a:r>
              <a:endParaRPr lang="en-US" sz="3684">
                <a:solidFill>
                  <a:srgbClr val="FFFFFF"/>
                </a:solidFill>
              </a:endParaRPr>
            </a:p>
          </p:txBody>
        </p:sp>
        <p:sp>
          <p:nvSpPr>
            <p:cNvPr id="421895" name="Text Box 1031"/>
            <p:cNvSpPr txBox="1">
              <a:spLocks noChangeArrowheads="1"/>
            </p:cNvSpPr>
            <p:nvPr/>
          </p:nvSpPr>
          <p:spPr bwMode="auto">
            <a:xfrm>
              <a:off x="1822" y="2086"/>
              <a:ext cx="710" cy="4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en-US" sz="3684">
                  <a:solidFill>
                    <a:srgbClr val="CF0E30"/>
                  </a:solidFill>
                </a:rPr>
                <a:t>1972</a:t>
              </a:r>
              <a:endParaRPr lang="en-US" sz="3684">
                <a:solidFill>
                  <a:srgbClr val="FFFFFF"/>
                </a:solidFill>
              </a:endParaRPr>
            </a:p>
          </p:txBody>
        </p:sp>
        <p:sp>
          <p:nvSpPr>
            <p:cNvPr id="421896" name="Text Box 1032"/>
            <p:cNvSpPr txBox="1">
              <a:spLocks noChangeArrowheads="1"/>
            </p:cNvSpPr>
            <p:nvPr/>
          </p:nvSpPr>
          <p:spPr bwMode="auto">
            <a:xfrm>
              <a:off x="2542" y="3045"/>
              <a:ext cx="710" cy="4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en-US" sz="3684">
                  <a:solidFill>
                    <a:srgbClr val="CF0E30"/>
                  </a:solidFill>
                </a:rPr>
                <a:t>1975</a:t>
              </a:r>
              <a:endParaRPr lang="en-US" sz="3684">
                <a:solidFill>
                  <a:srgbClr val="FFFFFF"/>
                </a:solidFill>
              </a:endParaRPr>
            </a:p>
          </p:txBody>
        </p:sp>
        <p:sp>
          <p:nvSpPr>
            <p:cNvPr id="421897" name="Text Box 1033"/>
            <p:cNvSpPr txBox="1">
              <a:spLocks noChangeArrowheads="1"/>
            </p:cNvSpPr>
            <p:nvPr/>
          </p:nvSpPr>
          <p:spPr bwMode="auto">
            <a:xfrm>
              <a:off x="3741" y="3669"/>
              <a:ext cx="710" cy="4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en-US" sz="3684">
                  <a:solidFill>
                    <a:srgbClr val="CF0E30"/>
                  </a:solidFill>
                </a:rPr>
                <a:t>1971</a:t>
              </a:r>
              <a:endParaRPr lang="en-US" sz="3684">
                <a:solidFill>
                  <a:srgbClr val="FFFFFF"/>
                </a:solidFill>
              </a:endParaRPr>
            </a:p>
          </p:txBody>
        </p:sp>
      </p:grpSp>
      <p:sp>
        <p:nvSpPr>
          <p:cNvPr id="421898" name="Text Box 1034"/>
          <p:cNvSpPr txBox="1">
            <a:spLocks noChangeArrowheads="1"/>
          </p:cNvSpPr>
          <p:nvPr/>
        </p:nvSpPr>
        <p:spPr bwMode="auto">
          <a:xfrm>
            <a:off x="116491" y="599231"/>
            <a:ext cx="60580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EAEC5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Profitability vs. Investment</a:t>
            </a:r>
          </a:p>
        </p:txBody>
      </p:sp>
    </p:spTree>
    <p:extLst>
      <p:ext uri="{BB962C8B-B14F-4D97-AF65-F5344CB8AC3E}">
        <p14:creationId xmlns:p14="http://schemas.microsoft.com/office/powerpoint/2010/main" val="396441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Profitability vs. Investment in the Computer Industry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obvious that with the shrinking technology, it is getting more expensive to move to the next generation process technology.</a:t>
            </a:r>
          </a:p>
          <a:p>
            <a:r>
              <a:rPr lang="en-US" dirty="0" smtClean="0"/>
              <a:t>It is also obvious that the manufacturing cost as well as the sales price of processing chips is decreasing rapidly.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1805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Diminishing Profitability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79" y="246826"/>
            <a:ext cx="7056130" cy="630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502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4502" dirty="0">
                <a:solidFill>
                  <a:srgbClr val="FFFF00"/>
                </a:solidFill>
              </a:rPr>
              <a:t>With these observations, what should the dominant chip manufacturers (Intel, IBM, TI, TSMC, Samsung, AMD, etc.) do?</a:t>
            </a:r>
          </a:p>
        </p:txBody>
      </p:sp>
    </p:spTree>
    <p:extLst>
      <p:ext uri="{BB962C8B-B14F-4D97-AF65-F5344CB8AC3E}">
        <p14:creationId xmlns:p14="http://schemas.microsoft.com/office/powerpoint/2010/main" val="9711699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Instructions Per Second (IPS)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IPS = No. of cores x (No. of cycles/Sec.) x (Instructions/cycle)</a:t>
            </a:r>
          </a:p>
          <a:p>
            <a:endParaRPr lang="en-US" dirty="0"/>
          </a:p>
          <a:p>
            <a:r>
              <a:rPr lang="en-US" dirty="0"/>
              <a:t>E</a:t>
            </a:r>
            <a:r>
              <a:rPr lang="en-US" dirty="0" smtClean="0"/>
              <a:t>xample: Digital Equipment Corporation</a:t>
            </a:r>
          </a:p>
          <a:p>
            <a:pPr lvl="1"/>
            <a:r>
              <a:rPr lang="en-US" dirty="0" smtClean="0"/>
              <a:t>VAX 11/780, 5Mhz</a:t>
            </a:r>
          </a:p>
          <a:p>
            <a:pPr lvl="1"/>
            <a:r>
              <a:rPr lang="en-US" dirty="0" smtClean="0"/>
              <a:t>Cost $250,000                         1977</a:t>
            </a:r>
          </a:p>
          <a:p>
            <a:pPr lvl="1"/>
            <a:endParaRPr lang="en-US" dirty="0" smtClean="0"/>
          </a:p>
          <a:p>
            <a:pPr lvl="0">
              <a:lnSpc>
                <a:spcPct val="150000"/>
              </a:lnSpc>
              <a:buClr>
                <a:srgbClr val="EAEC5E"/>
              </a:buClr>
            </a:pPr>
            <a:r>
              <a:rPr lang="en-US" dirty="0">
                <a:solidFill>
                  <a:srgbClr val="FFFFFF"/>
                </a:solidFill>
              </a:rPr>
              <a:t>IPS = 1x5x10⁶(</a:t>
            </a:r>
            <a:r>
              <a:rPr lang="en-US" dirty="0" smtClean="0">
                <a:solidFill>
                  <a:srgbClr val="FFFFFF"/>
                </a:solidFill>
              </a:rPr>
              <a:t>cycles/sec)x0.2(Instructions/cycle)</a:t>
            </a:r>
            <a:endParaRPr lang="en-US" dirty="0">
              <a:solidFill>
                <a:srgbClr val="FFFFFF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rgbClr val="FFFFFF"/>
                </a:solidFill>
              </a:rPr>
              <a:t>=1x10⁶(Instructions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chemeClr val="tx2"/>
                </a:solidFill>
              </a:rPr>
              <a:t>⁖ The first 1.0 MIPS machine</a:t>
            </a:r>
          </a:p>
          <a:p>
            <a:pPr marL="457200" lvl="1" indent="0">
              <a:buNone/>
            </a:pP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3238052" y="4077148"/>
            <a:ext cx="1581374" cy="10758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98875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Instructions Per Clock-cycle per second (</a:t>
            </a:r>
            <a:r>
              <a:rPr lang="en-US" sz="3200" dirty="0"/>
              <a:t>IPS) (Microprocessor CPU’S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334652" y="2290707"/>
          <a:ext cx="11434797" cy="2468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Worksheet" r:id="rId4" imgW="8382176" imgH="1809750" progId="Excel.Sheet.12">
                  <p:embed/>
                </p:oleObj>
              </mc:Choice>
              <mc:Fallback>
                <p:oleObj name="Worksheet" r:id="rId4" imgW="8382176" imgH="18097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4652" y="2290707"/>
                        <a:ext cx="11434797" cy="2468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36000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Instructions Per Clock-cycle per second (</a:t>
            </a:r>
            <a:r>
              <a:rPr lang="en-US" sz="3200" dirty="0"/>
              <a:t>IPS) (Microprocessor CPU’S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87338" y="1670050"/>
          <a:ext cx="11434762" cy="253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Worksheet" r:id="rId4" imgW="8382176" imgH="1857375" progId="Excel.Sheet.12">
                  <p:embed/>
                </p:oleObj>
              </mc:Choice>
              <mc:Fallback>
                <p:oleObj name="Worksheet" r:id="rId4" imgW="8382176" imgH="185737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7338" y="1670050"/>
                        <a:ext cx="11434762" cy="2533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86946" y="4684293"/>
          <a:ext cx="11434797" cy="954439"/>
        </p:xfrm>
        <a:graphic>
          <a:graphicData uri="http://schemas.openxmlformats.org/drawingml/2006/table">
            <a:tbl>
              <a:tblPr/>
              <a:tblGrid>
                <a:gridCol w="2586803"/>
                <a:gridCol w="2374486"/>
                <a:gridCol w="2703795"/>
                <a:gridCol w="3262751"/>
                <a:gridCol w="506962"/>
              </a:tblGrid>
              <a:tr h="1943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Processor / System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MIPS and Frequency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(IPS / clock cycles per second)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(IPS / clock cycles per second / cores)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Year*</a:t>
                      </a:r>
                      <a:endParaRPr lang="en-US" sz="1000" b="1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</a:tr>
              <a:tr h="1943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r>
                        <a:rPr 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Nvidia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Ge-Force RTX-2080T.I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100" b="0" i="0" u="none" strike="noStrike" dirty="0" smtClean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76,000,000 MIPs at 1.5 GHz</a:t>
                      </a:r>
                      <a:endParaRPr lang="en-US" sz="11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100" b="0" i="0" u="none" strike="noStrike" dirty="0" smtClean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50,666.7</a:t>
                      </a:r>
                      <a:endParaRPr lang="en-US" sz="11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11.6</a:t>
                      </a:r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100" b="0" i="0" u="none" strike="noStrike" dirty="0" smtClean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  <a:endParaRPr lang="en-US" sz="11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1943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r>
                        <a:rPr 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Nvidia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Quadro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RTX-2080T.I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100" b="0" i="0" u="none" strike="noStrike" dirty="0" smtClean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78,000,000 MIPS at 1.6 GHz</a:t>
                      </a:r>
                      <a:endParaRPr lang="en-US" sz="11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48750.0</a:t>
                      </a:r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11.2</a:t>
                      </a:r>
                      <a:endParaRPr lang="en-US" sz="11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100" b="0" i="0" u="none" strike="noStrike" dirty="0" smtClean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  <a:endParaRPr lang="en-US" sz="11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1943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sng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  <a:r>
                        <a:rPr lang="en-US" sz="1100" b="0" i="0" u="sng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Nvidia</a:t>
                      </a:r>
                      <a:r>
                        <a:rPr lang="en-US" sz="1100" b="0" i="0" u="sng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1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DGX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100" b="0" i="0" u="none" strike="noStrike" dirty="0" smtClean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500,000,000 MFLOPs</a:t>
                      </a:r>
                      <a:r>
                        <a:rPr lang="en-US" sz="1100" b="0" i="0" u="none" strike="noStrike" baseline="0" dirty="0" smtClean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at 1.46 GHz</a:t>
                      </a:r>
                      <a:endParaRPr lang="en-US" sz="11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357142.9</a:t>
                      </a:r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17.4</a:t>
                      </a:r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100" b="0" i="0" u="none" strike="noStrike" dirty="0" smtClean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  <a:endParaRPr lang="en-US" sz="11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90" y="5591906"/>
            <a:ext cx="7693819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464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7" y="19595"/>
            <a:ext cx="11585221" cy="1224723"/>
          </a:xfrm>
        </p:spPr>
        <p:txBody>
          <a:bodyPr/>
          <a:lstStyle/>
          <a:p>
            <a:r>
              <a:rPr lang="en-US" dirty="0" smtClean="0"/>
              <a:t>Impact of Changing Customer Demand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789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6" y="19595"/>
            <a:ext cx="11537466" cy="1224723"/>
          </a:xfrm>
        </p:spPr>
        <p:txBody>
          <a:bodyPr/>
          <a:lstStyle/>
          <a:p>
            <a:r>
              <a:rPr lang="en-US" dirty="0" smtClean="0"/>
              <a:t>Intel                                                    			2008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2008 the average selling price for all products continued to decline</a:t>
            </a:r>
          </a:p>
          <a:p>
            <a:r>
              <a:rPr lang="en-US" dirty="0" smtClean="0"/>
              <a:t>The revenues for the mobility group as contrasted to the digital enterprise group continued to increase</a:t>
            </a:r>
          </a:p>
        </p:txBody>
      </p:sp>
      <p:pic>
        <p:nvPicPr>
          <p:cNvPr id="6983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7606" y="4246489"/>
            <a:ext cx="7481455" cy="242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477520" y="4910362"/>
            <a:ext cx="2542580" cy="7054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40" dirty="0">
                <a:solidFill>
                  <a:srgbClr val="FFFFFF"/>
                </a:solidFill>
              </a:rPr>
              <a:t>Percentage of Revenue</a:t>
            </a:r>
          </a:p>
          <a:p>
            <a:pPr algn="ctr"/>
            <a:r>
              <a:rPr lang="en-US" sz="1940" dirty="0">
                <a:solidFill>
                  <a:srgbClr val="FFFFFF"/>
                </a:solidFill>
              </a:rPr>
              <a:t>(Dollars in Millions)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42545" y="7174074"/>
            <a:ext cx="5449454" cy="304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33" dirty="0">
                <a:solidFill>
                  <a:srgbClr val="FFFFFF"/>
                </a:solidFill>
              </a:rPr>
              <a:t>Intel 2008 Annual Report and 10-K, http://www.intc.com/annuals.cfm</a:t>
            </a:r>
          </a:p>
        </p:txBody>
      </p:sp>
    </p:spTree>
    <p:extLst>
      <p:ext uri="{BB962C8B-B14F-4D97-AF65-F5344CB8AC3E}">
        <p14:creationId xmlns:p14="http://schemas.microsoft.com/office/powerpoint/2010/main" val="11683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52" y="0"/>
            <a:ext cx="11647594" cy="1224723"/>
          </a:xfrm>
        </p:spPr>
        <p:txBody>
          <a:bodyPr/>
          <a:lstStyle/>
          <a:p>
            <a:r>
              <a:rPr lang="en-US" dirty="0" smtClean="0"/>
              <a:t>Intel Research and Development	2011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511" y="1557806"/>
            <a:ext cx="6455970" cy="514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44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989" y="139697"/>
            <a:ext cx="10972031" cy="1143541"/>
          </a:xfrm>
        </p:spPr>
        <p:txBody>
          <a:bodyPr/>
          <a:lstStyle/>
          <a:p>
            <a:r>
              <a:rPr lang="en-US" dirty="0" smtClean="0"/>
              <a:t>Super Computers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43883" y="1558469"/>
            <a:ext cx="5385953" cy="639993"/>
          </a:xfrm>
        </p:spPr>
        <p:txBody>
          <a:bodyPr/>
          <a:lstStyle/>
          <a:p>
            <a:r>
              <a:rPr lang="en-US" sz="3200" dirty="0" smtClean="0"/>
              <a:t>Control Data                    1964</a:t>
            </a:r>
            <a:endParaRPr lang="en-US" sz="32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3214" y="2278883"/>
            <a:ext cx="5335821" cy="391421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5844973" y="1558469"/>
            <a:ext cx="5892937" cy="639993"/>
          </a:xfrm>
        </p:spPr>
        <p:txBody>
          <a:bodyPr/>
          <a:lstStyle/>
          <a:p>
            <a:r>
              <a:rPr lang="en-US" sz="3200" dirty="0" smtClean="0"/>
              <a:t>   Cray                                1990</a:t>
            </a:r>
            <a:endParaRPr lang="en-US" sz="3200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872966" y="2278883"/>
            <a:ext cx="6011565" cy="391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280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961" y="0"/>
            <a:ext cx="12191999" cy="1224723"/>
          </a:xfrm>
        </p:spPr>
        <p:txBody>
          <a:bodyPr/>
          <a:lstStyle/>
          <a:p>
            <a:r>
              <a:rPr lang="en-US" dirty="0" smtClean="0"/>
              <a:t>Intel Capital Additions </a:t>
            </a:r>
            <a:br>
              <a:rPr lang="en-US" dirty="0" smtClean="0"/>
            </a:br>
            <a:r>
              <a:rPr lang="en-US" dirty="0" smtClean="0"/>
              <a:t>to Property, Plant and Equipment				2011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77" y="1557806"/>
            <a:ext cx="6221207" cy="495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846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 2011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A new fab costs approximately $3-4B or more</a:t>
            </a:r>
          </a:p>
          <a:p>
            <a:r>
              <a:rPr lang="en-US" sz="3400" dirty="0">
                <a:solidFill>
                  <a:schemeClr val="tx2"/>
                </a:solidFill>
              </a:rPr>
              <a:t>Should Intel Continue to Invest In Creating New Fabrication Facilities?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9803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93" y="-157455"/>
            <a:ext cx="12020423" cy="1450878"/>
          </a:xfrm>
        </p:spPr>
        <p:txBody>
          <a:bodyPr/>
          <a:lstStyle/>
          <a:p>
            <a:r>
              <a:rPr lang="en-US" dirty="0" smtClean="0"/>
              <a:t>Intel Research &amp; Development              		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marL="0" indent="0" algn="ctr">
              <a:buNone/>
            </a:pPr>
            <a:endParaRPr lang="en-US" sz="10667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276" y="1431436"/>
            <a:ext cx="5585055" cy="514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91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6" y="19595"/>
            <a:ext cx="11693399" cy="1224723"/>
          </a:xfrm>
        </p:spPr>
        <p:txBody>
          <a:bodyPr/>
          <a:lstStyle/>
          <a:p>
            <a:r>
              <a:rPr lang="en-US" dirty="0" smtClean="0"/>
              <a:t>Intel 		 							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marL="0" indent="0" algn="ctr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108" y="1561112"/>
            <a:ext cx="4990932" cy="477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83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6" y="19595"/>
            <a:ext cx="11481183" cy="1224723"/>
          </a:xfrm>
        </p:spPr>
        <p:txBody>
          <a:bodyPr/>
          <a:lstStyle/>
          <a:p>
            <a:r>
              <a:rPr lang="en-US" dirty="0" smtClean="0"/>
              <a:t>Obama at Intel 							   2012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4055" y="1530194"/>
            <a:ext cx="9075870" cy="51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765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171" y="19595"/>
            <a:ext cx="11936659" cy="1224723"/>
          </a:xfrm>
        </p:spPr>
        <p:txBody>
          <a:bodyPr/>
          <a:lstStyle/>
          <a:p>
            <a:r>
              <a:rPr lang="en-US" dirty="0" smtClean="0"/>
              <a:t>Intel cancels 14nm Fab 42 in AZ, due to increasing competition from ARM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362" y="1404738"/>
            <a:ext cx="9104275" cy="50154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67154" y="6420179"/>
            <a:ext cx="3368764" cy="384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42" dirty="0">
                <a:solidFill>
                  <a:srgbClr val="FFFFFF"/>
                </a:solidFill>
              </a:rPr>
              <a:t>January 2014, ExtremeTech.com</a:t>
            </a:r>
          </a:p>
        </p:txBody>
      </p:sp>
    </p:spTree>
    <p:extLst>
      <p:ext uri="{BB962C8B-B14F-4D97-AF65-F5344CB8AC3E}">
        <p14:creationId xmlns:p14="http://schemas.microsoft.com/office/powerpoint/2010/main" val="41132476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502" dirty="0">
                <a:solidFill>
                  <a:srgbClr val="FFFF00"/>
                </a:solidFill>
              </a:rPr>
              <a:t>How did Intel maintain it’s revenue stream?</a:t>
            </a:r>
          </a:p>
          <a:p>
            <a:pPr marL="0" indent="0">
              <a:buNone/>
            </a:pPr>
            <a:r>
              <a:rPr lang="en-US" dirty="0" smtClean="0"/>
              <a:t>It Retrofitted two existing plants in Chandler Arizona</a:t>
            </a:r>
          </a:p>
          <a:p>
            <a:pPr lvl="1"/>
            <a:r>
              <a:rPr lang="en-US" dirty="0" smtClean="0"/>
              <a:t>22nm &gt;&gt;&gt; 14 nm (Fab 22 &amp; Fab 32)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18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80522" y="2825194"/>
            <a:ext cx="10362045" cy="1362828"/>
          </a:xfrm>
        </p:spPr>
        <p:txBody>
          <a:bodyPr/>
          <a:lstStyle/>
          <a:p>
            <a:r>
              <a:rPr lang="en-US" dirty="0" smtClean="0"/>
              <a:t>Is there another revenue stream?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6292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6" y="19595"/>
            <a:ext cx="11142761" cy="1224723"/>
          </a:xfrm>
        </p:spPr>
        <p:txBody>
          <a:bodyPr/>
          <a:lstStyle/>
          <a:p>
            <a:r>
              <a:rPr lang="en-US" dirty="0" smtClean="0"/>
              <a:t>Intel                                                      </a:t>
            </a:r>
            <a:r>
              <a:rPr lang="en-US" dirty="0"/>
              <a:t>	</a:t>
            </a:r>
            <a:r>
              <a:rPr lang="en-US" dirty="0" smtClean="0"/>
              <a:t>	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Intel again delays 10nm technology. It will depend on revenue increase from Windows 10 and its new </a:t>
            </a:r>
            <a:r>
              <a:rPr lang="en-US" dirty="0" err="1" smtClean="0"/>
              <a:t>Skylake</a:t>
            </a:r>
            <a:r>
              <a:rPr lang="en-US" dirty="0" smtClean="0"/>
              <a:t> processor.</a:t>
            </a:r>
          </a:p>
          <a:p>
            <a:r>
              <a:rPr lang="en-US" dirty="0" smtClean="0"/>
              <a:t>The second generation of 14nm production technology had significant yield improvements.</a:t>
            </a:r>
          </a:p>
          <a:p>
            <a:r>
              <a:rPr lang="en-US" dirty="0" smtClean="0"/>
              <a:t>At the same time, Intel moved to purchase Altera so it could shift from PC’s to mobile devices.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84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Intel’s $7B Investment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547" y="1635772"/>
            <a:ext cx="7864863" cy="46974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26987" y="6486178"/>
            <a:ext cx="3492563" cy="384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42" dirty="0">
                <a:solidFill>
                  <a:srgbClr val="FFFFFF"/>
                </a:solidFill>
              </a:rPr>
              <a:t>Wall Street Journal, Feb. 8</a:t>
            </a:r>
            <a:r>
              <a:rPr lang="en-US" sz="1842" baseline="30000" dirty="0">
                <a:solidFill>
                  <a:srgbClr val="FFFFFF"/>
                </a:solidFill>
              </a:rPr>
              <a:t>th</a:t>
            </a:r>
            <a:r>
              <a:rPr lang="en-US" sz="1842" dirty="0">
                <a:solidFill>
                  <a:srgbClr val="FFFFFF"/>
                </a:solidFill>
              </a:rPr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4052216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BM System/360 Model 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0365" y="2782456"/>
            <a:ext cx="1663700" cy="115782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093342" y="3866423"/>
            <a:ext cx="1828800" cy="552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55" b="1" dirty="0">
                <a:solidFill>
                  <a:srgbClr val="FFFFFF"/>
                </a:solidFill>
                <a:latin typeface="Book Antiqua" pitchFamily="18" charset="0"/>
              </a:rPr>
              <a:t>IBM 360 Model  75 (1965)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10182" y="2272447"/>
            <a:ext cx="2336800" cy="323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55" b="1" dirty="0">
                <a:solidFill>
                  <a:srgbClr val="FFFFFF"/>
                </a:solidFill>
                <a:latin typeface="Book Antiqua" pitchFamily="18" charset="0"/>
              </a:rPr>
              <a:t>VAX-11/780 (1980)</a:t>
            </a:r>
          </a:p>
        </p:txBody>
      </p:sp>
      <p:cxnSp>
        <p:nvCxnSpPr>
          <p:cNvPr id="15" name="Curved Connector 14"/>
          <p:cNvCxnSpPr/>
          <p:nvPr/>
        </p:nvCxnSpPr>
        <p:spPr>
          <a:xfrm rot="5400000">
            <a:off x="2493818" y="4722091"/>
            <a:ext cx="2124364" cy="1016000"/>
          </a:xfrm>
          <a:prstGeom prst="curved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 descr="http://www.sciencephoto.com/images/showFullWatermarked.html/T450168-NERSC_supercomputers-SPL.jpg?id=844500168"/>
          <p:cNvPicPr>
            <a:picLocks noChangeAspect="1" noChangeArrowheads="1"/>
          </p:cNvPicPr>
          <p:nvPr/>
        </p:nvPicPr>
        <p:blipFill>
          <a:blip r:embed="rId3" cstate="print"/>
          <a:srcRect b="10682"/>
          <a:stretch>
            <a:fillRect/>
          </a:stretch>
        </p:blipFill>
        <p:spPr bwMode="auto">
          <a:xfrm>
            <a:off x="5818910" y="4629728"/>
            <a:ext cx="2438400" cy="1230354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5818910" y="5830455"/>
            <a:ext cx="2438400" cy="323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55" b="1" dirty="0">
                <a:solidFill>
                  <a:srgbClr val="FFFFFF"/>
                </a:solidFill>
                <a:latin typeface="Book Antiqua" pitchFamily="18" charset="0"/>
              </a:rPr>
              <a:t>Cray T3E (1995)</a:t>
            </a:r>
          </a:p>
        </p:txBody>
      </p:sp>
      <p:pic>
        <p:nvPicPr>
          <p:cNvPr id="1038" name="Picture 14" descr="http://www.schwimmerlegal.com/cloud%20computing.GIF"/>
          <p:cNvPicPr>
            <a:picLocks noChangeAspect="1" noChangeArrowheads="1"/>
          </p:cNvPicPr>
          <p:nvPr/>
        </p:nvPicPr>
        <p:blipFill>
          <a:blip r:embed="rId4" cstate="print"/>
          <a:srcRect t="8597"/>
          <a:stretch>
            <a:fillRect/>
          </a:stretch>
        </p:blipFill>
        <p:spPr bwMode="auto">
          <a:xfrm>
            <a:off x="8682183" y="2967182"/>
            <a:ext cx="2239434" cy="1620303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8694498" y="4571872"/>
            <a:ext cx="2336800" cy="323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55" b="1" dirty="0">
                <a:solidFill>
                  <a:srgbClr val="FFFFFF"/>
                </a:solidFill>
                <a:latin typeface="Book Antiqua" pitchFamily="18" charset="0"/>
              </a:rPr>
              <a:t>Cloud Computing (2010)</a:t>
            </a:r>
          </a:p>
        </p:txBody>
      </p:sp>
      <p:cxnSp>
        <p:nvCxnSpPr>
          <p:cNvPr id="34" name="Curved Connector 33"/>
          <p:cNvCxnSpPr/>
          <p:nvPr/>
        </p:nvCxnSpPr>
        <p:spPr>
          <a:xfrm rot="16200000" flipV="1">
            <a:off x="9190182" y="1812636"/>
            <a:ext cx="1200727" cy="1108363"/>
          </a:xfrm>
          <a:prstGeom prst="curved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0" descr="http://www.webmythology.com/Equipment/vax11-7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4000" y="1027546"/>
            <a:ext cx="2320325" cy="1320176"/>
          </a:xfrm>
          <a:prstGeom prst="rect">
            <a:avLst/>
          </a:prstGeom>
          <a:noFill/>
        </p:spPr>
      </p:pic>
      <p:cxnSp>
        <p:nvCxnSpPr>
          <p:cNvPr id="29" name="Curved Connector 28"/>
          <p:cNvCxnSpPr/>
          <p:nvPr/>
        </p:nvCxnSpPr>
        <p:spPr>
          <a:xfrm rot="5400000">
            <a:off x="4248727" y="2967182"/>
            <a:ext cx="2493819" cy="1200727"/>
          </a:xfrm>
          <a:prstGeom prst="curved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/>
          <p:nvPr/>
        </p:nvCxnSpPr>
        <p:spPr>
          <a:xfrm rot="16200000" flipV="1">
            <a:off x="6557818" y="3890819"/>
            <a:ext cx="1016000" cy="461818"/>
          </a:xfrm>
          <a:prstGeom prst="curved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0435108" y="7155421"/>
            <a:ext cx="1715939" cy="323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55" dirty="0">
                <a:solidFill>
                  <a:srgbClr val="FFFFFF"/>
                </a:solidFill>
                <a:latin typeface="Arial Narrow" pitchFamily="34" charset="0"/>
              </a:rPr>
              <a:t>http://en.wikipedia.org</a:t>
            </a:r>
          </a:p>
        </p:txBody>
      </p:sp>
      <p:pic>
        <p:nvPicPr>
          <p:cNvPr id="17" name="Content Placeholder 5" descr="Transistor_Count_and_Moore's_Law_-_2011.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77093" y="-80817"/>
            <a:ext cx="10665127" cy="7578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498561" y="5398417"/>
            <a:ext cx="25039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The line shows “Moore’s Law”: Transistor count doubles every two years.</a:t>
            </a:r>
          </a:p>
        </p:txBody>
      </p:sp>
    </p:spTree>
    <p:extLst>
      <p:ext uri="{BB962C8B-B14F-4D97-AF65-F5344CB8AC3E}">
        <p14:creationId xmlns:p14="http://schemas.microsoft.com/office/powerpoint/2010/main" val="24001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									2018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8661" y="2338782"/>
            <a:ext cx="5151780" cy="373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608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marL="0" indent="0" algn="ctr">
              <a:buNone/>
            </a:pPr>
            <a:r>
              <a:rPr lang="en-US" sz="4502" dirty="0">
                <a:solidFill>
                  <a:srgbClr val="FFFF00"/>
                </a:solidFill>
              </a:rPr>
              <a:t>Will the cost of new fabrication plants lead to oligopolies in this industry?</a:t>
            </a:r>
          </a:p>
        </p:txBody>
      </p:sp>
    </p:spTree>
    <p:extLst>
      <p:ext uri="{BB962C8B-B14F-4D97-AF65-F5344CB8AC3E}">
        <p14:creationId xmlns:p14="http://schemas.microsoft.com/office/powerpoint/2010/main" val="7222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9713" y="1557806"/>
            <a:ext cx="7538114" cy="477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70552" y="-204110"/>
            <a:ext cx="11785984" cy="14508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109681" tIns="53879" rIns="109681" bIns="53879" numCol="1" anchor="b" anchorCtr="0" compatLnSpc="1">
            <a:prstTxWarp prst="textNoShape">
              <a:avLst/>
            </a:prstTxWarp>
          </a:bodyPr>
          <a:lstStyle/>
          <a:p>
            <a:pPr defTabSz="1108422">
              <a:lnSpc>
                <a:spcPct val="90000"/>
              </a:lnSpc>
              <a:defRPr/>
            </a:pPr>
            <a:r>
              <a:rPr lang="en-US" sz="3600" b="1" kern="0" dirty="0">
                <a:solidFill>
                  <a:srgbClr val="EAEC5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Fewer companies can deliver smaller and more powerful chips (July 20, 2009)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9078" y="7230034"/>
            <a:ext cx="7887872" cy="247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70" dirty="0">
                <a:solidFill>
                  <a:srgbClr val="FFFFFF"/>
                </a:solidFill>
              </a:rPr>
              <a:t>Chris </a:t>
            </a:r>
            <a:r>
              <a:rPr lang="en-US" sz="970" dirty="0" err="1">
                <a:solidFill>
                  <a:srgbClr val="FFFFFF"/>
                </a:solidFill>
              </a:rPr>
              <a:t>Nuttall</a:t>
            </a:r>
            <a:r>
              <a:rPr lang="en-US" sz="970" dirty="0">
                <a:solidFill>
                  <a:srgbClr val="FFFFFF"/>
                </a:solidFill>
              </a:rPr>
              <a:t>. “Moore’s Law hits economic limits,” FT.com, July 20, 2009 - http://www.ft.com/cms/s/0/01c8b5aa-754e-11de-9ed5-00144feabdc0.html</a:t>
            </a:r>
          </a:p>
        </p:txBody>
      </p:sp>
    </p:spTree>
    <p:extLst>
      <p:ext uri="{BB962C8B-B14F-4D97-AF65-F5344CB8AC3E}">
        <p14:creationId xmlns:p14="http://schemas.microsoft.com/office/powerpoint/2010/main" val="196078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58" y="-157455"/>
            <a:ext cx="12105642" cy="1450878"/>
          </a:xfrm>
        </p:spPr>
        <p:txBody>
          <a:bodyPr/>
          <a:lstStyle/>
          <a:p>
            <a:r>
              <a:rPr lang="en-US" dirty="0" smtClean="0"/>
              <a:t>Fewer companies can deliver </a:t>
            </a:r>
            <a:br>
              <a:rPr lang="en-US" dirty="0" smtClean="0"/>
            </a:br>
            <a:r>
              <a:rPr lang="en-US" dirty="0" smtClean="0"/>
              <a:t>smaller and more powerful chips  	July 20, 2009</a:t>
            </a:r>
            <a:endParaRPr lang="en-US" dirty="0"/>
          </a:p>
        </p:txBody>
      </p:sp>
      <p:pic>
        <p:nvPicPr>
          <p:cNvPr id="71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9377" y="1713739"/>
            <a:ext cx="6159948" cy="486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819078" y="7230034"/>
            <a:ext cx="7887872" cy="247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70" dirty="0">
                <a:solidFill>
                  <a:srgbClr val="FFFFFF"/>
                </a:solidFill>
              </a:rPr>
              <a:t>Chris </a:t>
            </a:r>
            <a:r>
              <a:rPr lang="en-US" sz="970" dirty="0" err="1">
                <a:solidFill>
                  <a:srgbClr val="FFFFFF"/>
                </a:solidFill>
              </a:rPr>
              <a:t>Nuttall</a:t>
            </a:r>
            <a:r>
              <a:rPr lang="en-US" sz="970" dirty="0">
                <a:solidFill>
                  <a:srgbClr val="FFFFFF"/>
                </a:solidFill>
              </a:rPr>
              <a:t>. “Moore’s Law hits economic limits,” FT.com, July 20, 2009 - http://www.ft.com/cms/s/0/01c8b5aa-754e-11de-9ed5-00144feabdc0.html</a:t>
            </a:r>
          </a:p>
        </p:txBody>
      </p:sp>
    </p:spTree>
    <p:extLst>
      <p:ext uri="{BB962C8B-B14F-4D97-AF65-F5344CB8AC3E}">
        <p14:creationId xmlns:p14="http://schemas.microsoft.com/office/powerpoint/2010/main" val="383373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of Current and Future FABs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TSMC invested $9.3 billion in its Fab15 300 mm wafer manufacturing facility in Taiwan. </a:t>
            </a:r>
            <a:endParaRPr lang="en-US" dirty="0" smtClean="0"/>
          </a:p>
          <a:p>
            <a:r>
              <a:rPr lang="en-US" dirty="0" smtClean="0"/>
              <a:t>Estimates are that future FABs might cost $20 billion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4002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Foundry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987" y="1401873"/>
            <a:ext cx="11531985" cy="5105177"/>
          </a:xfrm>
        </p:spPr>
        <p:txBody>
          <a:bodyPr/>
          <a:lstStyle/>
          <a:p>
            <a:r>
              <a:rPr lang="en-US" dirty="0"/>
              <a:t>Many companies (Integrated Device Manufacturers, IDMs) design and manufacture integrated circuits (efficiency through vertical integration)</a:t>
            </a:r>
          </a:p>
          <a:p>
            <a:r>
              <a:rPr lang="en-US" dirty="0"/>
              <a:t>Today, there are many companies that:</a:t>
            </a:r>
          </a:p>
          <a:p>
            <a:pPr lvl="1"/>
            <a:r>
              <a:rPr lang="en-US" sz="2456" dirty="0"/>
              <a:t>only design devices (fabless semiconductor companies),</a:t>
            </a:r>
          </a:p>
          <a:p>
            <a:pPr lvl="1"/>
            <a:r>
              <a:rPr lang="en-US" sz="2456" dirty="0"/>
              <a:t>as well as </a:t>
            </a:r>
            <a:r>
              <a:rPr lang="en-US" sz="2456" b="1" i="1" dirty="0"/>
              <a:t>merchant foundries </a:t>
            </a:r>
            <a:r>
              <a:rPr lang="en-US" sz="2456" dirty="0"/>
              <a:t>that only manufacture devices.</a:t>
            </a:r>
          </a:p>
          <a:p>
            <a:r>
              <a:rPr lang="en-US" dirty="0"/>
              <a:t>The </a:t>
            </a:r>
            <a:r>
              <a:rPr lang="en-US" b="1" i="1" dirty="0"/>
              <a:t>foundry model </a:t>
            </a:r>
            <a:r>
              <a:rPr lang="en-US" dirty="0"/>
              <a:t>is a business vision that seeks to optimize productivity. </a:t>
            </a:r>
          </a:p>
          <a:p>
            <a:r>
              <a:rPr lang="en-US" dirty="0"/>
              <a:t>In 1987, the world’s first dedicated merchant foundry opened its doors: Taiwan Semiconductor Manufacturing Company (TSMC)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8650914" y="3298813"/>
            <a:ext cx="6693741" cy="271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6" dirty="0">
                <a:solidFill>
                  <a:srgbClr val="FFFFFF"/>
                </a:solidFill>
              </a:rPr>
              <a:t>source: https://en.wikipedia.org/wiki/Foundry_model</a:t>
            </a:r>
          </a:p>
        </p:txBody>
      </p:sp>
    </p:spTree>
    <p:extLst>
      <p:ext uri="{BB962C8B-B14F-4D97-AF65-F5344CB8AC3E}">
        <p14:creationId xmlns:p14="http://schemas.microsoft.com/office/powerpoint/2010/main" val="230481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TSMC’s Customers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Manufacture’s chips for</a:t>
            </a:r>
          </a:p>
          <a:p>
            <a:pPr lvl="1"/>
            <a:r>
              <a:rPr lang="en-US" dirty="0" smtClean="0"/>
              <a:t>Qualcomm</a:t>
            </a:r>
          </a:p>
          <a:p>
            <a:pPr lvl="1"/>
            <a:r>
              <a:rPr lang="en-US" dirty="0" err="1" smtClean="0"/>
              <a:t>Nvidia</a:t>
            </a:r>
            <a:endParaRPr lang="en-US" dirty="0" smtClean="0"/>
          </a:p>
          <a:p>
            <a:pPr lvl="1"/>
            <a:r>
              <a:rPr lang="en-US" dirty="0" smtClean="0"/>
              <a:t>Advanced Micro Devices (AMD)</a:t>
            </a:r>
          </a:p>
          <a:p>
            <a:pPr lvl="1"/>
            <a:r>
              <a:rPr lang="en-US" dirty="0" smtClean="0"/>
              <a:t>Broadcom, Altera</a:t>
            </a:r>
          </a:p>
          <a:p>
            <a:pPr lvl="2"/>
            <a:r>
              <a:rPr lang="en-US" dirty="0" smtClean="0"/>
              <a:t>(even some for Intel  &amp; Texas Instruments)</a:t>
            </a:r>
          </a:p>
          <a:p>
            <a:pPr lvl="1"/>
            <a:r>
              <a:rPr lang="en-US" dirty="0" smtClean="0"/>
              <a:t>Apple’s A5, A6 for iPad &amp; iPhone</a:t>
            </a:r>
          </a:p>
          <a:p>
            <a:pPr lvl="1"/>
            <a:r>
              <a:rPr lang="en-US" dirty="0" smtClean="0"/>
              <a:t>Apple’s new A8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8650914" y="3298813"/>
            <a:ext cx="6693741" cy="271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6" dirty="0">
                <a:solidFill>
                  <a:srgbClr val="FFFFFF"/>
                </a:solidFill>
              </a:rPr>
              <a:t>source: https://en.wikipedia.org/wiki/TSMC</a:t>
            </a:r>
          </a:p>
        </p:txBody>
      </p:sp>
    </p:spTree>
    <p:extLst>
      <p:ext uri="{BB962C8B-B14F-4D97-AF65-F5344CB8AC3E}">
        <p14:creationId xmlns:p14="http://schemas.microsoft.com/office/powerpoint/2010/main" val="179868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GlobalFoundries</a:t>
            </a:r>
            <a:r>
              <a:rPr lang="en-US" dirty="0" smtClean="0"/>
              <a:t>							2020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987" y="1530137"/>
            <a:ext cx="11531984" cy="4450533"/>
          </a:xfrm>
        </p:spPr>
        <p:txBody>
          <a:bodyPr/>
          <a:lstStyle/>
          <a:p>
            <a:r>
              <a:rPr lang="en-US" dirty="0" err="1" smtClean="0"/>
              <a:t>GlobalFoundries</a:t>
            </a:r>
            <a:r>
              <a:rPr lang="en-US" dirty="0" smtClean="0"/>
              <a:t> is an American Semi-Conductor Foundry in Santa Clara, CA, Vermont, Singapore, Germany, and owned by Advanced Technology Investment Company of the emirate of Abu Dhabi.</a:t>
            </a:r>
          </a:p>
          <a:p>
            <a:r>
              <a:rPr lang="en-US" dirty="0" smtClean="0"/>
              <a:t>The firm manufactures chips for AMD, Broadcom, Qualcomm, and STMicroelectronics.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517924" y="6178378"/>
            <a:ext cx="283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Wikipedia, </a:t>
            </a:r>
            <a:r>
              <a:rPr lang="en-US" dirty="0" err="1">
                <a:solidFill>
                  <a:srgbClr val="FFFFFF"/>
                </a:solidFill>
              </a:rPr>
              <a:t>GlobalFoundries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13384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5395" name="Text Box 3"/>
          <p:cNvSpPr txBox="1">
            <a:spLocks noChangeArrowheads="1"/>
          </p:cNvSpPr>
          <p:nvPr/>
        </p:nvSpPr>
        <p:spPr bwMode="auto">
          <a:xfrm>
            <a:off x="1016001" y="1443184"/>
            <a:ext cx="10363970" cy="406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849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18" charset="0"/>
              </a:rPr>
              <a:t>“</a:t>
            </a:r>
            <a:r>
              <a:rPr lang="en-US" sz="4849" i="1" dirty="0">
                <a:solidFill>
                  <a:srgbClr val="EAEC5E"/>
                </a:solidFill>
                <a:latin typeface="Palatino" pitchFamily="18" charset="0"/>
              </a:rPr>
              <a:t>Every economic era is based on a key </a:t>
            </a:r>
            <a:r>
              <a:rPr lang="en-US" sz="4849" i="1" u="sng" dirty="0">
                <a:solidFill>
                  <a:srgbClr val="EAEC5E"/>
                </a:solidFill>
                <a:latin typeface="Palatino" pitchFamily="18" charset="0"/>
              </a:rPr>
              <a:t>abundance</a:t>
            </a:r>
            <a:r>
              <a:rPr lang="en-US" sz="4849" i="1" dirty="0">
                <a:solidFill>
                  <a:srgbClr val="EAEC5E"/>
                </a:solidFill>
                <a:latin typeface="Palatino" pitchFamily="18" charset="0"/>
              </a:rPr>
              <a:t> and a </a:t>
            </a:r>
            <a:r>
              <a:rPr lang="en-US" sz="4849" i="1" u="sng" dirty="0">
                <a:solidFill>
                  <a:srgbClr val="EAEC5E"/>
                </a:solidFill>
                <a:latin typeface="Palatino" pitchFamily="18" charset="0"/>
              </a:rPr>
              <a:t>key</a:t>
            </a:r>
            <a:r>
              <a:rPr lang="en-US" sz="4849" i="1" dirty="0">
                <a:solidFill>
                  <a:srgbClr val="EAEC5E"/>
                </a:solidFill>
                <a:latin typeface="Palatino" pitchFamily="18" charset="0"/>
              </a:rPr>
              <a:t> scarcity.</a:t>
            </a:r>
            <a:r>
              <a:rPr lang="en-US" sz="4849" i="1" dirty="0">
                <a:solidFill>
                  <a:srgbClr val="EAEC5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18" charset="0"/>
              </a:rPr>
              <a:t>”</a:t>
            </a:r>
            <a:endParaRPr lang="en-US" sz="3879" dirty="0">
              <a:solidFill>
                <a:srgbClr val="EAEC5E"/>
              </a:solidFill>
              <a:latin typeface="Palatino" pitchFamily="18" charset="0"/>
            </a:endParaRPr>
          </a:p>
          <a:p>
            <a:endParaRPr lang="en-US" sz="3879" dirty="0">
              <a:solidFill>
                <a:srgbClr val="FFFFFF"/>
              </a:solidFill>
              <a:latin typeface="Palatino" pitchFamily="18" charset="0"/>
            </a:endParaRPr>
          </a:p>
          <a:p>
            <a:endParaRPr lang="en-US" sz="3879" dirty="0">
              <a:solidFill>
                <a:srgbClr val="FFFFFF"/>
              </a:solidFill>
              <a:latin typeface="Palatino" pitchFamily="18" charset="0"/>
            </a:endParaRPr>
          </a:p>
          <a:p>
            <a:r>
              <a:rPr lang="en-US" sz="3879" dirty="0">
                <a:solidFill>
                  <a:srgbClr val="FFFFFF"/>
                </a:solidFill>
                <a:latin typeface="Palatino" pitchFamily="18" charset="0"/>
              </a:rPr>
              <a:t>				George Gilder, </a:t>
            </a:r>
          </a:p>
          <a:p>
            <a:r>
              <a:rPr lang="en-US" sz="3879" dirty="0">
                <a:solidFill>
                  <a:srgbClr val="FFFFFF"/>
                </a:solidFill>
                <a:latin typeface="Palatino" pitchFamily="18" charset="0"/>
              </a:rPr>
              <a:t>				Forbes ASAP, 1992</a:t>
            </a:r>
            <a:endParaRPr lang="en-US" sz="2909" dirty="0">
              <a:solidFill>
                <a:srgbClr val="FFFFFF"/>
              </a:solidFill>
              <a:latin typeface="Palatin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11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1842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en-US" sz="1842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5525" dirty="0" smtClean="0">
                <a:solidFill>
                  <a:srgbClr val="FFFF00"/>
                </a:solidFill>
              </a:rPr>
              <a:t>If processing is free what other options are available to create new revenue streams?</a:t>
            </a:r>
            <a:endParaRPr lang="en-US" sz="5525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25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Transistor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144" y="1440784"/>
            <a:ext cx="10805107" cy="523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4308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63833" indent="-563833" algn="ctr">
              <a:buNone/>
            </a:pPr>
            <a:endParaRPr lang="en-US" sz="4093" i="1" dirty="0"/>
          </a:p>
          <a:p>
            <a:pPr marL="563833" indent="-563833" algn="ctr">
              <a:buNone/>
            </a:pPr>
            <a:r>
              <a:rPr lang="en-US" sz="4093" i="1" dirty="0">
                <a:solidFill>
                  <a:schemeClr val="tx2"/>
                </a:solidFill>
              </a:rPr>
              <a:t>“Watts are more important then MIPS </a:t>
            </a:r>
            <a:r>
              <a:rPr lang="en-US" sz="4093" i="1" dirty="0" smtClean="0">
                <a:solidFill>
                  <a:schemeClr val="tx2"/>
                </a:solidFill>
              </a:rPr>
              <a:t>or </a:t>
            </a:r>
            <a:r>
              <a:rPr lang="en-US" sz="4093" i="1" dirty="0">
                <a:solidFill>
                  <a:schemeClr val="tx2"/>
                </a:solidFill>
              </a:rPr>
              <a:t>FLOPS”</a:t>
            </a:r>
          </a:p>
          <a:p>
            <a:pPr marL="5542110" indent="-71201" algn="ctr">
              <a:buNone/>
            </a:pPr>
            <a:r>
              <a:rPr lang="en-US" sz="4093" dirty="0"/>
              <a:t>- George Gilder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41426" y="7118115"/>
            <a:ext cx="6936905" cy="361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97" dirty="0">
                <a:solidFill>
                  <a:srgbClr val="FFFFFF"/>
                </a:solidFill>
              </a:rPr>
              <a:t>http://www.wired.com/print/gadgets/wireless/magazine/17-03/mf_netbooks</a:t>
            </a:r>
          </a:p>
        </p:txBody>
      </p:sp>
    </p:spTree>
    <p:extLst>
      <p:ext uri="{BB962C8B-B14F-4D97-AF65-F5344CB8AC3E}">
        <p14:creationId xmlns:p14="http://schemas.microsoft.com/office/powerpoint/2010/main" val="144131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ARM Holdings - Business Model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18014" y="6340680"/>
            <a:ext cx="9472921" cy="271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6" dirty="0" err="1">
                <a:solidFill>
                  <a:srgbClr val="FFFFFF"/>
                </a:solidFill>
              </a:rPr>
              <a:t>Shimpi</a:t>
            </a:r>
            <a:r>
              <a:rPr lang="en-US" sz="1126" dirty="0">
                <a:solidFill>
                  <a:srgbClr val="FFFFFF"/>
                </a:solidFill>
              </a:rPr>
              <a:t>, </a:t>
            </a:r>
            <a:r>
              <a:rPr lang="en-US" sz="1126" dirty="0" err="1">
                <a:solidFill>
                  <a:srgbClr val="FFFFFF"/>
                </a:solidFill>
              </a:rPr>
              <a:t>Anand</a:t>
            </a:r>
            <a:r>
              <a:rPr lang="en-US" sz="1126" dirty="0">
                <a:solidFill>
                  <a:srgbClr val="FFFFFF"/>
                </a:solidFill>
              </a:rPr>
              <a:t> Lal. "The ARM Diaries, Part 1: How ARM's Business Model Works.“ </a:t>
            </a:r>
            <a:r>
              <a:rPr lang="en-US" sz="1126" i="1" dirty="0" err="1">
                <a:solidFill>
                  <a:srgbClr val="FFFFFF"/>
                </a:solidFill>
              </a:rPr>
              <a:t>Anand</a:t>
            </a:r>
            <a:r>
              <a:rPr lang="en-US" sz="1126" i="1" dirty="0">
                <a:solidFill>
                  <a:srgbClr val="FFFFFF"/>
                </a:solidFill>
              </a:rPr>
              <a:t> Tech</a:t>
            </a:r>
            <a:r>
              <a:rPr lang="en-US" sz="1126" dirty="0">
                <a:solidFill>
                  <a:srgbClr val="FFFFFF"/>
                </a:solidFill>
              </a:rPr>
              <a:t>. </a:t>
            </a:r>
            <a:r>
              <a:rPr lang="en-US" sz="1126" dirty="0" err="1">
                <a:solidFill>
                  <a:srgbClr val="FFFFFF"/>
                </a:solidFill>
              </a:rPr>
              <a:t>N.p</a:t>
            </a:r>
            <a:r>
              <a:rPr lang="en-US" sz="1126" dirty="0">
                <a:solidFill>
                  <a:srgbClr val="FFFFFF"/>
                </a:solidFill>
              </a:rPr>
              <a:t>., 28 June 2013. Web. 31 Aug. 2015.</a:t>
            </a:r>
          </a:p>
        </p:txBody>
      </p:sp>
      <p:pic>
        <p:nvPicPr>
          <p:cNvPr id="4904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162" y="1713739"/>
            <a:ext cx="6607655" cy="440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7332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ARM Holdings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Original name was Acorn Computers</a:t>
            </a:r>
          </a:p>
          <a:p>
            <a:r>
              <a:rPr lang="en-US" dirty="0" smtClean="0"/>
              <a:t>In 1990 a new customer arrived, Apple: and company was renamed </a:t>
            </a:r>
            <a:r>
              <a:rPr lang="en-US" dirty="0" smtClean="0">
                <a:solidFill>
                  <a:srgbClr val="FFFF00"/>
                </a:solidFill>
              </a:rPr>
              <a:t>Advanced RISC Machines (ARM)</a:t>
            </a:r>
          </a:p>
        </p:txBody>
      </p:sp>
    </p:spTree>
    <p:extLst>
      <p:ext uri="{BB962C8B-B14F-4D97-AF65-F5344CB8AC3E}">
        <p14:creationId xmlns:p14="http://schemas.microsoft.com/office/powerpoint/2010/main" val="276587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7" y="19595"/>
            <a:ext cx="11230473" cy="1224723"/>
          </a:xfrm>
        </p:spPr>
        <p:txBody>
          <a:bodyPr/>
          <a:lstStyle/>
          <a:p>
            <a:r>
              <a:rPr lang="en-US" dirty="0" smtClean="0"/>
              <a:t>ARM Holdings                                       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2014, ARM dominated the smartphone market and had the following market share</a:t>
            </a:r>
          </a:p>
          <a:p>
            <a:pPr lvl="1"/>
            <a:r>
              <a:rPr lang="en-US" dirty="0" smtClean="0"/>
              <a:t>95% smartphone market</a:t>
            </a:r>
          </a:p>
          <a:p>
            <a:pPr lvl="1"/>
            <a:r>
              <a:rPr lang="en-US" dirty="0" smtClean="0"/>
              <a:t>10% mobile market</a:t>
            </a:r>
          </a:p>
          <a:p>
            <a:pPr lvl="1"/>
            <a:r>
              <a:rPr lang="en-US" dirty="0" smtClean="0"/>
              <a:t>35% digital TV’s</a:t>
            </a:r>
          </a:p>
          <a:p>
            <a:pPr lvl="1"/>
            <a:r>
              <a:rPr lang="en-US" dirty="0" smtClean="0"/>
              <a:t>23% PC’s</a:t>
            </a:r>
            <a:endParaRPr lang="en-US" dirty="0"/>
          </a:p>
          <a:p>
            <a:r>
              <a:rPr lang="en-US" dirty="0"/>
              <a:t>In 2014 ARM cores were licensed for 12 Billion chips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12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ARM’s Customers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Apple (iPhone 5, iPad, iPhone 5s, iPhone 6, etc.)</a:t>
            </a:r>
          </a:p>
          <a:p>
            <a:r>
              <a:rPr lang="en-US" dirty="0" smtClean="0"/>
              <a:t>Samsung (Galaxy S4, S5, etc.)</a:t>
            </a:r>
          </a:p>
          <a:p>
            <a:r>
              <a:rPr lang="en-US" dirty="0" smtClean="0"/>
              <a:t>Qualcomm (Snapdragon)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29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646547" y="1212274"/>
            <a:ext cx="10898909" cy="35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108422" indent="-1108422">
              <a:spcBef>
                <a:spcPct val="50000"/>
              </a:spcBef>
              <a:buFont typeface="Symbol"/>
              <a:buChar char="&gt;"/>
            </a:pPr>
            <a:r>
              <a:rPr lang="en-US" sz="4364" i="1" dirty="0">
                <a:solidFill>
                  <a:srgbClr val="EAEC5E"/>
                </a:solidFill>
              </a:rPr>
              <a:t>In a fast moving technology, how do you market your product?</a:t>
            </a:r>
          </a:p>
          <a:p>
            <a:pPr marL="1108422" indent="-1108422">
              <a:spcBef>
                <a:spcPct val="50000"/>
              </a:spcBef>
              <a:buFont typeface="Symbol"/>
              <a:buChar char="&gt;"/>
            </a:pPr>
            <a:r>
              <a:rPr lang="en-US" sz="4364" i="1" dirty="0">
                <a:solidFill>
                  <a:srgbClr val="EAEC5E"/>
                </a:solidFill>
              </a:rPr>
              <a:t>How do you get brand name recognition?</a:t>
            </a:r>
          </a:p>
          <a:p>
            <a:pPr marL="1108422" indent="-1108422">
              <a:spcBef>
                <a:spcPct val="50000"/>
              </a:spcBef>
              <a:buFont typeface="Symbol"/>
              <a:buChar char="&gt;"/>
            </a:pPr>
            <a:r>
              <a:rPr lang="en-US" sz="4364" i="1" dirty="0">
                <a:solidFill>
                  <a:srgbClr val="EAEC5E"/>
                </a:solidFill>
              </a:rPr>
              <a:t>When do you start advertising?</a:t>
            </a:r>
            <a:endParaRPr lang="en-US" sz="4364" i="1" dirty="0">
              <a:solidFill>
                <a:srgbClr val="FFFFFF"/>
              </a:solidFill>
            </a:endParaRPr>
          </a:p>
        </p:txBody>
      </p:sp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92586" y="-204296"/>
            <a:ext cx="10396683" cy="14508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09681" tIns="53879" rIns="109681" bIns="53879" anchor="b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EAEC5E"/>
                </a:solidFill>
                <a:latin typeface="Helvetica" pitchFamily="34" charset="0"/>
              </a:rPr>
              <a:t>Marketing &amp; Advertising Strategies in the Computer Industry</a:t>
            </a:r>
          </a:p>
        </p:txBody>
      </p:sp>
    </p:spTree>
    <p:extLst>
      <p:ext uri="{BB962C8B-B14F-4D97-AF65-F5344CB8AC3E}">
        <p14:creationId xmlns:p14="http://schemas.microsoft.com/office/powerpoint/2010/main" val="23177069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Text Box 2"/>
          <p:cNvSpPr txBox="1">
            <a:spLocks noChangeArrowheads="1"/>
          </p:cNvSpPr>
          <p:nvPr/>
        </p:nvSpPr>
        <p:spPr bwMode="auto">
          <a:xfrm>
            <a:off x="202798" y="1401873"/>
            <a:ext cx="10898909" cy="3245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77105" indent="-277105">
              <a:spcBef>
                <a:spcPct val="50000"/>
              </a:spcBef>
              <a:buClr>
                <a:srgbClr val="EAEC5E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rgbClr val="FFFFFF"/>
                </a:solidFill>
              </a:rPr>
              <a:t>First major extension to x86 instruction set since 1985</a:t>
            </a:r>
          </a:p>
          <a:p>
            <a:pPr marL="277105" indent="-277105">
              <a:spcBef>
                <a:spcPct val="50000"/>
              </a:spcBef>
              <a:buClr>
                <a:srgbClr val="EAEC5E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rgbClr val="FFFFFF"/>
                </a:solidFill>
              </a:rPr>
              <a:t>57 new instructions to accelerate:</a:t>
            </a:r>
          </a:p>
          <a:p>
            <a:pPr marL="1246975" lvl="1">
              <a:spcBef>
                <a:spcPct val="50000"/>
              </a:spcBef>
            </a:pPr>
            <a:r>
              <a:rPr lang="en-US" sz="3394" dirty="0">
                <a:solidFill>
                  <a:srgbClr val="FFFFFF"/>
                </a:solidFill>
              </a:rPr>
              <a:t> </a:t>
            </a:r>
            <a:r>
              <a:rPr lang="en-US" sz="2800" dirty="0">
                <a:solidFill>
                  <a:srgbClr val="FFFFFF"/>
                </a:solidFill>
              </a:rPr>
              <a:t>2D &amp; 3D graphics</a:t>
            </a:r>
          </a:p>
          <a:p>
            <a:pPr marL="1246975" lvl="1"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</a:rPr>
              <a:t> Video</a:t>
            </a:r>
          </a:p>
          <a:p>
            <a:pPr marL="1246975" lvl="1"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</a:rPr>
              <a:t> Speech synthesis and recognition</a:t>
            </a:r>
          </a:p>
        </p:txBody>
      </p:sp>
      <p:sp>
        <p:nvSpPr>
          <p:cNvPr id="414723" name="Rectangle 3"/>
          <p:cNvSpPr>
            <a:spLocks noChangeArrowheads="1"/>
          </p:cNvSpPr>
          <p:nvPr/>
        </p:nvSpPr>
        <p:spPr bwMode="auto">
          <a:xfrm>
            <a:off x="170552" y="-179839"/>
            <a:ext cx="10396683" cy="14508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09681" tIns="53879" rIns="109681" bIns="53879" anchor="b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EAEC5E"/>
                </a:solidFill>
                <a:latin typeface="Helvetica" pitchFamily="34" charset="0"/>
              </a:rPr>
              <a:t>What is MMX?</a:t>
            </a:r>
          </a:p>
        </p:txBody>
      </p:sp>
    </p:spTree>
    <p:extLst>
      <p:ext uri="{BB962C8B-B14F-4D97-AF65-F5344CB8AC3E}">
        <p14:creationId xmlns:p14="http://schemas.microsoft.com/office/powerpoint/2010/main" val="40314272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4" descr="docu0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4601" y="750455"/>
            <a:ext cx="9783790" cy="56130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6788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8" name="Picture 8" descr="docu0007E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0727" y="381000"/>
            <a:ext cx="9669552" cy="62769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4805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6" name="Picture 4" descr="docu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2081" y="76443"/>
            <a:ext cx="9519091" cy="66427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69923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Shockley &amp; the Traitorous Eight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3948753" algn="l"/>
                <a:tab pos="4295136" algn="l"/>
                <a:tab pos="9637114" algn="l"/>
              </a:tabLst>
            </a:pPr>
            <a:r>
              <a:rPr lang="en-US" dirty="0">
                <a:solidFill>
                  <a:schemeClr val="tx2"/>
                </a:solidFill>
              </a:rPr>
              <a:t>William Shockley -	Receives the Nobel Prize in Physics with 			Bardeen and Brattain (1956)			leaves Bell Laboratory and forms Fairchild 	Semiconductor</a:t>
            </a:r>
          </a:p>
          <a:p>
            <a:pPr>
              <a:tabLst>
                <a:tab pos="3948753" algn="l"/>
                <a:tab pos="4295136" algn="l"/>
                <a:tab pos="9637114" algn="l"/>
              </a:tabLst>
            </a:pPr>
            <a:r>
              <a:rPr lang="en-US" dirty="0"/>
              <a:t>Julius Blank -	founded </a:t>
            </a:r>
            <a:r>
              <a:rPr lang="en-US" dirty="0" err="1"/>
              <a:t>Xicor</a:t>
            </a:r>
            <a:endParaRPr lang="en-US" dirty="0"/>
          </a:p>
          <a:p>
            <a:pPr>
              <a:tabLst>
                <a:tab pos="3948753" algn="l"/>
                <a:tab pos="4295136" algn="l"/>
                <a:tab pos="9637114" algn="l"/>
              </a:tabLst>
            </a:pPr>
            <a:r>
              <a:rPr lang="en-US" dirty="0"/>
              <a:t>Jean </a:t>
            </a:r>
            <a:r>
              <a:rPr lang="en-US" dirty="0" err="1"/>
              <a:t>Hoerni</a:t>
            </a:r>
            <a:r>
              <a:rPr lang="en-US" dirty="0"/>
              <a:t> -	invented the planar process			     	founded </a:t>
            </a:r>
            <a:r>
              <a:rPr lang="en-US" dirty="0" err="1"/>
              <a:t>Amelco</a:t>
            </a:r>
            <a:r>
              <a:rPr lang="en-US" dirty="0"/>
              <a:t> </a:t>
            </a:r>
            <a:r>
              <a:rPr lang="en-US" dirty="0">
                <a:sym typeface="Symbol" pitchFamily="18" charset="2"/>
              </a:rPr>
              <a:t> Teledyne</a:t>
            </a:r>
          </a:p>
          <a:p>
            <a:pPr>
              <a:tabLst>
                <a:tab pos="3948753" algn="l"/>
                <a:tab pos="4295136" algn="l"/>
                <a:tab pos="9637114" algn="l"/>
              </a:tabLst>
            </a:pPr>
            <a:r>
              <a:rPr lang="en-US" dirty="0"/>
              <a:t>Jay Last -	</a:t>
            </a:r>
            <a:r>
              <a:rPr lang="en-US" dirty="0" smtClean="0"/>
              <a:t>founded </a:t>
            </a:r>
            <a:r>
              <a:rPr lang="en-US" dirty="0" err="1"/>
              <a:t>Amelco</a:t>
            </a:r>
            <a:r>
              <a:rPr lang="en-US" dirty="0"/>
              <a:t> </a:t>
            </a:r>
            <a:r>
              <a:rPr lang="en-US" dirty="0">
                <a:sym typeface="Symbol" pitchFamily="18" charset="2"/>
              </a:rPr>
              <a:t> Teledyne</a:t>
            </a:r>
          </a:p>
          <a:p>
            <a:pPr>
              <a:tabLst>
                <a:tab pos="3948753" algn="l"/>
                <a:tab pos="4295136" algn="l"/>
                <a:tab pos="9637114" algn="l"/>
              </a:tabLst>
            </a:pPr>
            <a:r>
              <a:rPr lang="en-US" dirty="0">
                <a:sym typeface="Symbol" pitchFamily="18" charset="2"/>
              </a:rPr>
              <a:t>Sheldon Roberts -	</a:t>
            </a:r>
            <a:r>
              <a:rPr lang="en-US" dirty="0" smtClean="0"/>
              <a:t>founded </a:t>
            </a:r>
            <a:r>
              <a:rPr lang="en-US" dirty="0" err="1"/>
              <a:t>Amelco</a:t>
            </a:r>
            <a:r>
              <a:rPr lang="en-US" dirty="0"/>
              <a:t> </a:t>
            </a:r>
            <a:r>
              <a:rPr lang="en-US" dirty="0">
                <a:sym typeface="Symbol" pitchFamily="18" charset="2"/>
              </a:rPr>
              <a:t> Teledyne</a:t>
            </a:r>
          </a:p>
        </p:txBody>
      </p:sp>
    </p:spTree>
    <p:extLst>
      <p:ext uri="{BB962C8B-B14F-4D97-AF65-F5344CB8AC3E}">
        <p14:creationId xmlns:p14="http://schemas.microsoft.com/office/powerpoint/2010/main" val="247132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1026" descr="docu0007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5456" y="196274"/>
            <a:ext cx="10135882" cy="65796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80970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docu0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2546" y="196273"/>
            <a:ext cx="9433582" cy="65058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67783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Four Commandments</a:t>
            </a:r>
          </a:p>
        </p:txBody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46580" indent="-646580">
              <a:buFontTx/>
              <a:buAutoNum type="arabicPeriod"/>
            </a:pPr>
            <a:r>
              <a:rPr lang="en-US" dirty="0"/>
              <a:t>Moore’s Law</a:t>
            </a:r>
          </a:p>
          <a:p>
            <a:pPr marL="646580" indent="-646580">
              <a:buFontTx/>
              <a:buAutoNum type="arabicPeriod"/>
            </a:pPr>
            <a:r>
              <a:rPr lang="en-US" dirty="0"/>
              <a:t>Rock’s Law</a:t>
            </a:r>
          </a:p>
          <a:p>
            <a:pPr marL="646580" indent="-646580">
              <a:buFontTx/>
              <a:buAutoNum type="arabicPeriod"/>
            </a:pPr>
            <a:r>
              <a:rPr lang="en-US" dirty="0"/>
              <a:t>Metcalfe’s Law</a:t>
            </a:r>
          </a:p>
          <a:p>
            <a:pPr marL="646580" indent="-646580">
              <a:buFontTx/>
              <a:buAutoNum type="arabicPeriod"/>
            </a:pPr>
            <a:r>
              <a:rPr lang="en-US" dirty="0"/>
              <a:t>Wirth’s </a:t>
            </a:r>
            <a:r>
              <a:rPr lang="en-US" dirty="0" smtClean="0"/>
              <a:t>Law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62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676534" y="1600258"/>
            <a:ext cx="9067528" cy="4530233"/>
            <a:chOff x="167639" y="1563899"/>
            <a:chExt cx="9974577" cy="4427595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228600" y="5180012"/>
              <a:ext cx="5886609" cy="8114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89380" tIns="44689" rIns="89380" bIns="44689">
              <a:spAutoFit/>
            </a:bodyPr>
            <a:lstStyle/>
            <a:p>
              <a:pPr defTabSz="893740">
                <a:spcBef>
                  <a:spcPct val="50000"/>
                </a:spcBef>
              </a:pPr>
              <a:endParaRPr lang="en-US" sz="4700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5364" name="Rectangle 5"/>
            <p:cNvSpPr>
              <a:spLocks noChangeArrowheads="1"/>
            </p:cNvSpPr>
            <p:nvPr/>
          </p:nvSpPr>
          <p:spPr bwMode="auto">
            <a:xfrm>
              <a:off x="167639" y="1563899"/>
              <a:ext cx="9974577" cy="744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r>
                <a:rPr lang="en-US" sz="4000" i="1" dirty="0">
                  <a:solidFill>
                    <a:srgbClr val="FFFFFF"/>
                  </a:solidFill>
                </a:rPr>
                <a:t>“Chip density doubles every 18 months.”</a:t>
              </a:r>
            </a:p>
            <a:p>
              <a:pPr>
                <a:spcBef>
                  <a:spcPct val="50000"/>
                </a:spcBef>
              </a:pPr>
              <a:endParaRPr lang="en-US" sz="2400" i="1" dirty="0">
                <a:solidFill>
                  <a:srgbClr val="FFFFFF"/>
                </a:solidFill>
              </a:endParaRPr>
            </a:p>
            <a:p>
              <a:pPr>
                <a:spcBef>
                  <a:spcPct val="50000"/>
                </a:spcBef>
              </a:pPr>
              <a:endParaRPr lang="en-US" sz="2400" i="1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3"/>
            <p:cNvSpPr txBox="1">
              <a:spLocks noChangeArrowheads="1"/>
            </p:cNvSpPr>
            <p:nvPr/>
          </p:nvSpPr>
          <p:spPr bwMode="auto">
            <a:xfrm>
              <a:off x="403384" y="2754914"/>
              <a:ext cx="9655016" cy="2836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89380" tIns="44689" rIns="89380" bIns="44689" numCol="1" anchor="t" anchorCtr="0" compatLnSpc="1">
              <a:prstTxWarp prst="textNoShape">
                <a:avLst/>
              </a:prstTxWarp>
            </a:bodyPr>
            <a:lstStyle/>
            <a:p>
              <a:pPr marL="342891" indent="-342891" defTabSz="457188">
                <a:spcBef>
                  <a:spcPct val="20000"/>
                </a:spcBef>
                <a:defRPr/>
              </a:pPr>
              <a:r>
                <a:rPr lang="en-US" sz="4000" dirty="0">
                  <a:solidFill>
                    <a:srgbClr val="FFFFFF"/>
                  </a:solidFill>
                  <a:latin typeface="Arial"/>
                  <a:ea typeface="ＭＳ Ｐゴシック" pitchFamily="-112" charset="-128"/>
                  <a:cs typeface="Arial"/>
                </a:rPr>
                <a:t>Processing Power (P) in 15 years:</a:t>
              </a:r>
              <a:endParaRPr lang="en-US" sz="2400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endParaRPr>
            </a:p>
            <a:p>
              <a:pPr marL="342891" indent="-342891" defTabSz="457188">
                <a:spcBef>
                  <a:spcPct val="20000"/>
                </a:spcBef>
                <a:defRPr/>
              </a:pPr>
              <a:endParaRPr lang="en-US" sz="2400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endParaRPr>
            </a:p>
          </p:txBody>
        </p:sp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3581400" y="4037012"/>
              <a:ext cx="1961198" cy="51896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89380" tIns="44689" rIns="89380" bIns="44689">
              <a:spAutoFit/>
            </a:bodyPr>
            <a:lstStyle/>
            <a:p>
              <a:pPr defTabSz="893740">
                <a:spcBef>
                  <a:spcPct val="50000"/>
                </a:spcBef>
              </a:pPr>
              <a:endParaRPr lang="en-US" sz="2799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7391400" y="3960812"/>
              <a:ext cx="685800" cy="50370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89380" tIns="44689" rIns="89380" bIns="44689">
              <a:spAutoFit/>
            </a:bodyPr>
            <a:lstStyle/>
            <a:p>
              <a:pPr defTabSz="893740">
                <a:spcBef>
                  <a:spcPct val="50000"/>
                </a:spcBef>
              </a:pPr>
              <a:endParaRPr lang="en-US" sz="2700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57368" y="103"/>
            <a:ext cx="9255143" cy="11435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4" tIns="44449" rIns="90484" bIns="44449" anchor="b"/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EAEC5E"/>
                </a:solidFill>
                <a:latin typeface="Helvetica" pitchFamily="34" charset="0"/>
              </a:rPr>
              <a:t>Moore’s Law</a:t>
            </a: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03536" y="3716434"/>
            <a:ext cx="7351638" cy="1684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365546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Moore’s Law </a:t>
            </a:r>
            <a:r>
              <a:rPr lang="en-US" sz="3394" i="1" dirty="0"/>
              <a:t>(continued)</a:t>
            </a:r>
          </a:p>
        </p:txBody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Original paper noted that the cost per electronic component was inversely proportional to the number of components/chip</a:t>
            </a:r>
          </a:p>
          <a:p>
            <a:pPr>
              <a:lnSpc>
                <a:spcPct val="100000"/>
              </a:lnSpc>
            </a:pPr>
            <a:r>
              <a:rPr lang="en-US" dirty="0"/>
              <a:t>In 1988 Erich Bloch (then head of IBM’s research division), later Chairman of NSF Board, &amp; sponsor for Cornell’s Theory Center</a:t>
            </a:r>
          </a:p>
          <a:p>
            <a:pPr>
              <a:lnSpc>
                <a:spcPct val="100000"/>
              </a:lnSpc>
              <a:buNone/>
              <a:tabLst>
                <a:tab pos="406083" algn="ctr"/>
                <a:tab pos="2749991" algn="ctr"/>
                <a:tab pos="9635526" algn="l"/>
              </a:tabLst>
            </a:pPr>
            <a:r>
              <a:rPr lang="en-US" dirty="0">
                <a:solidFill>
                  <a:schemeClr val="tx2"/>
                </a:solidFill>
              </a:rPr>
              <a:t>		“Moore’s law won’t work at feature sizes less than a quarter of a micron (250 nanometers)”</a:t>
            </a:r>
          </a:p>
          <a:p>
            <a:pPr>
              <a:lnSpc>
                <a:spcPct val="100000"/>
              </a:lnSpc>
            </a:pPr>
            <a:r>
              <a:rPr lang="en-US" dirty="0"/>
              <a:t>Moore, underestimated the staying power of photolithography, </a:t>
            </a:r>
            <a:r>
              <a:rPr lang="en-US" dirty="0">
                <a:solidFill>
                  <a:schemeClr val="tx2"/>
                </a:solidFill>
              </a:rPr>
              <a:t>“No exponential trend lasts forever, but forever can be postponed”</a:t>
            </a:r>
          </a:p>
        </p:txBody>
      </p:sp>
    </p:spTree>
    <p:extLst>
      <p:ext uri="{BB962C8B-B14F-4D97-AF65-F5344CB8AC3E}">
        <p14:creationId xmlns:p14="http://schemas.microsoft.com/office/powerpoint/2010/main" val="95817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Rock’s* Law</a:t>
            </a:r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6484" y="1323907"/>
            <a:ext cx="11531986" cy="6555893"/>
          </a:xfrm>
        </p:spPr>
        <p:txBody>
          <a:bodyPr/>
          <a:lstStyle/>
          <a:p>
            <a:pPr>
              <a:lnSpc>
                <a:spcPct val="100000"/>
              </a:lnSpc>
              <a:buFontTx/>
              <a:buNone/>
            </a:pPr>
            <a:r>
              <a:rPr lang="en-US" dirty="0">
                <a:solidFill>
                  <a:schemeClr val="tx2"/>
                </a:solidFill>
              </a:rPr>
              <a:t>“The cost of semiconductor tools will double every four years”</a:t>
            </a:r>
          </a:p>
          <a:p>
            <a:pPr marL="414205" indent="-414205">
              <a:lnSpc>
                <a:spcPct val="100000"/>
              </a:lnSpc>
              <a:buNone/>
            </a:pPr>
            <a:r>
              <a:rPr lang="en-US" dirty="0"/>
              <a:t>Actually this was not true and current cost is $3 – 4B (slightly more than in     the1990’s)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US" dirty="0"/>
              <a:t>What actually happened was: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800" dirty="0"/>
              <a:t>1980’s. . .increase in yield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800" dirty="0"/>
              <a:t>1990’s. . .increase in throughput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800" dirty="0"/>
              <a:t>                (from 20 wafers/hr. </a:t>
            </a:r>
            <a:r>
              <a:rPr lang="en-US" sz="2800" dirty="0">
                <a:sym typeface="Symbol" pitchFamily="18" charset="2"/>
              </a:rPr>
              <a:t>50 wafers/hr.)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800" dirty="0">
                <a:sym typeface="Symbol" pitchFamily="18" charset="2"/>
              </a:rPr>
              <a:t>Now, reduced size with 193m stepper and larger wafers (300mm)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sz="2800" dirty="0">
              <a:sym typeface="Symbol" pitchFamily="18" charset="2"/>
            </a:endParaRPr>
          </a:p>
          <a:p>
            <a:pPr>
              <a:lnSpc>
                <a:spcPct val="100000"/>
              </a:lnSpc>
              <a:buFontTx/>
              <a:buNone/>
            </a:pPr>
            <a:r>
              <a:rPr lang="en-US" i="1" dirty="0">
                <a:solidFill>
                  <a:schemeClr val="tx2"/>
                </a:solidFill>
              </a:rPr>
              <a:t>* Rock was an initial investor in Intel</a:t>
            </a:r>
          </a:p>
        </p:txBody>
      </p:sp>
    </p:spTree>
    <p:extLst>
      <p:ext uri="{BB962C8B-B14F-4D97-AF65-F5344CB8AC3E}">
        <p14:creationId xmlns:p14="http://schemas.microsoft.com/office/powerpoint/2010/main" val="203525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Metcalfe’s* Law</a:t>
            </a:r>
          </a:p>
        </p:txBody>
      </p:sp>
      <p:sp>
        <p:nvSpPr>
          <p:cNvPr id="440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09110" y="1674093"/>
            <a:ext cx="11637818" cy="6047894"/>
          </a:xfrm>
        </p:spPr>
        <p:txBody>
          <a:bodyPr/>
          <a:lstStyle/>
          <a:p>
            <a:pPr>
              <a:lnSpc>
                <a:spcPct val="100000"/>
              </a:lnSpc>
              <a:buFontTx/>
              <a:buNone/>
            </a:pPr>
            <a:r>
              <a:rPr lang="en-US" dirty="0">
                <a:solidFill>
                  <a:schemeClr val="tx2"/>
                </a:solidFill>
              </a:rPr>
              <a:t>“The value of a network grows as the square of the number of users”</a:t>
            </a:r>
            <a:r>
              <a:rPr lang="en-US" dirty="0"/>
              <a:t> 	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US" i="1" dirty="0">
                <a:solidFill>
                  <a:schemeClr val="tx2"/>
                </a:solidFill>
              </a:rPr>
              <a:t>	1980  </a:t>
            </a:r>
            <a:r>
              <a:rPr lang="en-US" dirty="0"/>
              <a:t>- later in “There </a:t>
            </a:r>
            <a:r>
              <a:rPr lang="en-US" dirty="0" err="1"/>
              <a:t>Oughta</a:t>
            </a:r>
            <a:r>
              <a:rPr lang="en-US" dirty="0"/>
              <a:t> be a Law,” NY Times 1996</a:t>
            </a:r>
          </a:p>
          <a:p>
            <a:pPr>
              <a:lnSpc>
                <a:spcPct val="100000"/>
              </a:lnSpc>
            </a:pPr>
            <a:r>
              <a:rPr lang="en-US" dirty="0"/>
              <a:t>Unlike the previous laws, this can’t be quantified because value (what economists call utility) can’t be measured.</a:t>
            </a:r>
          </a:p>
          <a:p>
            <a:pPr>
              <a:lnSpc>
                <a:spcPct val="100000"/>
              </a:lnSpc>
            </a:pPr>
            <a:r>
              <a:rPr lang="en-US" dirty="0"/>
              <a:t>However, note the impact of search engines, and the business model of Google, Yahoo, etc.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US" i="1" dirty="0">
                <a:solidFill>
                  <a:schemeClr val="tx2"/>
                </a:solidFill>
              </a:rPr>
              <a:t>* Inventor of the Internet standard</a:t>
            </a:r>
          </a:p>
        </p:txBody>
      </p:sp>
      <p:graphicFrame>
        <p:nvGraphicFramePr>
          <p:cNvPr id="440324" name="Object 4"/>
          <p:cNvGraphicFramePr>
            <a:graphicFrameLocks noGrp="1" noChangeAspect="1"/>
          </p:cNvGraphicFramePr>
          <p:nvPr>
            <p:ph sz="half" idx="2"/>
            <p:extLst/>
          </p:nvPr>
        </p:nvGraphicFramePr>
        <p:xfrm>
          <a:off x="638351" y="2415437"/>
          <a:ext cx="277091" cy="277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3" imgW="126720" imgH="126720" progId="Equation.3">
                  <p:embed/>
                </p:oleObj>
              </mc:Choice>
              <mc:Fallback>
                <p:oleObj name="Equation" r:id="rId3" imgW="126720" imgH="126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351" y="2415437"/>
                        <a:ext cx="277091" cy="2770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384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06016" y="1557806"/>
            <a:ext cx="11004742" cy="6047895"/>
          </a:xfrm>
        </p:spPr>
        <p:txBody>
          <a:bodyPr/>
          <a:lstStyle/>
          <a:p>
            <a:pPr>
              <a:lnSpc>
                <a:spcPct val="100000"/>
              </a:lnSpc>
              <a:buFontTx/>
              <a:buNone/>
            </a:pPr>
            <a:r>
              <a:rPr lang="en-US" dirty="0">
                <a:solidFill>
                  <a:schemeClr val="tx2"/>
                </a:solidFill>
              </a:rPr>
              <a:t>“Software is slowing faster than hardware is accelerating”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US" dirty="0">
                <a:solidFill>
                  <a:schemeClr val="tx2"/>
                </a:solidFill>
              </a:rPr>
              <a:t>  </a:t>
            </a:r>
            <a:r>
              <a:rPr lang="en-US" i="1" dirty="0">
                <a:solidFill>
                  <a:schemeClr val="tx2"/>
                </a:solidFill>
              </a:rPr>
              <a:t>IEEE Computer 1995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US" dirty="0"/>
              <a:t>“Were it not for a thousand times faster hardware, modern software would be utter unusable”</a:t>
            </a:r>
          </a:p>
          <a:p>
            <a:pPr>
              <a:lnSpc>
                <a:spcPct val="100000"/>
              </a:lnSpc>
            </a:pPr>
            <a:r>
              <a:rPr lang="en-US" dirty="0"/>
              <a:t>Most of the features that bloated the programs were superfluous for most of the users most of the time</a:t>
            </a:r>
          </a:p>
          <a:p>
            <a:pPr>
              <a:lnSpc>
                <a:spcPct val="100000"/>
              </a:lnSpc>
              <a:buFontTx/>
              <a:buNone/>
            </a:pPr>
            <a:endParaRPr lang="en-US" dirty="0"/>
          </a:p>
          <a:p>
            <a:pPr>
              <a:lnSpc>
                <a:spcPct val="100000"/>
              </a:lnSpc>
              <a:buFontTx/>
              <a:buNone/>
            </a:pPr>
            <a:r>
              <a:rPr lang="en-US" i="1" dirty="0">
                <a:solidFill>
                  <a:schemeClr val="tx2"/>
                </a:solidFill>
              </a:rPr>
              <a:t>* </a:t>
            </a:r>
            <a:r>
              <a:rPr lang="en-US" i="1" dirty="0" err="1">
                <a:solidFill>
                  <a:schemeClr val="tx2"/>
                </a:solidFill>
              </a:rPr>
              <a:t>Niklaus</a:t>
            </a:r>
            <a:r>
              <a:rPr lang="en-US" i="1" dirty="0">
                <a:solidFill>
                  <a:schemeClr val="tx2"/>
                </a:solidFill>
              </a:rPr>
              <a:t> Wirth, Professor of ETH, Zurich and inventor of Pascal</a:t>
            </a:r>
            <a:r>
              <a:rPr lang="en-US" dirty="0"/>
              <a:t>                                               </a:t>
            </a:r>
          </a:p>
        </p:txBody>
      </p:sp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Wirth’s* Law</a:t>
            </a:r>
          </a:p>
        </p:txBody>
      </p:sp>
      <p:graphicFrame>
        <p:nvGraphicFramePr>
          <p:cNvPr id="442374" name="Object 6"/>
          <p:cNvGraphicFramePr>
            <a:graphicFrameLocks noGrp="1" noChangeAspect="1"/>
          </p:cNvGraphicFramePr>
          <p:nvPr>
            <p:ph sz="half" idx="2"/>
            <p:extLst/>
          </p:nvPr>
        </p:nvGraphicFramePr>
        <p:xfrm>
          <a:off x="3679041" y="1791705"/>
          <a:ext cx="277091" cy="277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3" imgW="126720" imgH="126720" progId="Equation.3">
                  <p:embed/>
                </p:oleObj>
              </mc:Choice>
              <mc:Fallback>
                <p:oleObj name="Equation" r:id="rId3" imgW="126720" imgH="126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9041" y="1791705"/>
                        <a:ext cx="277091" cy="2770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37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86403" name="Text Box 3"/>
          <p:cNvSpPr txBox="1">
            <a:spLocks noChangeArrowheads="1"/>
          </p:cNvSpPr>
          <p:nvPr/>
        </p:nvSpPr>
        <p:spPr bwMode="auto">
          <a:xfrm>
            <a:off x="996759" y="65425"/>
            <a:ext cx="2078414" cy="78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364">
                <a:solidFill>
                  <a:srgbClr val="EAEC5E"/>
                </a:solidFill>
              </a:rPr>
              <a:t>END. . .</a:t>
            </a:r>
          </a:p>
        </p:txBody>
      </p:sp>
    </p:spTree>
    <p:extLst>
      <p:ext uri="{BB962C8B-B14F-4D97-AF65-F5344CB8AC3E}">
        <p14:creationId xmlns:p14="http://schemas.microsoft.com/office/powerpoint/2010/main" val="334938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B:\NBA612\computer processor power\jpeg\ComputerProcessor_028.jpg"/>
  <p:tag name="PHOTO" val="TRUE"/>
</p:tagLst>
</file>

<file path=ppt/theme/theme1.xml><?xml version="1.0" encoding="utf-8"?>
<a:theme xmlns:a="http://schemas.openxmlformats.org/drawingml/2006/main" name="Don's Theme">
  <a:themeElements>
    <a:clrScheme name="">
      <a:dk1>
        <a:srgbClr val="919191"/>
      </a:dk1>
      <a:lt1>
        <a:srgbClr val="FFFFFF"/>
      </a:lt1>
      <a:dk2>
        <a:srgbClr val="00279F"/>
      </a:dk2>
      <a:lt2>
        <a:srgbClr val="EAEC5E"/>
      </a:lt2>
      <a:accent1>
        <a:srgbClr val="CF0E30"/>
      </a:accent1>
      <a:accent2>
        <a:srgbClr val="60C900"/>
      </a:accent2>
      <a:accent3>
        <a:srgbClr val="AAACCD"/>
      </a:accent3>
      <a:accent4>
        <a:srgbClr val="DADADA"/>
      </a:accent4>
      <a:accent5>
        <a:srgbClr val="E4AAAD"/>
      </a:accent5>
      <a:accent6>
        <a:srgbClr val="56B600"/>
      </a:accent6>
      <a:hlink>
        <a:srgbClr val="676767"/>
      </a:hlink>
      <a:folHlink>
        <a:srgbClr val="FAFD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lnDef>
  </a:objectDefaults>
  <a:extraClrSchemeLst>
    <a:extraClrScheme>
      <a:clrScheme name="PCG_Powerpoin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CG_Powerpoint_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CG_Powerpoint_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CG_Powerpoint_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CG_Powerpoint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CG_Powerpoint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CG_Powerpoint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on's Theme" id="{DD04F686-363C-4104-BB31-C4C40EF5BCCB}" vid="{F64EB8D1-6187-49A4-B255-DD15156004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2830</Words>
  <Application>Microsoft Office PowerPoint</Application>
  <PresentationFormat>Widescreen</PresentationFormat>
  <Paragraphs>878</Paragraphs>
  <Slides>98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98</vt:i4>
      </vt:variant>
    </vt:vector>
  </HeadingPairs>
  <TitlesOfParts>
    <vt:vector size="113" baseType="lpstr">
      <vt:lpstr>ＭＳ Ｐゴシック</vt:lpstr>
      <vt:lpstr>Arial</vt:lpstr>
      <vt:lpstr>Arial Narrow</vt:lpstr>
      <vt:lpstr>Book Antiqua</vt:lpstr>
      <vt:lpstr>Calibri</vt:lpstr>
      <vt:lpstr>Courier New</vt:lpstr>
      <vt:lpstr>Helvetica</vt:lpstr>
      <vt:lpstr>Palatino</vt:lpstr>
      <vt:lpstr>Symbol</vt:lpstr>
      <vt:lpstr>Times</vt:lpstr>
      <vt:lpstr>Times New Roman</vt:lpstr>
      <vt:lpstr>Wingdings</vt:lpstr>
      <vt:lpstr>Don's Theme</vt:lpstr>
      <vt:lpstr>Worksheet</vt:lpstr>
      <vt:lpstr>Equation</vt:lpstr>
      <vt:lpstr>Required Reading ( From Lecture 1)</vt:lpstr>
      <vt:lpstr>PowerPoint Presentation</vt:lpstr>
      <vt:lpstr>Semi-Conductor Technology and Economics</vt:lpstr>
      <vt:lpstr>PowerPoint Presentation</vt:lpstr>
      <vt:lpstr>Eniac         1946</vt:lpstr>
      <vt:lpstr>Super Computers</vt:lpstr>
      <vt:lpstr>PowerPoint Presentation</vt:lpstr>
      <vt:lpstr>Transistor</vt:lpstr>
      <vt:lpstr>Shockley &amp; the Traitorous Eight</vt:lpstr>
      <vt:lpstr>Shockley &amp; the Traitorous Eight</vt:lpstr>
      <vt:lpstr>PowerPoint Presentation</vt:lpstr>
      <vt:lpstr>Chip Design</vt:lpstr>
      <vt:lpstr>Silicon Crystal</vt:lpstr>
      <vt:lpstr>Layering</vt:lpstr>
      <vt:lpstr>Masking &amp; Etching</vt:lpstr>
      <vt:lpstr>Doping</vt:lpstr>
      <vt:lpstr>Interconnections &amp; Dicing</vt:lpstr>
      <vt:lpstr>Probing Electrical Connections</vt:lpstr>
      <vt:lpstr>Dicing</vt:lpstr>
      <vt:lpstr>Chip Selection</vt:lpstr>
      <vt:lpstr>Chip Fabrication</vt:lpstr>
      <vt:lpstr>PowerPoint Presentation</vt:lpstr>
      <vt:lpstr>International Technology Roadmap for Semiconductors</vt:lpstr>
      <vt:lpstr>Moore’s Law – CPU Transistor Counts</vt:lpstr>
      <vt:lpstr>Moore’s Law – CPU Transistor Counts</vt:lpstr>
      <vt:lpstr>Why are we continuing to strive for smaller and smaller technology?</vt:lpstr>
      <vt:lpstr>PowerPoint Presentation</vt:lpstr>
      <vt:lpstr>Yield per Wafer</vt:lpstr>
      <vt:lpstr>Yield Ratio</vt:lpstr>
      <vt:lpstr>Size of Relative Contamination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Exponential Laws of Computing Growth</vt:lpstr>
      <vt:lpstr>PowerPoint Presentation</vt:lpstr>
      <vt:lpstr>Advanced Process Roadmap</vt:lpstr>
      <vt:lpstr>Moore’s Law – CPU Transistor Counts</vt:lpstr>
      <vt:lpstr>International Technology Roadmap for Semiconductors</vt:lpstr>
      <vt:lpstr>PowerPoint Presentation</vt:lpstr>
      <vt:lpstr>Semi-Conductor Technology and Economics</vt:lpstr>
      <vt:lpstr>PowerPoint Presentation</vt:lpstr>
      <vt:lpstr>PowerPoint Presentation</vt:lpstr>
      <vt:lpstr> </vt:lpstr>
      <vt:lpstr>PowerPoint Presentation</vt:lpstr>
      <vt:lpstr>PowerPoint Presentation</vt:lpstr>
      <vt:lpstr>  Profitability vs. Investment in the Computer Industry </vt:lpstr>
      <vt:lpstr>PowerPoint Presentation</vt:lpstr>
      <vt:lpstr>PowerPoint Presentation</vt:lpstr>
      <vt:lpstr>Profitability vs. Investment in the Computer Industry</vt:lpstr>
      <vt:lpstr>Diminishing Profitability</vt:lpstr>
      <vt:lpstr>PowerPoint Presentation</vt:lpstr>
      <vt:lpstr>Instructions Per Second (IPS)</vt:lpstr>
      <vt:lpstr>Instructions Per Clock-cycle per second (IPS) (Microprocessor CPU’S)</vt:lpstr>
      <vt:lpstr>Instructions Per Clock-cycle per second (IPS) (Microprocessor CPU’S)</vt:lpstr>
      <vt:lpstr>Impact of Changing Customer Demand</vt:lpstr>
      <vt:lpstr>Intel                                                       2008</vt:lpstr>
      <vt:lpstr>Intel Research and Development 2011</vt:lpstr>
      <vt:lpstr>Intel Capital Additions  to Property, Plant and Equipment    2011</vt:lpstr>
      <vt:lpstr>Intel 2011</vt:lpstr>
      <vt:lpstr>Intel Research &amp; Development                2012</vt:lpstr>
      <vt:lpstr>Intel           2012</vt:lpstr>
      <vt:lpstr>Obama at Intel           2012</vt:lpstr>
      <vt:lpstr>Intel cancels 14nm Fab 42 in AZ, due to increasing competition from ARM</vt:lpstr>
      <vt:lpstr>PowerPoint Presentation</vt:lpstr>
      <vt:lpstr>Is there another revenue stream?</vt:lpstr>
      <vt:lpstr>Intel                                                         2015</vt:lpstr>
      <vt:lpstr>Intel’s $7B Investment </vt:lpstr>
      <vt:lpstr>Intel         2018</vt:lpstr>
      <vt:lpstr>PowerPoint Presentation</vt:lpstr>
      <vt:lpstr>PowerPoint Presentation</vt:lpstr>
      <vt:lpstr>Fewer companies can deliver  smaller and more powerful chips   July 20, 2009</vt:lpstr>
      <vt:lpstr>Cost of Current and Future FABs</vt:lpstr>
      <vt:lpstr>Foundry Model</vt:lpstr>
      <vt:lpstr>TSMC’s Customers</vt:lpstr>
      <vt:lpstr>GlobalFoundries       2020</vt:lpstr>
      <vt:lpstr>PowerPoint Presentation</vt:lpstr>
      <vt:lpstr>PowerPoint Presentation</vt:lpstr>
      <vt:lpstr>PowerPoint Presentation</vt:lpstr>
      <vt:lpstr>ARM Holdings - Business Model</vt:lpstr>
      <vt:lpstr>ARM Holdings</vt:lpstr>
      <vt:lpstr>ARM Holdings                                       2014</vt:lpstr>
      <vt:lpstr>ARM’s Customers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Four Commandments</vt:lpstr>
      <vt:lpstr>PowerPoint Presentation</vt:lpstr>
      <vt:lpstr>Moore’s Law (continued)</vt:lpstr>
      <vt:lpstr>Rock’s* Law</vt:lpstr>
      <vt:lpstr>Metcalfe’s* Law</vt:lpstr>
      <vt:lpstr>Wirth’s* Law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French</dc:creator>
  <cp:lastModifiedBy>Nicole French</cp:lastModifiedBy>
  <cp:revision>3</cp:revision>
  <dcterms:created xsi:type="dcterms:W3CDTF">2020-01-30T20:25:48Z</dcterms:created>
  <dcterms:modified xsi:type="dcterms:W3CDTF">2020-02-28T17:00:05Z</dcterms:modified>
</cp:coreProperties>
</file>